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Default Extension="vsdx" ContentType="application/vnd.ms-visio.drawing"/>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9" r:id="rId1"/>
    <p:sldMasterId id="2147483707" r:id="rId2"/>
    <p:sldMasterId id="2147483906" r:id="rId3"/>
  </p:sldMasterIdLst>
  <p:notesMasterIdLst>
    <p:notesMasterId r:id="rId46"/>
  </p:notesMasterIdLst>
  <p:handoutMasterIdLst>
    <p:handoutMasterId r:id="rId47"/>
  </p:handoutMasterIdLst>
  <p:sldIdLst>
    <p:sldId id="2558" r:id="rId4"/>
    <p:sldId id="2658" r:id="rId5"/>
    <p:sldId id="2667" r:id="rId6"/>
    <p:sldId id="2668" r:id="rId7"/>
    <p:sldId id="2672" r:id="rId8"/>
    <p:sldId id="2671" r:id="rId9"/>
    <p:sldId id="2673" r:id="rId10"/>
    <p:sldId id="2674" r:id="rId11"/>
    <p:sldId id="2653" r:id="rId12"/>
    <p:sldId id="2655" r:id="rId13"/>
    <p:sldId id="2657" r:id="rId14"/>
    <p:sldId id="2677" r:id="rId15"/>
    <p:sldId id="2652" r:id="rId16"/>
    <p:sldId id="2645" r:id="rId17"/>
    <p:sldId id="2647" r:id="rId18"/>
    <p:sldId id="2644" r:id="rId19"/>
    <p:sldId id="2642" r:id="rId20"/>
    <p:sldId id="2676" r:id="rId21"/>
    <p:sldId id="2583" r:id="rId22"/>
    <p:sldId id="2630" r:id="rId23"/>
    <p:sldId id="2633" r:id="rId24"/>
    <p:sldId id="2631" r:id="rId25"/>
    <p:sldId id="2632" r:id="rId26"/>
    <p:sldId id="2575" r:id="rId27"/>
    <p:sldId id="2613" r:id="rId28"/>
    <p:sldId id="2614" r:id="rId29"/>
    <p:sldId id="2577" r:id="rId30"/>
    <p:sldId id="2626" r:id="rId31"/>
    <p:sldId id="2582" r:id="rId32"/>
    <p:sldId id="2580" r:id="rId33"/>
    <p:sldId id="2585" r:id="rId34"/>
    <p:sldId id="2615" r:id="rId35"/>
    <p:sldId id="2623" r:id="rId36"/>
    <p:sldId id="2592" r:id="rId37"/>
    <p:sldId id="2616" r:id="rId38"/>
    <p:sldId id="2621" r:id="rId39"/>
    <p:sldId id="2622" r:id="rId40"/>
    <p:sldId id="2588" r:id="rId41"/>
    <p:sldId id="2587" r:id="rId42"/>
    <p:sldId id="2589" r:id="rId43"/>
    <p:sldId id="2624" r:id="rId44"/>
    <p:sldId id="2625" r:id="rId45"/>
  </p:sldIdLst>
  <p:sldSz cx="9144000" cy="6858000" type="screen4x3"/>
  <p:notesSz cx="6797675" cy="9928225"/>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99"/>
    <a:srgbClr val="00FFFF"/>
    <a:srgbClr val="0000FF"/>
    <a:srgbClr val="FF0000"/>
    <a:srgbClr val="FF3300"/>
    <a:srgbClr val="33CC33"/>
    <a:srgbClr val="99FFCC"/>
    <a:srgbClr val="66FFFF"/>
    <a:srgbClr val="00FF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2309" autoAdjust="0"/>
    <p:restoredTop sz="88042" autoAdjust="0"/>
  </p:normalViewPr>
  <p:slideViewPr>
    <p:cSldViewPr>
      <p:cViewPr varScale="1">
        <p:scale>
          <a:sx n="89" d="100"/>
          <a:sy n="89" d="100"/>
        </p:scale>
        <p:origin x="-812" y="-68"/>
      </p:cViewPr>
      <p:guideLst>
        <p:guide orient="horz" pos="2160"/>
        <p:guide pos="2880"/>
      </p:guideLst>
    </p:cSldViewPr>
  </p:slideViewPr>
  <p:outlineViewPr>
    <p:cViewPr>
      <p:scale>
        <a:sx n="33" d="100"/>
        <a:sy n="33" d="100"/>
      </p:scale>
      <p:origin x="60" y="35886"/>
    </p:cViewPr>
  </p:outlineViewPr>
  <p:notesTextViewPr>
    <p:cViewPr>
      <p:scale>
        <a:sx n="100" d="100"/>
        <a:sy n="100" d="100"/>
      </p:scale>
      <p:origin x="0" y="0"/>
    </p:cViewPr>
  </p:notesTextViewPr>
  <p:sorterViewPr>
    <p:cViewPr>
      <p:scale>
        <a:sx n="66" d="100"/>
        <a:sy n="66" d="100"/>
      </p:scale>
      <p:origin x="0" y="2994"/>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image" Target="../media/image13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8178" name="Rectangle 2"/>
          <p:cNvSpPr>
            <a:spLocks noGrp="1" noChangeArrowheads="1"/>
          </p:cNvSpPr>
          <p:nvPr>
            <p:ph type="hdr" sz="quarter"/>
          </p:nvPr>
        </p:nvSpPr>
        <p:spPr bwMode="auto">
          <a:xfrm>
            <a:off x="0"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zh-CN" altLang="en-US"/>
          </a:p>
        </p:txBody>
      </p:sp>
      <p:sp>
        <p:nvSpPr>
          <p:cNvPr id="178179" name="Rectangle 3"/>
          <p:cNvSpPr>
            <a:spLocks noGrp="1" noChangeArrowheads="1"/>
          </p:cNvSpPr>
          <p:nvPr>
            <p:ph type="dt" sz="quarter" idx="1"/>
          </p:nvPr>
        </p:nvSpPr>
        <p:spPr bwMode="auto">
          <a:xfrm>
            <a:off x="3850443"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CA2C6D2F-7632-4554-B8B4-AD1E45889A51}" type="datetimeFigureOut">
              <a:rPr lang="zh-CN" altLang="en-US"/>
              <a:pPr>
                <a:defRPr/>
              </a:pPr>
              <a:t>2016/11/4</a:t>
            </a:fld>
            <a:endParaRPr lang="en-US" altLang="zh-CN"/>
          </a:p>
        </p:txBody>
      </p:sp>
      <p:sp>
        <p:nvSpPr>
          <p:cNvPr id="178180" name="Rectangle 4"/>
          <p:cNvSpPr>
            <a:spLocks noGrp="1" noChangeArrowheads="1"/>
          </p:cNvSpPr>
          <p:nvPr>
            <p:ph type="ftr" sz="quarter" idx="2"/>
          </p:nvPr>
        </p:nvSpPr>
        <p:spPr bwMode="auto">
          <a:xfrm>
            <a:off x="0"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ltLang="zh-CN"/>
          </a:p>
        </p:txBody>
      </p:sp>
      <p:sp>
        <p:nvSpPr>
          <p:cNvPr id="178181" name="Rectangle 5"/>
          <p:cNvSpPr>
            <a:spLocks noGrp="1" noChangeArrowheads="1"/>
          </p:cNvSpPr>
          <p:nvPr>
            <p:ph type="sldNum" sz="quarter" idx="3"/>
          </p:nvPr>
        </p:nvSpPr>
        <p:spPr bwMode="auto">
          <a:xfrm>
            <a:off x="3850443"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DDC47E0F-697B-4C4D-9C8A-B9DA197CBF00}" type="slidenum">
              <a:rPr lang="zh-CN" altLang="en-US"/>
              <a:pPr>
                <a:defRPr/>
              </a:pPr>
              <a:t>‹#›</a:t>
            </a:fld>
            <a:endParaRPr lang="en-US" altLang="zh-CN"/>
          </a:p>
        </p:txBody>
      </p:sp>
    </p:spTree>
    <p:extLst>
      <p:ext uri="{BB962C8B-B14F-4D97-AF65-F5344CB8AC3E}">
        <p14:creationId xmlns:p14="http://schemas.microsoft.com/office/powerpoint/2010/main" xmlns="" val="21915888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22" name="Rectangle 2"/>
          <p:cNvSpPr>
            <a:spLocks noGrp="1" noChangeArrowheads="1"/>
          </p:cNvSpPr>
          <p:nvPr>
            <p:ph type="hdr" sz="quarter"/>
          </p:nvPr>
        </p:nvSpPr>
        <p:spPr bwMode="auto">
          <a:xfrm>
            <a:off x="0"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337923" name="Rectangle 3"/>
          <p:cNvSpPr>
            <a:spLocks noGrp="1" noChangeArrowheads="1"/>
          </p:cNvSpPr>
          <p:nvPr>
            <p:ph type="dt" idx="1"/>
          </p:nvPr>
        </p:nvSpPr>
        <p:spPr bwMode="auto">
          <a:xfrm>
            <a:off x="3850443" y="0"/>
            <a:ext cx="2945659" cy="49641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337925" name="Rectangle 5"/>
          <p:cNvSpPr>
            <a:spLocks noGrp="1" noChangeArrowheads="1"/>
          </p:cNvSpPr>
          <p:nvPr>
            <p:ph type="body" sz="quarter" idx="3"/>
          </p:nvPr>
        </p:nvSpPr>
        <p:spPr bwMode="auto">
          <a:xfrm>
            <a:off x="679768" y="4715907"/>
            <a:ext cx="5438140" cy="446770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37926" name="Rectangle 6"/>
          <p:cNvSpPr>
            <a:spLocks noGrp="1" noChangeArrowheads="1"/>
          </p:cNvSpPr>
          <p:nvPr>
            <p:ph type="ftr" sz="quarter" idx="4"/>
          </p:nvPr>
        </p:nvSpPr>
        <p:spPr bwMode="auto">
          <a:xfrm>
            <a:off x="0"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ltLang="zh-CN"/>
          </a:p>
        </p:txBody>
      </p:sp>
      <p:sp>
        <p:nvSpPr>
          <p:cNvPr id="337927" name="Rectangle 7"/>
          <p:cNvSpPr>
            <a:spLocks noGrp="1" noChangeArrowheads="1"/>
          </p:cNvSpPr>
          <p:nvPr>
            <p:ph type="sldNum" sz="quarter" idx="5"/>
          </p:nvPr>
        </p:nvSpPr>
        <p:spPr bwMode="auto">
          <a:xfrm>
            <a:off x="3850443" y="9430091"/>
            <a:ext cx="2945659" cy="496411"/>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85C0635-E92E-408E-95F1-AA02FFFD6295}" type="slidenum">
              <a:rPr lang="en-US" altLang="zh-CN"/>
              <a:pPr>
                <a:defRPr/>
              </a:pPr>
              <a:t>‹#›</a:t>
            </a:fld>
            <a:endParaRPr lang="en-US" altLang="zh-CN"/>
          </a:p>
        </p:txBody>
      </p:sp>
    </p:spTree>
    <p:extLst>
      <p:ext uri="{BB962C8B-B14F-4D97-AF65-F5344CB8AC3E}">
        <p14:creationId xmlns:p14="http://schemas.microsoft.com/office/powerpoint/2010/main" xmlns="" val="11883466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a:ln/>
        </p:spPr>
      </p:sp>
      <p:sp>
        <p:nvSpPr>
          <p:cNvPr id="15363" name="备注占位符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sz="1200" kern="1200" dirty="0">
              <a:solidFill>
                <a:schemeClr val="tx1"/>
              </a:solidFill>
              <a:effectLst/>
              <a:latin typeface="Arial" pitchFamily="34" charset="0"/>
              <a:ea typeface="宋体" pitchFamily="2" charset="-122"/>
              <a:cs typeface="+mn-cs"/>
            </a:endParaRPr>
          </a:p>
        </p:txBody>
      </p:sp>
      <p:sp>
        <p:nvSpPr>
          <p:cNvPr id="15364" name="灯片编号占位符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fld id="{C00CF351-48F6-4AEF-B2A8-7524F337A424}" type="slidenum">
              <a:rPr lang="en-US" altLang="zh-CN" smtClean="0"/>
              <a:pPr eaLnBrk="1" hangingPunct="1"/>
              <a:t>1</a:t>
            </a:fld>
            <a:endParaRPr lang="en-US" altLang="zh-CN" smtClean="0"/>
          </a:p>
        </p:txBody>
      </p:sp>
    </p:spTree>
    <p:extLst>
      <p:ext uri="{BB962C8B-B14F-4D97-AF65-F5344CB8AC3E}">
        <p14:creationId xmlns:p14="http://schemas.microsoft.com/office/powerpoint/2010/main" xmlns="" val="652396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0178"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zh-CN" dirty="0" smtClean="0"/>
              <a:t>1. </a:t>
            </a:r>
            <a:r>
              <a:rPr lang="zh-CN" altLang="en-US" dirty="0" smtClean="0"/>
              <a:t>两个视角之一，大数据中研究重点</a:t>
            </a:r>
          </a:p>
        </p:txBody>
      </p:sp>
      <p:sp>
        <p:nvSpPr>
          <p:cNvPr id="50179"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fld id="{3FDF9300-AB5E-4521-8E87-AF5564012BAE}" type="slidenum">
              <a:rPr kumimoji="0" lang="zh-CN" altLang="en-US" sz="1200"/>
              <a:pPr/>
              <a:t>24</a:t>
            </a:fld>
            <a:endParaRPr kumimoji="0" lang="zh-CN" altLang="en-US" sz="1200"/>
          </a:p>
        </p:txBody>
      </p:sp>
    </p:spTree>
    <p:extLst>
      <p:ext uri="{BB962C8B-B14F-4D97-AF65-F5344CB8AC3E}">
        <p14:creationId xmlns:p14="http://schemas.microsoft.com/office/powerpoint/2010/main" xmlns="" val="3470646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zh-CN" altLang="en-US" dirty="0" smtClean="0"/>
              <a:t>从我们自身来看：团队的凝练</a:t>
            </a:r>
          </a:p>
        </p:txBody>
      </p:sp>
      <p:sp>
        <p:nvSpPr>
          <p:cNvPr id="11268" name="灯片编号占位符 3"/>
          <p:cNvSpPr txBox="1">
            <a:spLocks noGrp="1"/>
          </p:cNvSpPr>
          <p:nvPr/>
        </p:nvSpPr>
        <p:spPr bwMode="auto">
          <a:xfrm>
            <a:off x="3849688" y="9429750"/>
            <a:ext cx="2946400"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r" eaLnBrk="1" hangingPunct="1"/>
            <a:fld id="{65984795-DC18-431E-920B-E9F6B89B7540}" type="slidenum">
              <a:rPr kumimoji="0" lang="zh-CN" altLang="en-US" sz="1200"/>
              <a:pPr algn="r" eaLnBrk="1" hangingPunct="1"/>
              <a:t>25</a:t>
            </a:fld>
            <a:endParaRPr kumimoji="0" lang="en-US" altLang="zh-CN" sz="1200"/>
          </a:p>
        </p:txBody>
      </p:sp>
    </p:spTree>
    <p:extLst>
      <p:ext uri="{BB962C8B-B14F-4D97-AF65-F5344CB8AC3E}">
        <p14:creationId xmlns:p14="http://schemas.microsoft.com/office/powerpoint/2010/main" xmlns="" val="265996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视角</a:t>
            </a:r>
            <a:r>
              <a:rPr lang="en-US" altLang="zh-CN" dirty="0" smtClean="0"/>
              <a:t>2</a:t>
            </a:r>
            <a:r>
              <a:rPr lang="zh-CN" altLang="en-US" dirty="0" smtClean="0"/>
              <a:t>：社会脑、脑机，看我们所有数据、算法、技术、系统和应用</a:t>
            </a:r>
            <a:endParaRPr lang="en-US" dirty="0"/>
          </a:p>
        </p:txBody>
      </p:sp>
      <p:sp>
        <p:nvSpPr>
          <p:cNvPr id="4" name="灯片编号占位符 3"/>
          <p:cNvSpPr>
            <a:spLocks noGrp="1"/>
          </p:cNvSpPr>
          <p:nvPr>
            <p:ph type="sldNum" sz="quarter" idx="10"/>
          </p:nvPr>
        </p:nvSpPr>
        <p:spPr/>
        <p:txBody>
          <a:bodyPr/>
          <a:lstStyle/>
          <a:p>
            <a:pPr>
              <a:defRPr/>
            </a:pPr>
            <a:fld id="{E85C0635-E92E-408E-95F1-AA02FFFD6295}" type="slidenum">
              <a:rPr lang="en-US" altLang="zh-CN" smtClean="0"/>
              <a:pPr>
                <a:defRPr/>
              </a:pPr>
              <a:t>26</a:t>
            </a:fld>
            <a:endParaRPr lang="en-US" altLang="zh-CN"/>
          </a:p>
        </p:txBody>
      </p:sp>
    </p:spTree>
    <p:extLst>
      <p:ext uri="{BB962C8B-B14F-4D97-AF65-F5344CB8AC3E}">
        <p14:creationId xmlns:p14="http://schemas.microsoft.com/office/powerpoint/2010/main" xmlns="" val="1945943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E85C0635-E92E-408E-95F1-AA02FFFD6295}" type="slidenum">
              <a:rPr lang="en-US" altLang="zh-CN" smtClean="0"/>
              <a:pPr>
                <a:defRPr/>
              </a:pPr>
              <a:t>27</a:t>
            </a:fld>
            <a:endParaRPr lang="en-US" altLang="zh-CN"/>
          </a:p>
        </p:txBody>
      </p:sp>
    </p:spTree>
    <p:extLst>
      <p:ext uri="{BB962C8B-B14F-4D97-AF65-F5344CB8AC3E}">
        <p14:creationId xmlns:p14="http://schemas.microsoft.com/office/powerpoint/2010/main" xmlns="" val="2442180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E85C0635-E92E-408E-95F1-AA02FFFD6295}" type="slidenum">
              <a:rPr lang="en-US" altLang="zh-CN" smtClean="0"/>
              <a:pPr>
                <a:defRPr/>
              </a:pPr>
              <a:t>28</a:t>
            </a:fld>
            <a:endParaRPr lang="en-US" altLang="zh-CN"/>
          </a:p>
        </p:txBody>
      </p:sp>
    </p:spTree>
    <p:extLst>
      <p:ext uri="{BB962C8B-B14F-4D97-AF65-F5344CB8AC3E}">
        <p14:creationId xmlns:p14="http://schemas.microsoft.com/office/powerpoint/2010/main" xmlns="" val="2874219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1.</a:t>
            </a:r>
            <a:r>
              <a:rPr lang="zh-CN" altLang="en-US" dirty="0" smtClean="0"/>
              <a:t>刘连忠老师的工作汇聚</a:t>
            </a:r>
            <a:endParaRPr lang="en-US" dirty="0"/>
          </a:p>
        </p:txBody>
      </p:sp>
      <p:sp>
        <p:nvSpPr>
          <p:cNvPr id="4" name="灯片编号占位符 3"/>
          <p:cNvSpPr>
            <a:spLocks noGrp="1"/>
          </p:cNvSpPr>
          <p:nvPr>
            <p:ph type="sldNum" sz="quarter" idx="10"/>
          </p:nvPr>
        </p:nvSpPr>
        <p:spPr/>
        <p:txBody>
          <a:bodyPr/>
          <a:lstStyle/>
          <a:p>
            <a:pPr>
              <a:defRPr/>
            </a:pPr>
            <a:fld id="{E85C0635-E92E-408E-95F1-AA02FFFD6295}" type="slidenum">
              <a:rPr lang="en-US" altLang="zh-CN" smtClean="0"/>
              <a:pPr>
                <a:defRPr/>
              </a:pPr>
              <a:t>31</a:t>
            </a:fld>
            <a:endParaRPr lang="en-US" altLang="zh-CN"/>
          </a:p>
        </p:txBody>
      </p:sp>
    </p:spTree>
    <p:extLst>
      <p:ext uri="{BB962C8B-B14F-4D97-AF65-F5344CB8AC3E}">
        <p14:creationId xmlns:p14="http://schemas.microsoft.com/office/powerpoint/2010/main" xmlns="" val="2986582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smtClean="0"/>
              <a:t>1.</a:t>
            </a:r>
            <a:r>
              <a:rPr lang="zh-CN" altLang="en-US" dirty="0" smtClean="0"/>
              <a:t>分析：结构（约束、无约束，多属性，动态）、关联</a:t>
            </a:r>
            <a:endParaRPr lang="en-US" altLang="zh-CN" dirty="0" smtClean="0"/>
          </a:p>
          <a:p>
            <a:r>
              <a:rPr lang="en-US" dirty="0" smtClean="0"/>
              <a:t>2.</a:t>
            </a:r>
            <a:r>
              <a:rPr lang="zh-CN" altLang="en-US" dirty="0" smtClean="0"/>
              <a:t>学习：表示学习（理解），自主（能够反馈），深度（特征世界？</a:t>
            </a:r>
            <a:r>
              <a:rPr lang="en-US" altLang="zh-CN" dirty="0" smtClean="0"/>
              <a:t>Graph</a:t>
            </a:r>
            <a:r>
              <a:rPr lang="zh-CN" altLang="en-US" dirty="0" smtClean="0"/>
              <a:t>结构）</a:t>
            </a:r>
            <a:endParaRPr lang="en-US" altLang="zh-CN" dirty="0" smtClean="0"/>
          </a:p>
          <a:p>
            <a:r>
              <a:rPr lang="en-US" dirty="0" smtClean="0"/>
              <a:t>3.</a:t>
            </a:r>
            <a:r>
              <a:rPr lang="zh-CN" altLang="en-US" dirty="0" smtClean="0"/>
              <a:t>知识图谱：</a:t>
            </a:r>
            <a:endParaRPr lang="en-US" dirty="0"/>
          </a:p>
        </p:txBody>
      </p:sp>
      <p:sp>
        <p:nvSpPr>
          <p:cNvPr id="4" name="灯片编号占位符 3"/>
          <p:cNvSpPr>
            <a:spLocks noGrp="1"/>
          </p:cNvSpPr>
          <p:nvPr>
            <p:ph type="sldNum" sz="quarter" idx="10"/>
          </p:nvPr>
        </p:nvSpPr>
        <p:spPr/>
        <p:txBody>
          <a:bodyPr/>
          <a:lstStyle/>
          <a:p>
            <a:pPr>
              <a:defRPr/>
            </a:pPr>
            <a:fld id="{E85C0635-E92E-408E-95F1-AA02FFFD6295}" type="slidenum">
              <a:rPr lang="en-US" altLang="zh-CN" smtClean="0"/>
              <a:pPr>
                <a:defRPr/>
              </a:pPr>
              <a:t>32</a:t>
            </a:fld>
            <a:endParaRPr lang="en-US" altLang="zh-CN"/>
          </a:p>
        </p:txBody>
      </p:sp>
    </p:spTree>
    <p:extLst>
      <p:ext uri="{BB962C8B-B14F-4D97-AF65-F5344CB8AC3E}">
        <p14:creationId xmlns:p14="http://schemas.microsoft.com/office/powerpoint/2010/main" xmlns="" val="3007411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E85C0635-E92E-408E-95F1-AA02FFFD6295}" type="slidenum">
              <a:rPr lang="en-US" altLang="zh-CN" smtClean="0"/>
              <a:pPr>
                <a:defRPr/>
              </a:pPr>
              <a:t>34</a:t>
            </a:fld>
            <a:endParaRPr lang="en-US" altLang="zh-CN"/>
          </a:p>
        </p:txBody>
      </p:sp>
    </p:spTree>
    <p:extLst>
      <p:ext uri="{BB962C8B-B14F-4D97-AF65-F5344CB8AC3E}">
        <p14:creationId xmlns:p14="http://schemas.microsoft.com/office/powerpoint/2010/main" xmlns="" val="583539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E7AA65F-E5CB-4CC7-BA6E-75EFD3FE750A}" type="slidenum">
              <a:rPr lang="zh-CN" altLang="en-US" smtClean="0"/>
              <a:pPr/>
              <a:t>36</a:t>
            </a:fld>
            <a:endParaRPr lang="zh-CN" altLang="en-US"/>
          </a:p>
        </p:txBody>
      </p:sp>
    </p:spTree>
    <p:extLst>
      <p:ext uri="{BB962C8B-B14F-4D97-AF65-F5344CB8AC3E}">
        <p14:creationId xmlns:p14="http://schemas.microsoft.com/office/powerpoint/2010/main" xmlns="" val="1971909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任务分配：以前是计算资源，可控性好，分配给人</a:t>
            </a:r>
            <a:endParaRPr lang="en-US" altLang="zh-CN" dirty="0" smtClean="0"/>
          </a:p>
          <a:p>
            <a:r>
              <a:rPr lang="zh-CN" altLang="en-US" dirty="0" smtClean="0"/>
              <a:t>结果汇聚</a:t>
            </a:r>
            <a:endParaRPr lang="en-US" altLang="zh-CN" dirty="0" smtClean="0"/>
          </a:p>
          <a:p>
            <a:r>
              <a:rPr lang="zh-CN" altLang="en-US" dirty="0" smtClean="0"/>
              <a:t>机制设计：激励相容</a:t>
            </a:r>
            <a:endParaRPr lang="en-US" dirty="0"/>
          </a:p>
        </p:txBody>
      </p:sp>
      <p:sp>
        <p:nvSpPr>
          <p:cNvPr id="4" name="灯片编号占位符 3"/>
          <p:cNvSpPr>
            <a:spLocks noGrp="1"/>
          </p:cNvSpPr>
          <p:nvPr>
            <p:ph type="sldNum" sz="quarter" idx="10"/>
          </p:nvPr>
        </p:nvSpPr>
        <p:spPr/>
        <p:txBody>
          <a:bodyPr/>
          <a:lstStyle/>
          <a:p>
            <a:pPr>
              <a:defRPr/>
            </a:pPr>
            <a:fld id="{E85C0635-E92E-408E-95F1-AA02FFFD6295}" type="slidenum">
              <a:rPr lang="en-US" altLang="zh-CN" smtClean="0"/>
              <a:pPr>
                <a:defRPr/>
              </a:pPr>
              <a:t>39</a:t>
            </a:fld>
            <a:endParaRPr lang="en-US" altLang="zh-CN"/>
          </a:p>
        </p:txBody>
      </p:sp>
    </p:spTree>
    <p:extLst>
      <p:ext uri="{BB962C8B-B14F-4D97-AF65-F5344CB8AC3E}">
        <p14:creationId xmlns:p14="http://schemas.microsoft.com/office/powerpoint/2010/main" xmlns="" val="369561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pPr>
              <a:defRPr/>
            </a:pPr>
            <a:fld id="{E85C0635-E92E-408E-95F1-AA02FFFD6295}" type="slidenum">
              <a:rPr lang="en-US" altLang="zh-CN" smtClean="0"/>
              <a:pPr>
                <a:defRPr/>
              </a:pPr>
              <a:t>7</a:t>
            </a:fld>
            <a:endParaRPr lang="en-US" altLang="zh-CN"/>
          </a:p>
        </p:txBody>
      </p:sp>
    </p:spTree>
    <p:extLst>
      <p:ext uri="{BB962C8B-B14F-4D97-AF65-F5344CB8AC3E}">
        <p14:creationId xmlns:p14="http://schemas.microsoft.com/office/powerpoint/2010/main" xmlns="" val="3109720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漏洞库，知识库，仿真平台</a:t>
            </a:r>
            <a:endParaRPr lang="en-US" altLang="zh-CN" dirty="0" smtClean="0"/>
          </a:p>
          <a:p>
            <a:r>
              <a:rPr lang="zh-CN" altLang="en-US" dirty="0" smtClean="0"/>
              <a:t>离线在线</a:t>
            </a:r>
            <a:endParaRPr lang="en-US" altLang="zh-CN" dirty="0" smtClean="0"/>
          </a:p>
          <a:p>
            <a:r>
              <a:rPr lang="zh-CN" altLang="en-US" dirty="0" smtClean="0"/>
              <a:t>反馈闭环</a:t>
            </a:r>
            <a:endParaRPr lang="en-US" altLang="zh-CN" dirty="0" smtClean="0"/>
          </a:p>
          <a:p>
            <a:r>
              <a:rPr lang="zh-CN" altLang="en-US" dirty="0" smtClean="0"/>
              <a:t>三网融合：软件行为网，工控系统，互联网</a:t>
            </a:r>
            <a:endParaRPr lang="en-US" altLang="zh-CN" dirty="0" smtClean="0"/>
          </a:p>
          <a:p>
            <a:endParaRPr lang="en-US" altLang="zh-CN" dirty="0" smtClean="0"/>
          </a:p>
          <a:p>
            <a:r>
              <a:rPr lang="zh-CN" altLang="en-US" dirty="0" smtClean="0"/>
              <a:t>探针，或生产系统参数：态势感知、设施协议控制、设施状态分析</a:t>
            </a:r>
          </a:p>
          <a:p>
            <a:r>
              <a:rPr lang="zh-CN" altLang="en-US" dirty="0" smtClean="0"/>
              <a:t>资源图谱构建：</a:t>
            </a:r>
          </a:p>
          <a:p>
            <a:r>
              <a:rPr lang="en-US" altLang="zh-CN" dirty="0" smtClean="0"/>
              <a:t>http://192.168.1.174:8080/ihome/home.html</a:t>
            </a:r>
          </a:p>
          <a:p>
            <a:r>
              <a:rPr lang="en-US" altLang="zh-CN" dirty="0" smtClean="0"/>
              <a:t>http://192.168.7.4/event?wd=</a:t>
            </a:r>
          </a:p>
          <a:p>
            <a:endParaRPr lang="en-US" altLang="zh-CN" dirty="0" smtClean="0"/>
          </a:p>
          <a:p>
            <a:endParaRPr lang="en-US" altLang="zh-CN" dirty="0" smtClean="0"/>
          </a:p>
          <a:p>
            <a:r>
              <a:rPr lang="zh-CN" altLang="en-US" dirty="0" smtClean="0"/>
              <a:t>美国：一个人发现漏洞，</a:t>
            </a:r>
          </a:p>
          <a:p>
            <a:r>
              <a:rPr lang="zh-CN" altLang="en-US" dirty="0" smtClean="0"/>
              <a:t>大数据技术“捞鱼”，小渔民调研，托追网 </a:t>
            </a:r>
            <a:r>
              <a:rPr lang="en-US" altLang="zh-CN" dirty="0" err="1" smtClean="0"/>
              <a:t>Fairi</a:t>
            </a:r>
            <a:endParaRPr lang="en-US" altLang="zh-CN" dirty="0" smtClean="0"/>
          </a:p>
          <a:p>
            <a:endParaRPr lang="en-US" altLang="zh-CN" dirty="0" smtClean="0"/>
          </a:p>
          <a:p>
            <a:r>
              <a:rPr lang="en-US" altLang="zh-CN" dirty="0" err="1" smtClean="0"/>
              <a:t>Goolge</a:t>
            </a:r>
            <a:r>
              <a:rPr lang="zh-CN" altLang="en-US" dirty="0" smtClean="0"/>
              <a:t>前端：赠送设备，数据回传</a:t>
            </a:r>
          </a:p>
          <a:p>
            <a:endParaRPr lang="zh-CN" altLang="en-US" dirty="0" smtClean="0"/>
          </a:p>
          <a:p>
            <a:r>
              <a:rPr lang="zh-CN" altLang="en-US" dirty="0" smtClean="0"/>
              <a:t>工控数据探测：</a:t>
            </a:r>
            <a:r>
              <a:rPr lang="en-US" altLang="zh-CN" dirty="0" smtClean="0"/>
              <a:t>GB</a:t>
            </a:r>
            <a:r>
              <a:rPr lang="zh-CN" altLang="en-US" dirty="0" smtClean="0"/>
              <a:t>增量</a:t>
            </a:r>
            <a:r>
              <a:rPr lang="en-US" altLang="zh-CN" dirty="0" smtClean="0"/>
              <a:t>/</a:t>
            </a:r>
            <a:r>
              <a:rPr lang="zh-CN" altLang="en-US" dirty="0" smtClean="0"/>
              <a:t>，</a:t>
            </a:r>
            <a:r>
              <a:rPr lang="en-US" altLang="zh-CN" dirty="0" smtClean="0"/>
              <a:t>40</a:t>
            </a:r>
            <a:r>
              <a:rPr lang="zh-CN" altLang="en-US" dirty="0" smtClean="0"/>
              <a:t>万， </a:t>
            </a:r>
            <a:r>
              <a:rPr lang="en-US" altLang="zh-CN" dirty="0" smtClean="0"/>
              <a:t>1500</a:t>
            </a:r>
            <a:r>
              <a:rPr lang="zh-CN" altLang="en-US" dirty="0" smtClean="0"/>
              <a:t>台</a:t>
            </a:r>
          </a:p>
          <a:p>
            <a:r>
              <a:rPr lang="zh-CN" altLang="en-US" dirty="0" smtClean="0"/>
              <a:t>工业终端：</a:t>
            </a:r>
            <a:r>
              <a:rPr lang="en-US" altLang="zh-CN" dirty="0" smtClean="0"/>
              <a:t>IP</a:t>
            </a:r>
            <a:r>
              <a:rPr lang="zh-CN" altLang="en-US" dirty="0" smtClean="0"/>
              <a:t>动态性，拨号设备。</a:t>
            </a:r>
          </a:p>
          <a:p>
            <a:r>
              <a:rPr lang="en-US" altLang="zh-CN" dirty="0" smtClean="0"/>
              <a:t>----</a:t>
            </a:r>
          </a:p>
          <a:p>
            <a:r>
              <a:rPr lang="en-US" altLang="zh-CN" dirty="0" smtClean="0"/>
              <a:t>95</a:t>
            </a:r>
            <a:r>
              <a:rPr lang="zh-CN" altLang="en-US" dirty="0" smtClean="0"/>
              <a:t>年，类似计算机安全问题，大家没有意识</a:t>
            </a:r>
            <a:endParaRPr lang="zh-CN" altLang="en-US" dirty="0"/>
          </a:p>
        </p:txBody>
      </p:sp>
      <p:sp>
        <p:nvSpPr>
          <p:cNvPr id="4" name="灯片编号占位符 3"/>
          <p:cNvSpPr>
            <a:spLocks noGrp="1"/>
          </p:cNvSpPr>
          <p:nvPr>
            <p:ph type="sldNum" sz="quarter" idx="10"/>
          </p:nvPr>
        </p:nvSpPr>
        <p:spPr/>
        <p:txBody>
          <a:bodyPr/>
          <a:lstStyle/>
          <a:p>
            <a:fld id="{6297BC9A-E97F-472A-B994-50D70DFC7875}" type="slidenum">
              <a:rPr lang="zh-CN" altLang="en-US" smtClean="0"/>
              <a:pPr/>
              <a:t>41</a:t>
            </a:fld>
            <a:endParaRPr lang="zh-CN" altLang="en-US"/>
          </a:p>
        </p:txBody>
      </p:sp>
    </p:spTree>
    <p:extLst>
      <p:ext uri="{BB962C8B-B14F-4D97-AF65-F5344CB8AC3E}">
        <p14:creationId xmlns:p14="http://schemas.microsoft.com/office/powerpoint/2010/main" xmlns="" val="1084962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流程行业中的企业业务数据大致分为三个过程域：一是从采购、制造、销售到配送的企业供应链全流程数据；二是从设计到运营的工厂全生命周期数据，如项目设计（可行性研究、初步设计、详细设计）、工程（建设准备、建设实施、中间交工、单试联试、试生产、竣工验收）、运营（交付使用、运营、改造维修）涉及的各类数据；三是从经营管理、生产管理到自动化控制的企业管控一体化数据，以</a:t>
            </a:r>
            <a:r>
              <a:rPr lang="en-US" altLang="zh-CN" dirty="0" smtClean="0"/>
              <a:t>ERP/MES/PCS </a:t>
            </a:r>
            <a:r>
              <a:rPr lang="zh-CN" altLang="en-US" dirty="0" smtClean="0"/>
              <a:t>三层结构的企业信息系统为核心，覆盖工厂中多个专业管理领域，包括物流、能流、工艺、质量、设备、安全环保、成本等专业化数据。但在实际中，依靠传统的数据分析手段和工业建模的方法仅仅处理了一小部分结构化和显性知识的数据，大量的非结构数据和隐性知识没有得到充分的利用。流程企业数据分析特点和面临挑战主要是四个方面：（</a:t>
            </a:r>
            <a:r>
              <a:rPr lang="en-US" altLang="zh-CN" dirty="0" smtClean="0"/>
              <a:t>1</a:t>
            </a:r>
            <a:r>
              <a:rPr lang="zh-CN" altLang="en-US" dirty="0" smtClean="0"/>
              <a:t>）可扩展的数据存储和处理架构，支持数据爆炸性增长；（</a:t>
            </a:r>
            <a:r>
              <a:rPr lang="en-US" altLang="zh-CN" dirty="0" smtClean="0"/>
              <a:t>2</a:t>
            </a:r>
            <a:r>
              <a:rPr lang="zh-CN" altLang="en-US" dirty="0" smtClean="0"/>
              <a:t>）工业现场中大量的的实时和准实时分析要求，要求在线的快速连续处理，；（</a:t>
            </a:r>
            <a:r>
              <a:rPr lang="en-US" altLang="zh-CN" dirty="0" smtClean="0"/>
              <a:t>3</a:t>
            </a:r>
            <a:r>
              <a:rPr lang="zh-CN" altLang="en-US" dirty="0" smtClean="0"/>
              <a:t>）提供非结构化数据的处理能力，从原来简单的存储上升为识别、搜索和融合分析；</a:t>
            </a:r>
          </a:p>
          <a:p>
            <a:r>
              <a:rPr lang="zh-CN" altLang="en-US" dirty="0" smtClean="0"/>
              <a:t>（</a:t>
            </a:r>
            <a:r>
              <a:rPr lang="en-US" altLang="zh-CN" dirty="0" smtClean="0"/>
              <a:t>4</a:t>
            </a:r>
            <a:r>
              <a:rPr lang="zh-CN" altLang="en-US" dirty="0" smtClean="0"/>
              <a:t>）建立完备专家知识库，既要包含显性的启发式规则和机理模型，也要对隐含在海量数据内的隐性知识进行挖掘，指导生产与运营。 这是本项目研究的重点需求</a:t>
            </a:r>
          </a:p>
          <a:p>
            <a:endParaRPr lang="zh-CN" altLang="en-US" dirty="0"/>
          </a:p>
        </p:txBody>
      </p:sp>
      <p:sp>
        <p:nvSpPr>
          <p:cNvPr id="4" name="灯片编号占位符 3"/>
          <p:cNvSpPr>
            <a:spLocks noGrp="1"/>
          </p:cNvSpPr>
          <p:nvPr>
            <p:ph type="sldNum" sz="quarter" idx="10"/>
          </p:nvPr>
        </p:nvSpPr>
        <p:spPr/>
        <p:txBody>
          <a:bodyPr/>
          <a:lstStyle/>
          <a:p>
            <a:fld id="{BBF477FD-0481-468B-84F3-6796120EE056}" type="slidenum">
              <a:rPr lang="zh-CN" altLang="en-US" smtClean="0">
                <a:solidFill>
                  <a:prstClr val="black"/>
                </a:solidFill>
              </a:rPr>
              <a:pPr/>
              <a:t>8</a:t>
            </a:fld>
            <a:endParaRPr lang="zh-CN" altLang="en-US">
              <a:solidFill>
                <a:prstClr val="black"/>
              </a:solidFill>
            </a:endParaRPr>
          </a:p>
        </p:txBody>
      </p:sp>
    </p:spTree>
    <p:extLst>
      <p:ext uri="{BB962C8B-B14F-4D97-AF65-F5344CB8AC3E}">
        <p14:creationId xmlns:p14="http://schemas.microsoft.com/office/powerpoint/2010/main" xmlns="" val="3435257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数据源头：工控厂商，工控产品应用</a:t>
            </a:r>
            <a:endParaRPr lang="en-US" altLang="zh-CN" dirty="0" smtClean="0"/>
          </a:p>
          <a:p>
            <a:endParaRPr lang="en-US" altLang="zh-CN" dirty="0" smtClean="0"/>
          </a:p>
          <a:p>
            <a:r>
              <a:rPr lang="en-US" altLang="zh-CN" dirty="0" smtClean="0"/>
              <a:t>IP</a:t>
            </a:r>
            <a:r>
              <a:rPr lang="zh-CN" altLang="en-US" dirty="0" smtClean="0"/>
              <a:t>信誉库：</a:t>
            </a:r>
            <a:r>
              <a:rPr lang="en-US" altLang="zh-CN" dirty="0" smtClean="0"/>
              <a:t>8</a:t>
            </a:r>
            <a:r>
              <a:rPr lang="zh-CN" altLang="en-US" dirty="0" smtClean="0"/>
              <a:t>种行为，攻击或被利用攻击行为；</a:t>
            </a:r>
            <a:endParaRPr lang="en-US" altLang="zh-CN" dirty="0" smtClean="0"/>
          </a:p>
          <a:p>
            <a:endParaRPr lang="en-US" altLang="zh-CN" dirty="0" smtClean="0"/>
          </a:p>
          <a:p>
            <a:r>
              <a:rPr lang="zh-CN" altLang="en-US" dirty="0" smtClean="0"/>
              <a:t>区域内工控设备状态：</a:t>
            </a:r>
            <a:r>
              <a:rPr lang="en-US" altLang="zh-CN" dirty="0" smtClean="0"/>
              <a:t>IP-</a:t>
            </a:r>
            <a:r>
              <a:rPr lang="zh-CN" altLang="en-US" dirty="0" smtClean="0"/>
              <a:t>地理位置？</a:t>
            </a:r>
            <a:endParaRPr lang="en-US" altLang="zh-CN" dirty="0" smtClean="0"/>
          </a:p>
          <a:p>
            <a:endParaRPr lang="en-US" altLang="zh-CN" dirty="0" smtClean="0"/>
          </a:p>
          <a:p>
            <a:r>
              <a:rPr lang="en-US" altLang="zh-CN" dirty="0" smtClean="0"/>
              <a:t>Knowledge</a:t>
            </a:r>
            <a:r>
              <a:rPr lang="zh-CN" altLang="en-US" dirty="0" smtClean="0"/>
              <a:t>的更新：</a:t>
            </a:r>
            <a:endParaRPr lang="en-US" altLang="zh-CN" dirty="0" smtClean="0"/>
          </a:p>
          <a:p>
            <a:r>
              <a:rPr lang="zh-CN" altLang="en-US" dirty="0" smtClean="0"/>
              <a:t>（</a:t>
            </a:r>
            <a:r>
              <a:rPr lang="en-US" altLang="zh-CN" dirty="0" smtClean="0"/>
              <a:t>1</a:t>
            </a:r>
            <a:r>
              <a:rPr lang="zh-CN" altLang="en-US" dirty="0" smtClean="0"/>
              <a:t>）歧义：火焰病毒：低相关性？</a:t>
            </a:r>
            <a:endParaRPr lang="en-US" altLang="zh-CN" dirty="0" smtClean="0"/>
          </a:p>
          <a:p>
            <a:r>
              <a:rPr lang="zh-CN" altLang="en-US" dirty="0" smtClean="0"/>
              <a:t>（</a:t>
            </a:r>
            <a:r>
              <a:rPr lang="en-US" altLang="zh-CN" dirty="0" smtClean="0"/>
              <a:t>2</a:t>
            </a:r>
            <a:r>
              <a:rPr lang="zh-CN" altLang="en-US" dirty="0" smtClean="0"/>
              <a:t>）更新（有删减），产品的更新；漏洞有补丁；</a:t>
            </a:r>
          </a:p>
          <a:p>
            <a:endParaRPr lang="en-US" dirty="0"/>
          </a:p>
        </p:txBody>
      </p:sp>
      <p:sp>
        <p:nvSpPr>
          <p:cNvPr id="4" name="灯片编号占位符 3"/>
          <p:cNvSpPr>
            <a:spLocks noGrp="1"/>
          </p:cNvSpPr>
          <p:nvPr>
            <p:ph type="sldNum" sz="quarter" idx="10"/>
          </p:nvPr>
        </p:nvSpPr>
        <p:spPr/>
        <p:txBody>
          <a:bodyPr/>
          <a:lstStyle/>
          <a:p>
            <a:pPr>
              <a:defRPr/>
            </a:pPr>
            <a:fld id="{E85C0635-E92E-408E-95F1-AA02FFFD6295}" type="slidenum">
              <a:rPr lang="en-US" altLang="zh-CN" smtClean="0"/>
              <a:pPr>
                <a:defRPr/>
              </a:pPr>
              <a:t>11</a:t>
            </a:fld>
            <a:endParaRPr lang="en-US" altLang="zh-CN"/>
          </a:p>
        </p:txBody>
      </p:sp>
    </p:spTree>
    <p:extLst>
      <p:ext uri="{BB962C8B-B14F-4D97-AF65-F5344CB8AC3E}">
        <p14:creationId xmlns:p14="http://schemas.microsoft.com/office/powerpoint/2010/main" xmlns="" val="1377913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攻击行为建模：</a:t>
            </a:r>
            <a:endParaRPr 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xmlns="" val="4158724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学术</a:t>
            </a:r>
            <a:endParaRPr lang="en-US" dirty="0"/>
          </a:p>
        </p:txBody>
      </p:sp>
      <p:sp>
        <p:nvSpPr>
          <p:cNvPr id="4" name="灯片编号占位符 3"/>
          <p:cNvSpPr>
            <a:spLocks noGrp="1"/>
          </p:cNvSpPr>
          <p:nvPr>
            <p:ph type="sldNum" sz="quarter" idx="10"/>
          </p:nvPr>
        </p:nvSpPr>
        <p:spPr/>
        <p:txBody>
          <a:bodyPr/>
          <a:lstStyle/>
          <a:p>
            <a:pPr>
              <a:defRPr/>
            </a:pPr>
            <a:fld id="{E85C0635-E92E-408E-95F1-AA02FFFD6295}" type="slidenum">
              <a:rPr lang="en-US" altLang="zh-CN" smtClean="0"/>
              <a:pPr>
                <a:defRPr/>
              </a:pPr>
              <a:t>19</a:t>
            </a:fld>
            <a:endParaRPr lang="en-US" altLang="zh-CN"/>
          </a:p>
        </p:txBody>
      </p:sp>
    </p:spTree>
    <p:extLst>
      <p:ext uri="{BB962C8B-B14F-4D97-AF65-F5344CB8AC3E}">
        <p14:creationId xmlns:p14="http://schemas.microsoft.com/office/powerpoint/2010/main" xmlns="" val="373449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t>代表性：</a:t>
            </a:r>
            <a:r>
              <a:rPr lang="en-US" altLang="zh-CN" dirty="0" smtClean="0"/>
              <a:t>Database</a:t>
            </a:r>
            <a:r>
              <a:rPr lang="zh-CN" altLang="en-US" dirty="0" smtClean="0"/>
              <a:t>的出现与发展</a:t>
            </a:r>
            <a:endParaRPr lang="en-US" altLang="zh-CN" dirty="0" smtClean="0"/>
          </a:p>
          <a:p>
            <a:pPr lvl="1"/>
            <a:r>
              <a:rPr lang="zh-CN" altLang="en-US" dirty="0" smtClean="0"/>
              <a:t>数据分析：</a:t>
            </a:r>
            <a:r>
              <a:rPr lang="en-US" altLang="zh-CN" dirty="0" smtClean="0"/>
              <a:t>OLAP, </a:t>
            </a:r>
            <a:r>
              <a:rPr lang="zh-CN" altLang="en-US" dirty="0" smtClean="0"/>
              <a:t>数据库的统计等</a:t>
            </a:r>
            <a:endParaRPr lang="en-US" altLang="zh-CN" dirty="0" smtClean="0"/>
          </a:p>
          <a:p>
            <a:pPr lvl="1"/>
            <a:r>
              <a:rPr lang="zh-CN" altLang="en-US" dirty="0" smtClean="0"/>
              <a:t>系统：</a:t>
            </a:r>
            <a:r>
              <a:rPr lang="en-US" altLang="zh-CN" dirty="0" smtClean="0"/>
              <a:t>DBMS</a:t>
            </a:r>
            <a:r>
              <a:rPr lang="zh-CN" altLang="en-US" dirty="0" smtClean="0"/>
              <a:t>，</a:t>
            </a:r>
            <a:r>
              <a:rPr lang="en-US" altLang="zh-CN" dirty="0" smtClean="0"/>
              <a:t>OS support</a:t>
            </a:r>
          </a:p>
          <a:p>
            <a:endParaRPr lang="en-US" dirty="0"/>
          </a:p>
        </p:txBody>
      </p:sp>
      <p:sp>
        <p:nvSpPr>
          <p:cNvPr id="4" name="灯片编号占位符 3"/>
          <p:cNvSpPr>
            <a:spLocks noGrp="1"/>
          </p:cNvSpPr>
          <p:nvPr>
            <p:ph type="sldNum" sz="quarter" idx="10"/>
          </p:nvPr>
        </p:nvSpPr>
        <p:spPr/>
        <p:txBody>
          <a:bodyPr/>
          <a:lstStyle/>
          <a:p>
            <a:pPr>
              <a:defRPr/>
            </a:pPr>
            <a:fld id="{E85C0635-E92E-408E-95F1-AA02FFFD6295}" type="slidenum">
              <a:rPr lang="en-US" altLang="zh-CN" smtClean="0">
                <a:solidFill>
                  <a:srgbClr val="000000"/>
                </a:solidFill>
              </a:rPr>
              <a:pPr>
                <a:defRPr/>
              </a:pPr>
              <a:t>20</a:t>
            </a:fld>
            <a:endParaRPr lang="en-US" altLang="zh-CN">
              <a:solidFill>
                <a:srgbClr val="000000"/>
              </a:solidFill>
            </a:endParaRPr>
          </a:p>
        </p:txBody>
      </p:sp>
    </p:spTree>
    <p:extLst>
      <p:ext uri="{BB962C8B-B14F-4D97-AF65-F5344CB8AC3E}">
        <p14:creationId xmlns:p14="http://schemas.microsoft.com/office/powerpoint/2010/main" xmlns="" val="1325706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社交网络大数据：微博、微信、人人、</a:t>
            </a:r>
            <a:r>
              <a:rPr lang="en-US" altLang="zh-CN" sz="1200" kern="1200" dirty="0" smtClean="0">
                <a:solidFill>
                  <a:schemeClr val="tx1"/>
                </a:solidFill>
                <a:effectLst/>
                <a:latin typeface="+mn-lt"/>
                <a:ea typeface="+mn-ea"/>
                <a:cs typeface="+mn-cs"/>
              </a:rPr>
              <a:t>QQ</a:t>
            </a:r>
            <a:r>
              <a:rPr lang="zh-CN" altLang="zh-CN" sz="1200" kern="1200" dirty="0" smtClean="0">
                <a:solidFill>
                  <a:schemeClr val="tx1"/>
                </a:solidFill>
                <a:effectLst/>
                <a:latin typeface="+mn-lt"/>
                <a:ea typeface="+mn-ea"/>
                <a:cs typeface="+mn-cs"/>
              </a:rPr>
              <a:t>等社交媒介数据</a:t>
            </a:r>
          </a:p>
          <a:p>
            <a:r>
              <a:rPr lang="zh-CN" altLang="zh-CN" sz="1200" kern="1200" dirty="0" smtClean="0">
                <a:solidFill>
                  <a:schemeClr val="tx1"/>
                </a:solidFill>
                <a:effectLst/>
                <a:latin typeface="+mn-lt"/>
                <a:ea typeface="+mn-ea"/>
                <a:cs typeface="+mn-cs"/>
              </a:rPr>
              <a:t>交通网络大数据：滴滴、</a:t>
            </a:r>
            <a:r>
              <a:rPr lang="en-US" altLang="zh-CN" sz="1200" kern="1200" dirty="0" err="1" smtClean="0">
                <a:solidFill>
                  <a:schemeClr val="tx1"/>
                </a:solidFill>
                <a:effectLst/>
                <a:latin typeface="+mn-lt"/>
                <a:ea typeface="+mn-ea"/>
                <a:cs typeface="+mn-cs"/>
              </a:rPr>
              <a:t>uber</a:t>
            </a:r>
            <a:r>
              <a:rPr lang="zh-CN" altLang="zh-CN" sz="1200" kern="1200" dirty="0" smtClean="0">
                <a:solidFill>
                  <a:schemeClr val="tx1"/>
                </a:solidFill>
                <a:effectLst/>
                <a:latin typeface="+mn-lt"/>
                <a:ea typeface="+mn-ea"/>
                <a:cs typeface="+mn-cs"/>
              </a:rPr>
              <a:t>、微博、百度、高德地图等交通数据</a:t>
            </a:r>
          </a:p>
          <a:p>
            <a:r>
              <a:rPr lang="zh-CN" altLang="zh-CN" sz="1200" kern="1200" dirty="0" smtClean="0">
                <a:solidFill>
                  <a:schemeClr val="tx1"/>
                </a:solidFill>
                <a:effectLst/>
                <a:latin typeface="+mn-lt"/>
                <a:ea typeface="+mn-ea"/>
                <a:cs typeface="+mn-cs"/>
              </a:rPr>
              <a:t>电信网络大数据：电话、短信、邮件等通讯网络快速数据</a:t>
            </a:r>
          </a:p>
          <a:p>
            <a:r>
              <a:rPr lang="zh-CN" altLang="zh-CN" sz="1200" kern="1200" dirty="0" smtClean="0">
                <a:solidFill>
                  <a:schemeClr val="tx1"/>
                </a:solidFill>
                <a:effectLst/>
                <a:latin typeface="+mn-lt"/>
                <a:ea typeface="+mn-ea"/>
                <a:cs typeface="+mn-cs"/>
              </a:rPr>
              <a:t>工控网络大数据：工业控制系统等网络流量数据</a:t>
            </a:r>
          </a:p>
          <a:p>
            <a:r>
              <a:rPr lang="zh-CN" altLang="zh-CN" sz="1200" kern="1200" dirty="0" smtClean="0">
                <a:solidFill>
                  <a:schemeClr val="tx1"/>
                </a:solidFill>
                <a:effectLst/>
                <a:latin typeface="+mn-lt"/>
                <a:ea typeface="+mn-ea"/>
                <a:cs typeface="+mn-cs"/>
              </a:rPr>
              <a:t>医疗信息大数据：医疗分子结构、医疗图像、医疗诊断等数据</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pPr>
              <a:defRPr/>
            </a:pPr>
            <a:fld id="{D3D54C3A-B7B6-4BDC-A25E-8D4D98167319}" type="slidenum">
              <a:rPr lang="zh-CN" altLang="en-US" smtClean="0">
                <a:solidFill>
                  <a:prstClr val="black"/>
                </a:solidFill>
              </a:rPr>
              <a:pPr>
                <a:defRPr/>
              </a:pPr>
              <a:t>22</a:t>
            </a:fld>
            <a:endParaRPr lang="zh-CN" altLang="en-US">
              <a:solidFill>
                <a:prstClr val="black"/>
              </a:solidFill>
            </a:endParaRPr>
          </a:p>
        </p:txBody>
      </p:sp>
    </p:spTree>
    <p:extLst>
      <p:ext uri="{BB962C8B-B14F-4D97-AF65-F5344CB8AC3E}">
        <p14:creationId xmlns:p14="http://schemas.microsoft.com/office/powerpoint/2010/main" xmlns="" val="1545489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一个群</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endParaRPr lang="zh-CN" altLang="en-US" dirty="0"/>
          </a:p>
        </p:txBody>
      </p:sp>
      <p:sp>
        <p:nvSpPr>
          <p:cNvPr id="4" name="Slide Number Placeholder 3"/>
          <p:cNvSpPr>
            <a:spLocks noGrp="1"/>
          </p:cNvSpPr>
          <p:nvPr>
            <p:ph type="sldNum" sz="quarter" idx="10"/>
          </p:nvPr>
        </p:nvSpPr>
        <p:spPr/>
        <p:txBody>
          <a:bodyPr/>
          <a:lstStyle/>
          <a:p>
            <a:pPr>
              <a:defRPr/>
            </a:pPr>
            <a:fld id="{D3D54C3A-B7B6-4BDC-A25E-8D4D98167319}" type="slidenum">
              <a:rPr lang="zh-CN" altLang="en-US" smtClean="0">
                <a:solidFill>
                  <a:prstClr val="black"/>
                </a:solidFill>
              </a:rPr>
              <a:pPr>
                <a:defRPr/>
              </a:pPr>
              <a:t>23</a:t>
            </a:fld>
            <a:endParaRPr lang="zh-CN" altLang="en-US">
              <a:solidFill>
                <a:prstClr val="black"/>
              </a:solidFill>
            </a:endParaRPr>
          </a:p>
        </p:txBody>
      </p:sp>
    </p:spTree>
    <p:extLst>
      <p:ext uri="{BB962C8B-B14F-4D97-AF65-F5344CB8AC3E}">
        <p14:creationId xmlns:p14="http://schemas.microsoft.com/office/powerpoint/2010/main" xmlns="" val="319719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2"/>
          <p:cNvSpPr>
            <a:spLocks noChangeArrowheads="1"/>
          </p:cNvSpPr>
          <p:nvPr/>
        </p:nvSpPr>
        <p:spPr bwMode="auto">
          <a:xfrm>
            <a:off x="1835150" y="6624638"/>
            <a:ext cx="7308850" cy="260350"/>
          </a:xfrm>
          <a:prstGeom prst="rect">
            <a:avLst/>
          </a:prstGeom>
          <a:solidFill>
            <a:srgbClr val="FF0000"/>
          </a:solidFill>
          <a:ln w="9525">
            <a:solidFill>
              <a:srgbClr val="FF0000"/>
            </a:solidFill>
            <a:miter lim="800000"/>
            <a:headEnd/>
            <a:tailEnd/>
          </a:ln>
        </p:spPr>
        <p:txBody>
          <a:bodyPr wrap="none" anchor="ctr"/>
          <a:lstStyle/>
          <a:p>
            <a:endParaRPr lang="zh-CN" altLang="en-US"/>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924300" y="0"/>
            <a:ext cx="5219700"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3924300" cy="974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0180" name="Rectangle 4"/>
          <p:cNvSpPr>
            <a:spLocks noGrp="1" noChangeArrowheads="1"/>
          </p:cNvSpPr>
          <p:nvPr>
            <p:ph type="ctrTitle"/>
          </p:nvPr>
        </p:nvSpPr>
        <p:spPr>
          <a:xfrm>
            <a:off x="611188" y="2130425"/>
            <a:ext cx="7847012" cy="1470025"/>
          </a:xfrm>
        </p:spPr>
        <p:txBody>
          <a:bodyPr/>
          <a:lstStyle>
            <a:lvl1pPr>
              <a:defRPr sz="4800"/>
            </a:lvl1pPr>
          </a:lstStyle>
          <a:p>
            <a:r>
              <a:rPr lang="zh-CN" altLang="en-US"/>
              <a:t>单击此处编辑母版标题样式</a:t>
            </a:r>
          </a:p>
        </p:txBody>
      </p:sp>
      <p:sp>
        <p:nvSpPr>
          <p:cNvPr id="50181" name="Rectangle 5"/>
          <p:cNvSpPr>
            <a:spLocks noGrp="1" noChangeArrowheads="1"/>
          </p:cNvSpPr>
          <p:nvPr>
            <p:ph type="subTitle" idx="1"/>
          </p:nvPr>
        </p:nvSpPr>
        <p:spPr>
          <a:xfrm>
            <a:off x="1187450" y="3886200"/>
            <a:ext cx="6584950" cy="1752600"/>
          </a:xfrm>
        </p:spPr>
        <p:txBody>
          <a:bodyPr/>
          <a:lstStyle>
            <a:lvl1pPr marL="0" indent="0" algn="ctr">
              <a:buFontTx/>
              <a:buNone/>
              <a:defRPr/>
            </a:lvl1pPr>
          </a:lstStyle>
          <a:p>
            <a:r>
              <a:rPr lang="zh-CN" altLang="en-US"/>
              <a:t>单击此处编辑母版副标题样式</a:t>
            </a:r>
          </a:p>
        </p:txBody>
      </p:sp>
      <p:sp>
        <p:nvSpPr>
          <p:cNvPr id="7" name="Rectangle 6"/>
          <p:cNvSpPr>
            <a:spLocks noGrp="1" noChangeArrowheads="1"/>
          </p:cNvSpPr>
          <p:nvPr>
            <p:ph type="ftr" sz="quarter" idx="10"/>
          </p:nvPr>
        </p:nvSpPr>
        <p:spPr>
          <a:xfrm>
            <a:off x="3124200" y="6245225"/>
            <a:ext cx="2895600" cy="476250"/>
          </a:xfrm>
        </p:spPr>
        <p:txBody>
          <a:bodyPr/>
          <a:lstStyle>
            <a:lvl1pPr>
              <a:defRPr/>
            </a:lvl1pPr>
          </a:lstStyle>
          <a:p>
            <a:pPr>
              <a:defRPr/>
            </a:pPr>
            <a:endParaRPr lang="en-US" altLang="zh-CN"/>
          </a:p>
        </p:txBody>
      </p:sp>
      <p:sp>
        <p:nvSpPr>
          <p:cNvPr id="8" name="Rectangle 7"/>
          <p:cNvSpPr>
            <a:spLocks noGrp="1" noChangeArrowheads="1"/>
          </p:cNvSpPr>
          <p:nvPr>
            <p:ph type="sldNum" sz="quarter" idx="11"/>
          </p:nvPr>
        </p:nvSpPr>
        <p:spPr>
          <a:xfrm>
            <a:off x="6553200" y="6245225"/>
            <a:ext cx="2133600" cy="476250"/>
          </a:xfrm>
        </p:spPr>
        <p:txBody>
          <a:bodyPr/>
          <a:lstStyle>
            <a:lvl1pPr>
              <a:defRPr sz="1400" b="0">
                <a:solidFill>
                  <a:schemeClr val="tx1"/>
                </a:solidFill>
              </a:defRPr>
            </a:lvl1pPr>
          </a:lstStyle>
          <a:p>
            <a:pPr>
              <a:defRPr/>
            </a:pPr>
            <a:fld id="{68113486-58EC-48A5-8182-8F4B7C99941C}" type="slidenum">
              <a:rPr lang="en-US" altLang="zh-CN"/>
              <a:pPr>
                <a:defRPr/>
              </a:pPr>
              <a:t>‹#›</a:t>
            </a:fld>
            <a:endParaRPr lang="en-US" altLang="zh-CN"/>
          </a:p>
        </p:txBody>
      </p:sp>
      <p:sp>
        <p:nvSpPr>
          <p:cNvPr id="9" name="Rectangle 9"/>
          <p:cNvSpPr>
            <a:spLocks noGrp="1" noChangeArrowheads="1"/>
          </p:cNvSpPr>
          <p:nvPr>
            <p:ph type="dt" sz="half" idx="12"/>
          </p:nvPr>
        </p:nvSpPr>
        <p:spPr>
          <a:xfrm>
            <a:off x="0" y="6597650"/>
            <a:ext cx="3033713" cy="260350"/>
          </a:xfrm>
        </p:spPr>
        <p:txBody>
          <a:bodyPr/>
          <a:lstStyle>
            <a:lvl1pPr>
              <a:defRPr sz="1400" b="0">
                <a:solidFill>
                  <a:schemeClr val="tx1"/>
                </a:solidFill>
              </a:defRPr>
            </a:lvl1pPr>
          </a:lstStyle>
          <a:p>
            <a:pPr>
              <a:defRPr/>
            </a:pPr>
            <a:endParaRPr lang="en-US" altLang="zh-CN"/>
          </a:p>
        </p:txBody>
      </p:sp>
    </p:spTree>
    <p:extLst>
      <p:ext uri="{BB962C8B-B14F-4D97-AF65-F5344CB8AC3E}">
        <p14:creationId xmlns:p14="http://schemas.microsoft.com/office/powerpoint/2010/main" xmlns="" val="92452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b="1" dirty="0">
                <a:solidFill>
                  <a:schemeClr val="tx1"/>
                </a:solidFill>
                <a:latin typeface="Calibri" pitchFamily="34" charset="0"/>
                <a:ea typeface="黑体" pitchFamily="49" charset="-122"/>
                <a:cs typeface="Calibri"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a:latin typeface="+mn-lt"/>
                <a:ea typeface="黑体" pitchFamily="49" charset="-122"/>
              </a:defRPr>
            </a:lvl1pPr>
            <a:lvl2pPr>
              <a:defRPr>
                <a:latin typeface="+mn-lt"/>
              </a:defRPr>
            </a:lvl2pPr>
            <a:lvl3pPr>
              <a:defRPr>
                <a:latin typeface="+mn-lt"/>
              </a:defRPr>
            </a:lvl3pPr>
            <a:lvl4pPr>
              <a:defRPr>
                <a:latin typeface="+mn-lt"/>
              </a:defRPr>
            </a:lvl4pPr>
            <a:lvl5pPr>
              <a:defRPr>
                <a:latin typeface="+mn-lt"/>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920D00E2-45E3-4CF2-8B20-C1D8D8325C83}" type="slidenum">
              <a:rPr lang="en-US" altLang="zh-CN"/>
              <a:pPr>
                <a:defRPr/>
              </a:pPr>
              <a:t>‹#›</a:t>
            </a:fld>
            <a:endParaRPr lang="en-US" altLang="zh-CN"/>
          </a:p>
        </p:txBody>
      </p:sp>
    </p:spTree>
    <p:extLst>
      <p:ext uri="{BB962C8B-B14F-4D97-AF65-F5344CB8AC3E}">
        <p14:creationId xmlns:p14="http://schemas.microsoft.com/office/powerpoint/2010/main" xmlns="" val="35152977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6BA24104-08EA-47AA-B5E4-E5A65CDA48FD}" type="slidenum">
              <a:rPr lang="en-US" altLang="zh-CN"/>
              <a:pPr>
                <a:defRPr/>
              </a:pPr>
              <a:t>‹#›</a:t>
            </a:fld>
            <a:endParaRPr lang="en-US" altLang="zh-CN"/>
          </a:p>
        </p:txBody>
      </p:sp>
    </p:spTree>
    <p:extLst>
      <p:ext uri="{BB962C8B-B14F-4D97-AF65-F5344CB8AC3E}">
        <p14:creationId xmlns:p14="http://schemas.microsoft.com/office/powerpoint/2010/main" xmlns="" val="2732483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b="1" dirty="0">
                <a:solidFill>
                  <a:schemeClr val="tx1"/>
                </a:solidFill>
                <a:latin typeface="Calibri" pitchFamily="34" charset="0"/>
                <a:ea typeface="黑体" pitchFamily="49" charset="-122"/>
                <a:cs typeface="Calibri" pitchFamily="34" charset="0"/>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E503EE8B-E345-4C14-AE6F-AB428DD5BF63}" type="slidenum">
              <a:rPr lang="en-US" altLang="zh-CN"/>
              <a:pPr>
                <a:defRPr/>
              </a:pPr>
              <a:t>‹#›</a:t>
            </a:fld>
            <a:endParaRPr lang="en-US" altLang="zh-CN"/>
          </a:p>
        </p:txBody>
      </p:sp>
    </p:spTree>
    <p:extLst>
      <p:ext uri="{BB962C8B-B14F-4D97-AF65-F5344CB8AC3E}">
        <p14:creationId xmlns:p14="http://schemas.microsoft.com/office/powerpoint/2010/main" xmlns="" val="3502126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b="1" dirty="0">
                <a:solidFill>
                  <a:schemeClr val="tx1"/>
                </a:solidFill>
                <a:latin typeface="Calibri" pitchFamily="34" charset="0"/>
                <a:ea typeface="黑体" pitchFamily="49" charset="-122"/>
                <a:cs typeface="Calibri" pitchFamily="34" charset="0"/>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2"/>
          <p:cNvSpPr>
            <a:spLocks noGrp="1" noChangeArrowheads="1"/>
          </p:cNvSpPr>
          <p:nvPr>
            <p:ph type="sldNum" sz="quarter" idx="12"/>
          </p:nvPr>
        </p:nvSpPr>
        <p:spPr>
          <a:ln/>
        </p:spPr>
        <p:txBody>
          <a:bodyPr/>
          <a:lstStyle>
            <a:lvl1pPr>
              <a:defRPr/>
            </a:lvl1pPr>
          </a:lstStyle>
          <a:p>
            <a:pPr>
              <a:defRPr/>
            </a:pPr>
            <a:fld id="{9FF68D8B-7836-43E1-976E-7201DDA5EF63}" type="slidenum">
              <a:rPr lang="en-US" altLang="zh-CN"/>
              <a:pPr>
                <a:defRPr/>
              </a:pPr>
              <a:t>‹#›</a:t>
            </a:fld>
            <a:endParaRPr lang="en-US" altLang="zh-CN"/>
          </a:p>
        </p:txBody>
      </p:sp>
    </p:spTree>
    <p:extLst>
      <p:ext uri="{BB962C8B-B14F-4D97-AF65-F5344CB8AC3E}">
        <p14:creationId xmlns:p14="http://schemas.microsoft.com/office/powerpoint/2010/main" xmlns="" val="38138836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4000" b="1" dirty="0">
                <a:solidFill>
                  <a:schemeClr val="tx1"/>
                </a:solidFill>
                <a:latin typeface="Calibri" pitchFamily="34" charset="0"/>
                <a:ea typeface="黑体" pitchFamily="49" charset="-122"/>
                <a:cs typeface="Calibri" pitchFamily="34" charset="0"/>
              </a:defRPr>
            </a:lvl1pPr>
          </a:lstStyle>
          <a:p>
            <a:r>
              <a:rPr lang="zh-CN" altLang="en-US" dirty="0" smtClean="0"/>
              <a:t>单击此处编辑母版标题样式</a:t>
            </a:r>
            <a:endParaRPr lang="zh-CN" altLang="en-US" dirty="0"/>
          </a:p>
        </p:txBody>
      </p:sp>
      <p:sp>
        <p:nvSpPr>
          <p:cNvPr id="3"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2"/>
          <p:cNvSpPr>
            <a:spLocks noGrp="1" noChangeArrowheads="1"/>
          </p:cNvSpPr>
          <p:nvPr>
            <p:ph type="sldNum" sz="quarter" idx="12"/>
          </p:nvPr>
        </p:nvSpPr>
        <p:spPr>
          <a:ln/>
        </p:spPr>
        <p:txBody>
          <a:bodyPr/>
          <a:lstStyle>
            <a:lvl1pPr>
              <a:defRPr/>
            </a:lvl1pPr>
          </a:lstStyle>
          <a:p>
            <a:pPr>
              <a:defRPr/>
            </a:pPr>
            <a:fld id="{6E2D7AC1-0E1F-4709-8185-D75B5B26BAB5}" type="slidenum">
              <a:rPr lang="en-US" altLang="zh-CN"/>
              <a:pPr>
                <a:defRPr/>
              </a:pPr>
              <a:t>‹#›</a:t>
            </a:fld>
            <a:endParaRPr lang="en-US" altLang="zh-CN"/>
          </a:p>
        </p:txBody>
      </p:sp>
    </p:spTree>
    <p:extLst>
      <p:ext uri="{BB962C8B-B14F-4D97-AF65-F5344CB8AC3E}">
        <p14:creationId xmlns:p14="http://schemas.microsoft.com/office/powerpoint/2010/main" xmlns="" val="58910092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2"/>
          <p:cNvSpPr>
            <a:spLocks noGrp="1" noChangeArrowheads="1"/>
          </p:cNvSpPr>
          <p:nvPr>
            <p:ph type="sldNum" sz="quarter" idx="12"/>
          </p:nvPr>
        </p:nvSpPr>
        <p:spPr>
          <a:ln/>
        </p:spPr>
        <p:txBody>
          <a:bodyPr/>
          <a:lstStyle>
            <a:lvl1pPr>
              <a:defRPr/>
            </a:lvl1pPr>
          </a:lstStyle>
          <a:p>
            <a:pPr>
              <a:defRPr/>
            </a:pPr>
            <a:fld id="{2FDC4143-CEE6-4E96-882D-700D994FB1C9}" type="slidenum">
              <a:rPr lang="en-US" altLang="zh-CN"/>
              <a:pPr>
                <a:defRPr/>
              </a:pPr>
              <a:t>‹#›</a:t>
            </a:fld>
            <a:endParaRPr lang="en-US" altLang="zh-CN"/>
          </a:p>
        </p:txBody>
      </p:sp>
    </p:spTree>
    <p:extLst>
      <p:ext uri="{BB962C8B-B14F-4D97-AF65-F5344CB8AC3E}">
        <p14:creationId xmlns:p14="http://schemas.microsoft.com/office/powerpoint/2010/main" xmlns="" val="25250463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80F19F24-833D-48B5-B16D-A7BB4556BBEA}" type="slidenum">
              <a:rPr lang="en-US" altLang="zh-CN"/>
              <a:pPr>
                <a:defRPr/>
              </a:pPr>
              <a:t>‹#›</a:t>
            </a:fld>
            <a:endParaRPr lang="en-US" altLang="zh-CN"/>
          </a:p>
        </p:txBody>
      </p:sp>
    </p:spTree>
    <p:extLst>
      <p:ext uri="{BB962C8B-B14F-4D97-AF65-F5344CB8AC3E}">
        <p14:creationId xmlns:p14="http://schemas.microsoft.com/office/powerpoint/2010/main" xmlns="" val="3282284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2FA9E0A5-BA73-47F2-8B32-E87BC2449891}" type="slidenum">
              <a:rPr lang="en-US" altLang="zh-CN"/>
              <a:pPr>
                <a:defRPr/>
              </a:pPr>
              <a:t>‹#›</a:t>
            </a:fld>
            <a:endParaRPr lang="en-US" altLang="zh-CN"/>
          </a:p>
        </p:txBody>
      </p:sp>
    </p:spTree>
    <p:extLst>
      <p:ext uri="{BB962C8B-B14F-4D97-AF65-F5344CB8AC3E}">
        <p14:creationId xmlns:p14="http://schemas.microsoft.com/office/powerpoint/2010/main" xmlns="" val="33026049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8235937D-4F30-43E5-A884-9F6AA882E53E}" type="slidenum">
              <a:rPr lang="en-US" altLang="zh-CN"/>
              <a:pPr>
                <a:defRPr/>
              </a:pPr>
              <a:t>‹#›</a:t>
            </a:fld>
            <a:endParaRPr lang="en-US" altLang="zh-CN"/>
          </a:p>
        </p:txBody>
      </p:sp>
    </p:spTree>
    <p:extLst>
      <p:ext uri="{BB962C8B-B14F-4D97-AF65-F5344CB8AC3E}">
        <p14:creationId xmlns:p14="http://schemas.microsoft.com/office/powerpoint/2010/main" xmlns="" val="663833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064B81B7-33E7-4834-9B6A-56FFC83E809C}" type="slidenum">
              <a:rPr lang="en-US" altLang="zh-CN"/>
              <a:pPr>
                <a:defRPr/>
              </a:pPr>
              <a:t>‹#›</a:t>
            </a:fld>
            <a:endParaRPr lang="en-US" altLang="zh-CN"/>
          </a:p>
        </p:txBody>
      </p:sp>
    </p:spTree>
    <p:extLst>
      <p:ext uri="{BB962C8B-B14F-4D97-AF65-F5344CB8AC3E}">
        <p14:creationId xmlns:p14="http://schemas.microsoft.com/office/powerpoint/2010/main" xmlns="" val="1313567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F89778E-E0F3-4003-9DD0-97160B5CB253}" type="slidenum">
              <a:rPr lang="en-US" altLang="zh-CN"/>
              <a:pPr>
                <a:defRPr/>
              </a:pPr>
              <a:t>‹#›</a:t>
            </a:fld>
            <a:endParaRPr lang="en-US" altLang="zh-CN"/>
          </a:p>
        </p:txBody>
      </p:sp>
    </p:spTree>
    <p:extLst>
      <p:ext uri="{BB962C8B-B14F-4D97-AF65-F5344CB8AC3E}">
        <p14:creationId xmlns:p14="http://schemas.microsoft.com/office/powerpoint/2010/main" xmlns="" val="2802105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62F9AEC0-43CB-416E-AFEB-0B04E2C727CA}" type="slidenum">
              <a:rPr lang="en-US" altLang="zh-CN"/>
              <a:pPr>
                <a:defRPr/>
              </a:pPr>
              <a:t>‹#›</a:t>
            </a:fld>
            <a:endParaRPr lang="en-US" altLang="zh-CN"/>
          </a:p>
        </p:txBody>
      </p:sp>
    </p:spTree>
    <p:extLst>
      <p:ext uri="{BB962C8B-B14F-4D97-AF65-F5344CB8AC3E}">
        <p14:creationId xmlns:p14="http://schemas.microsoft.com/office/powerpoint/2010/main" xmlns="" val="12522351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0D5FE332-5613-4FA6-91BB-433A0BC56BED}" type="slidenum">
              <a:rPr lang="en-US" altLang="zh-CN"/>
              <a:pPr>
                <a:defRPr/>
              </a:pPr>
              <a:t>‹#›</a:t>
            </a:fld>
            <a:endParaRPr lang="en-US" altLang="zh-CN"/>
          </a:p>
        </p:txBody>
      </p:sp>
    </p:spTree>
    <p:extLst>
      <p:ext uri="{BB962C8B-B14F-4D97-AF65-F5344CB8AC3E}">
        <p14:creationId xmlns:p14="http://schemas.microsoft.com/office/powerpoint/2010/main" xmlns="" val="3149575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2F2F2"/>
        </a:solid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628650" y="5262109"/>
            <a:ext cx="7886700" cy="540284"/>
          </a:xfrm>
        </p:spPr>
        <p:txBody>
          <a:bodyPr wrap="square" anchor="ctr" anchorCtr="0">
            <a:normAutofit/>
          </a:bodyPr>
          <a:lstStyle>
            <a:lvl1pPr marL="0" indent="0" algn="ctr">
              <a:buNone/>
              <a:defRPr sz="1500">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p>
        </p:txBody>
      </p:sp>
      <p:sp>
        <p:nvSpPr>
          <p:cNvPr id="2" name="标题 1"/>
          <p:cNvSpPr>
            <a:spLocks noGrp="1"/>
          </p:cNvSpPr>
          <p:nvPr>
            <p:ph type="ctrTitle"/>
          </p:nvPr>
        </p:nvSpPr>
        <p:spPr>
          <a:xfrm>
            <a:off x="628650" y="4228192"/>
            <a:ext cx="7886700" cy="989469"/>
          </a:xfrm>
        </p:spPr>
        <p:txBody>
          <a:bodyPr wrap="square" anchor="ctr" anchorCtr="0">
            <a:normAutofit/>
          </a:bodyPr>
          <a:lstStyle>
            <a:lvl1pPr algn="ctr">
              <a:defRPr sz="3600">
                <a:solidFill>
                  <a:schemeClr val="accent1"/>
                </a:solidFill>
              </a:defRPr>
            </a:lvl1pPr>
          </a:lstStyle>
          <a:p>
            <a:r>
              <a:rPr lang="zh-CN" altLang="en-US" dirty="0"/>
              <a:t>单击此处编辑母版标题样式</a:t>
            </a:r>
          </a:p>
        </p:txBody>
      </p:sp>
      <p:grpSp>
        <p:nvGrpSpPr>
          <p:cNvPr id="10" name="组合 9"/>
          <p:cNvGrpSpPr/>
          <p:nvPr/>
        </p:nvGrpSpPr>
        <p:grpSpPr>
          <a:xfrm>
            <a:off x="1800225" y="-29936"/>
            <a:ext cx="5543550" cy="3825422"/>
            <a:chOff x="2075393" y="-12700"/>
            <a:chExt cx="4993620" cy="2584450"/>
          </a:xfrm>
        </p:grpSpPr>
        <p:sp>
          <p:nvSpPr>
            <p:cNvPr id="12" name="椭圆 1"/>
            <p:cNvSpPr/>
            <p:nvPr userDrawn="1"/>
          </p:nvSpPr>
          <p:spPr>
            <a:xfrm rot="5400000">
              <a:off x="1790966" y="417492"/>
              <a:ext cx="2028376" cy="1177563"/>
            </a:xfrm>
            <a:custGeom>
              <a:avLst/>
              <a:gdLst/>
              <a:ahLst/>
              <a:cxnLst/>
              <a:rect l="l" t="t" r="r" b="b"/>
              <a:pathLst>
                <a:path w="2028376" h="1177563">
                  <a:moveTo>
                    <a:pt x="0" y="1177563"/>
                  </a:moveTo>
                  <a:lnTo>
                    <a:pt x="0" y="0"/>
                  </a:lnTo>
                  <a:lnTo>
                    <a:pt x="2028376" y="0"/>
                  </a:lnTo>
                  <a:cubicBezTo>
                    <a:pt x="1624320" y="702037"/>
                    <a:pt x="867468" y="1174384"/>
                    <a:pt x="0" y="1177563"/>
                  </a:cubicBezTo>
                  <a:close/>
                </a:path>
              </a:pathLst>
            </a:custGeom>
            <a:solidFill>
              <a:srgbClr val="E86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5" name="矩形 7"/>
            <p:cNvSpPr/>
            <p:nvPr userDrawn="1"/>
          </p:nvSpPr>
          <p:spPr>
            <a:xfrm rot="5400000">
              <a:off x="2809827" y="576195"/>
              <a:ext cx="2346109" cy="1177890"/>
            </a:xfrm>
            <a:custGeom>
              <a:avLst/>
              <a:gdLst/>
              <a:ahLst/>
              <a:cxnLst/>
              <a:rect l="l" t="t" r="r" b="b"/>
              <a:pathLst>
                <a:path w="2346109" h="1177890">
                  <a:moveTo>
                    <a:pt x="0" y="1177890"/>
                  </a:moveTo>
                  <a:lnTo>
                    <a:pt x="0" y="0"/>
                  </a:lnTo>
                  <a:lnTo>
                    <a:pt x="2346109" y="0"/>
                  </a:lnTo>
                  <a:cubicBezTo>
                    <a:pt x="2346109" y="429552"/>
                    <a:pt x="2231144" y="832251"/>
                    <a:pt x="2028377" y="1177890"/>
                  </a:cubicBezTo>
                  <a:close/>
                </a:path>
              </a:pathLst>
            </a:custGeom>
            <a:solidFill>
              <a:srgbClr val="354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6" name="椭圆 12"/>
            <p:cNvSpPr/>
            <p:nvPr userDrawn="1"/>
          </p:nvSpPr>
          <p:spPr>
            <a:xfrm rot="5400000">
              <a:off x="5324309" y="417491"/>
              <a:ext cx="2028375" cy="1177562"/>
            </a:xfrm>
            <a:custGeom>
              <a:avLst/>
              <a:gdLst/>
              <a:ahLst/>
              <a:cxnLst/>
              <a:rect l="l" t="t" r="r" b="b"/>
              <a:pathLst>
                <a:path w="2028375" h="1177562">
                  <a:moveTo>
                    <a:pt x="0" y="1177562"/>
                  </a:moveTo>
                  <a:lnTo>
                    <a:pt x="0" y="0"/>
                  </a:lnTo>
                  <a:cubicBezTo>
                    <a:pt x="867468" y="3179"/>
                    <a:pt x="1624319" y="475526"/>
                    <a:pt x="2028375" y="1177562"/>
                  </a:cubicBezTo>
                  <a:close/>
                </a:path>
              </a:pathLst>
            </a:custGeom>
            <a:solidFill>
              <a:srgbClr val="354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7" name="椭圆 13"/>
            <p:cNvSpPr/>
            <p:nvPr userDrawn="1"/>
          </p:nvSpPr>
          <p:spPr>
            <a:xfrm rot="5400000">
              <a:off x="3987408" y="576503"/>
              <a:ext cx="2346724" cy="1177890"/>
            </a:xfrm>
            <a:custGeom>
              <a:avLst/>
              <a:gdLst/>
              <a:ahLst/>
              <a:cxnLst/>
              <a:rect l="l" t="t" r="r" b="b"/>
              <a:pathLst>
                <a:path w="2346724" h="1177890">
                  <a:moveTo>
                    <a:pt x="0" y="1177890"/>
                  </a:moveTo>
                  <a:lnTo>
                    <a:pt x="0" y="0"/>
                  </a:lnTo>
                  <a:lnTo>
                    <a:pt x="2028990" y="0"/>
                  </a:lnTo>
                  <a:cubicBezTo>
                    <a:pt x="2231759" y="345641"/>
                    <a:pt x="2346724" y="748340"/>
                    <a:pt x="2346724" y="1177890"/>
                  </a:cubicBezTo>
                  <a:close/>
                </a:path>
              </a:pathLst>
            </a:custGeom>
            <a:solidFill>
              <a:srgbClr val="E86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20" name="任意多边形 19"/>
            <p:cNvSpPr/>
            <p:nvPr userDrawn="1"/>
          </p:nvSpPr>
          <p:spPr>
            <a:xfrm>
              <a:off x="2075393" y="-12700"/>
              <a:ext cx="4993620" cy="2481740"/>
            </a:xfrm>
            <a:custGeom>
              <a:avLst/>
              <a:gdLst>
                <a:gd name="connsiteX0" fmla="*/ 0 w 4993620"/>
                <a:gd name="connsiteY0" fmla="*/ 0 h 2481740"/>
                <a:gd name="connsiteX1" fmla="*/ 4993620 w 4993620"/>
                <a:gd name="connsiteY1" fmla="*/ 0 h 2481740"/>
                <a:gd name="connsiteX2" fmla="*/ 4988358 w 4993620"/>
                <a:gd name="connsiteY2" fmla="*/ 153424 h 2481740"/>
                <a:gd name="connsiteX3" fmla="*/ 3739815 w 4993620"/>
                <a:gd name="connsiteY3" fmla="*/ 2150323 h 2481740"/>
                <a:gd name="connsiteX4" fmla="*/ 1238980 w 4993620"/>
                <a:gd name="connsiteY4" fmla="*/ 2141986 h 2481740"/>
                <a:gd name="connsiteX5" fmla="*/ 3780 w 4993620"/>
                <a:gd name="connsiteY5" fmla="*/ 136807 h 24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3620" h="2481740">
                  <a:moveTo>
                    <a:pt x="0" y="0"/>
                  </a:moveTo>
                  <a:lnTo>
                    <a:pt x="4993620" y="0"/>
                  </a:lnTo>
                  <a:lnTo>
                    <a:pt x="4988358" y="153424"/>
                  </a:lnTo>
                  <a:cubicBezTo>
                    <a:pt x="4932242" y="982046"/>
                    <a:pt x="4466440" y="1733276"/>
                    <a:pt x="3739815" y="2150323"/>
                  </a:cubicBezTo>
                  <a:cubicBezTo>
                    <a:pt x="2964750" y="2595173"/>
                    <a:pt x="2011063" y="2591994"/>
                    <a:pt x="1238980" y="2141986"/>
                  </a:cubicBezTo>
                  <a:cubicBezTo>
                    <a:pt x="515153" y="1720104"/>
                    <a:pt x="54370" y="965785"/>
                    <a:pt x="3780" y="136807"/>
                  </a:cubicBezTo>
                  <a:close/>
                </a:path>
              </a:pathLst>
            </a:cu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fontAlgn="auto">
                <a:spcBef>
                  <a:spcPts val="0"/>
                </a:spcBef>
                <a:spcAft>
                  <a:spcPts val="0"/>
                </a:spcAft>
              </a:pPr>
              <a:endParaRPr lang="zh-CN" altLang="en-US">
                <a:solidFill>
                  <a:srgbClr val="5F5F5F"/>
                </a:solidFill>
              </a:endParaRPr>
            </a:p>
          </p:txBody>
        </p:sp>
        <p:sp>
          <p:nvSpPr>
            <p:cNvPr id="19" name="椭圆 18"/>
            <p:cNvSpPr/>
            <p:nvPr userDrawn="1"/>
          </p:nvSpPr>
          <p:spPr>
            <a:xfrm>
              <a:off x="4493240" y="2414232"/>
              <a:ext cx="157518" cy="157518"/>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grpSp>
      <p:sp>
        <p:nvSpPr>
          <p:cNvPr id="4" name="日期占位符 3"/>
          <p:cNvSpPr>
            <a:spLocks noGrp="1"/>
          </p:cNvSpPr>
          <p:nvPr>
            <p:ph type="dt" sz="half" idx="10"/>
          </p:nvPr>
        </p:nvSpPr>
        <p:spPr/>
        <p:txBody>
          <a:bodyPr/>
          <a:lstStyle/>
          <a:p>
            <a:fld id="{E528DE8F-8DB5-4710-82E5-6DACE62778C2}" type="datetimeFigureOut">
              <a:rPr lang="zh-CN" altLang="en-US" smtClean="0">
                <a:solidFill>
                  <a:srgbClr val="5F5F5F"/>
                </a:solidFill>
              </a:rPr>
              <a:pPr/>
              <a:t>2016/11/4</a:t>
            </a:fld>
            <a:endParaRPr lang="zh-CN" altLang="en-US">
              <a:solidFill>
                <a:srgbClr val="5F5F5F"/>
              </a:solidFill>
            </a:endParaRPr>
          </a:p>
        </p:txBody>
      </p:sp>
      <p:sp>
        <p:nvSpPr>
          <p:cNvPr id="5" name="页脚占位符 4"/>
          <p:cNvSpPr>
            <a:spLocks noGrp="1"/>
          </p:cNvSpPr>
          <p:nvPr>
            <p:ph type="ftr" sz="quarter" idx="11"/>
          </p:nvPr>
        </p:nvSpPr>
        <p:spPr/>
        <p:txBody>
          <a:bodyPr/>
          <a:lstStyle/>
          <a:p>
            <a:endParaRPr lang="zh-CN" altLang="en-US">
              <a:solidFill>
                <a:srgbClr val="5F5F5F"/>
              </a:solidFill>
            </a:endParaRPr>
          </a:p>
        </p:txBody>
      </p:sp>
      <p:sp>
        <p:nvSpPr>
          <p:cNvPr id="6" name="灯片编号占位符 5"/>
          <p:cNvSpPr>
            <a:spLocks noGrp="1"/>
          </p:cNvSpPr>
          <p:nvPr>
            <p:ph type="sldNum" sz="quarter" idx="12"/>
          </p:nvPr>
        </p:nvSpPr>
        <p:spPr/>
        <p:txBody>
          <a:bodyPr/>
          <a:lstStyle/>
          <a:p>
            <a:fld id="{7A644B83-115B-4054-AC02-DC44F3D2F9C8}" type="slidenum">
              <a:rPr lang="zh-CN" altLang="en-US" smtClean="0">
                <a:solidFill>
                  <a:srgbClr val="5F5F5F"/>
                </a:solidFill>
              </a:rPr>
              <a:pPr/>
              <a:t>‹#›</a:t>
            </a:fld>
            <a:endParaRPr lang="zh-CN" altLang="en-US">
              <a:solidFill>
                <a:srgbClr val="5F5F5F"/>
              </a:solidFill>
            </a:endParaRPr>
          </a:p>
        </p:txBody>
      </p:sp>
    </p:spTree>
    <p:extLst>
      <p:ext uri="{BB962C8B-B14F-4D97-AF65-F5344CB8AC3E}">
        <p14:creationId xmlns:p14="http://schemas.microsoft.com/office/powerpoint/2010/main" xmlns="" val="933694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a:xfrm>
            <a:off x="2335500" y="2660400"/>
            <a:ext cx="4808700" cy="2196000"/>
          </a:xfrm>
        </p:spPr>
        <p:txBody>
          <a:bodyPr anchor="ctr" anchorCtr="0">
            <a:normAutofit/>
          </a:bodyPr>
          <a:lstStyle>
            <a:lvl1pPr marL="0" indent="0">
              <a:lnSpc>
                <a:spcPct val="130000"/>
              </a:lnSpc>
              <a:spcBef>
                <a:spcPts val="0"/>
              </a:spcBef>
              <a:buNone/>
              <a:defRPr sz="1800"/>
            </a:lvl1pPr>
            <a:lvl2pPr marL="402431" indent="0">
              <a:buNone/>
              <a:defRPr/>
            </a:lvl2pPr>
            <a:lvl3pPr marL="685800" indent="0">
              <a:buNone/>
              <a:defRPr/>
            </a:lvl3pPr>
            <a:lvl4pPr marL="1028700" indent="0">
              <a:buNone/>
              <a:defRPr/>
            </a:lvl4pPr>
            <a:lvl5pPr marL="1371600" indent="0">
              <a:buNone/>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矩形 6"/>
          <p:cNvSpPr/>
          <p:nvPr/>
        </p:nvSpPr>
        <p:spPr>
          <a:xfrm>
            <a:off x="280036" y="0"/>
            <a:ext cx="34289"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8" name="矩形 7"/>
          <p:cNvSpPr/>
          <p:nvPr/>
        </p:nvSpPr>
        <p:spPr>
          <a:xfrm>
            <a:off x="365761" y="0"/>
            <a:ext cx="34289"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4" name="日期占位符 3"/>
          <p:cNvSpPr>
            <a:spLocks noGrp="1"/>
          </p:cNvSpPr>
          <p:nvPr>
            <p:ph type="dt" sz="half" idx="10"/>
          </p:nvPr>
        </p:nvSpPr>
        <p:spPr/>
        <p:txBody>
          <a:bodyPr/>
          <a:lstStyle/>
          <a:p>
            <a:fld id="{E528DE8F-8DB5-4710-82E5-6DACE62778C2}" type="datetimeFigureOut">
              <a:rPr lang="zh-CN" altLang="en-US" smtClean="0">
                <a:solidFill>
                  <a:srgbClr val="5F5F5F"/>
                </a:solidFill>
              </a:rPr>
              <a:pPr/>
              <a:t>2016/11/4</a:t>
            </a:fld>
            <a:endParaRPr lang="zh-CN" altLang="en-US">
              <a:solidFill>
                <a:srgbClr val="5F5F5F"/>
              </a:solidFill>
            </a:endParaRPr>
          </a:p>
        </p:txBody>
      </p:sp>
      <p:sp>
        <p:nvSpPr>
          <p:cNvPr id="5" name="页脚占位符 4"/>
          <p:cNvSpPr>
            <a:spLocks noGrp="1"/>
          </p:cNvSpPr>
          <p:nvPr>
            <p:ph type="ftr" sz="quarter" idx="11"/>
          </p:nvPr>
        </p:nvSpPr>
        <p:spPr/>
        <p:txBody>
          <a:bodyPr/>
          <a:lstStyle/>
          <a:p>
            <a:endParaRPr lang="zh-CN" altLang="en-US">
              <a:solidFill>
                <a:srgbClr val="5F5F5F"/>
              </a:solidFill>
            </a:endParaRPr>
          </a:p>
        </p:txBody>
      </p:sp>
      <p:sp>
        <p:nvSpPr>
          <p:cNvPr id="6" name="灯片编号占位符 5"/>
          <p:cNvSpPr>
            <a:spLocks noGrp="1"/>
          </p:cNvSpPr>
          <p:nvPr>
            <p:ph type="sldNum" sz="quarter" idx="12"/>
          </p:nvPr>
        </p:nvSpPr>
        <p:spPr/>
        <p:txBody>
          <a:bodyPr/>
          <a:lstStyle/>
          <a:p>
            <a:fld id="{7A644B83-115B-4054-AC02-DC44F3D2F9C8}" type="slidenum">
              <a:rPr lang="zh-CN" altLang="en-US" smtClean="0">
                <a:solidFill>
                  <a:srgbClr val="5F5F5F"/>
                </a:solidFill>
              </a:rPr>
              <a:pPr/>
              <a:t>‹#›</a:t>
            </a:fld>
            <a:endParaRPr lang="zh-CN" altLang="en-US">
              <a:solidFill>
                <a:srgbClr val="5F5F5F"/>
              </a:solidFill>
            </a:endParaRPr>
          </a:p>
        </p:txBody>
      </p:sp>
    </p:spTree>
    <p:extLst>
      <p:ext uri="{BB962C8B-B14F-4D97-AF65-F5344CB8AC3E}">
        <p14:creationId xmlns:p14="http://schemas.microsoft.com/office/powerpoint/2010/main" xmlns="" val="31225088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2333626" y="2646363"/>
            <a:ext cx="5839505" cy="1209675"/>
          </a:xfrm>
        </p:spPr>
        <p:txBody>
          <a:bodyPr anchor="ctr" anchorCtr="0">
            <a:normAutofit/>
          </a:bodyPr>
          <a:lstStyle>
            <a:lvl1pPr algn="ctr">
              <a:defRPr sz="2700"/>
            </a:lvl1pPr>
          </a:lstStyle>
          <a:p>
            <a:r>
              <a:rPr lang="zh-CN" altLang="en-US" dirty="0"/>
              <a:t>单击此处编辑母版标题样式</a:t>
            </a:r>
          </a:p>
        </p:txBody>
      </p:sp>
      <p:sp>
        <p:nvSpPr>
          <p:cNvPr id="3" name="文本占位符 2"/>
          <p:cNvSpPr>
            <a:spLocks noGrp="1"/>
          </p:cNvSpPr>
          <p:nvPr>
            <p:ph type="body" idx="1"/>
          </p:nvPr>
        </p:nvSpPr>
        <p:spPr>
          <a:xfrm>
            <a:off x="2333626" y="3939949"/>
            <a:ext cx="5839505" cy="505051"/>
          </a:xfrm>
        </p:spPr>
        <p:txBody>
          <a:bodyPr anchor="ctr" anchorCtr="0">
            <a:normAutofit/>
          </a:bodyPr>
          <a:lstStyle>
            <a:lvl1pPr marL="0" indent="0" algn="ctr">
              <a:buNone/>
              <a:defRPr sz="135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10" name="MH_Number"/>
          <p:cNvSpPr/>
          <p:nvPr>
            <p:custDataLst>
              <p:tags r:id="rId1"/>
            </p:custDataLst>
          </p:nvPr>
        </p:nvSpPr>
        <p:spPr>
          <a:xfrm>
            <a:off x="1647825" y="2875605"/>
            <a:ext cx="486252" cy="751188"/>
          </a:xfrm>
          <a:custGeom>
            <a:avLst/>
            <a:gdLst>
              <a:gd name="connsiteX0" fmla="*/ 282768 w 561608"/>
              <a:gd name="connsiteY0" fmla="*/ 0 h 649318"/>
              <a:gd name="connsiteX1" fmla="*/ 561608 w 561608"/>
              <a:gd name="connsiteY1" fmla="*/ 159711 h 649318"/>
              <a:gd name="connsiteX2" fmla="*/ 561608 w 561608"/>
              <a:gd name="connsiteY2" fmla="*/ 485680 h 649318"/>
              <a:gd name="connsiteX3" fmla="*/ 282768 w 561608"/>
              <a:gd name="connsiteY3" fmla="*/ 649318 h 649318"/>
              <a:gd name="connsiteX4" fmla="*/ 0 w 561608"/>
              <a:gd name="connsiteY4" fmla="*/ 485680 h 649318"/>
              <a:gd name="connsiteX5" fmla="*/ 0 w 561608"/>
              <a:gd name="connsiteY5" fmla="*/ 159711 h 649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1608" h="649318">
                <a:moveTo>
                  <a:pt x="282768" y="0"/>
                </a:moveTo>
                <a:lnTo>
                  <a:pt x="561608" y="159711"/>
                </a:lnTo>
                <a:lnTo>
                  <a:pt x="561608" y="485680"/>
                </a:lnTo>
                <a:lnTo>
                  <a:pt x="282768" y="649318"/>
                </a:lnTo>
                <a:lnTo>
                  <a:pt x="0" y="485680"/>
                </a:lnTo>
                <a:lnTo>
                  <a:pt x="0" y="159711"/>
                </a:lnTo>
                <a:close/>
              </a:path>
            </a:pathLst>
          </a:custGeom>
          <a:solidFill>
            <a:schemeClr val="accent1"/>
          </a:solidFill>
          <a:ln w="12700" cap="flat" cmpd="sng" algn="ctr">
            <a:noFill/>
            <a:prstDash val="solid"/>
            <a:miter lim="800000"/>
          </a:ln>
          <a:effectLst/>
        </p:spPr>
        <p:txBody>
          <a:bodyPr anchor="ctr">
            <a:noAutofit/>
          </a:bodyPr>
          <a:lstStyle/>
          <a:p>
            <a:pPr algn="ctr" fontAlgn="auto">
              <a:spcBef>
                <a:spcPts val="0"/>
              </a:spcBef>
              <a:spcAft>
                <a:spcPts val="0"/>
              </a:spcAft>
              <a:defRPr/>
            </a:pPr>
            <a:endParaRPr lang="zh-CN" altLang="en-US" sz="3300" kern="0" dirty="0">
              <a:solidFill>
                <a:srgbClr val="FFFFFF"/>
              </a:solidFill>
              <a:latin typeface="Times New Roman" panose="02020603050405020304"/>
              <a:ea typeface="幼圆" panose="02010509060101010101" pitchFamily="49" charset="-122"/>
            </a:endParaRPr>
          </a:p>
        </p:txBody>
      </p:sp>
      <p:sp>
        <p:nvSpPr>
          <p:cNvPr id="11" name="矩形 10"/>
          <p:cNvSpPr/>
          <p:nvPr/>
        </p:nvSpPr>
        <p:spPr>
          <a:xfrm>
            <a:off x="2333626" y="3733801"/>
            <a:ext cx="5839505" cy="12223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4" name="日期占位符 3"/>
          <p:cNvSpPr>
            <a:spLocks noGrp="1"/>
          </p:cNvSpPr>
          <p:nvPr>
            <p:ph type="dt" sz="half" idx="10"/>
          </p:nvPr>
        </p:nvSpPr>
        <p:spPr/>
        <p:txBody>
          <a:bodyPr/>
          <a:lstStyle/>
          <a:p>
            <a:fld id="{E528DE8F-8DB5-4710-82E5-6DACE62778C2}" type="datetimeFigureOut">
              <a:rPr lang="zh-CN" altLang="en-US" smtClean="0">
                <a:solidFill>
                  <a:srgbClr val="5F5F5F"/>
                </a:solidFill>
              </a:rPr>
              <a:pPr/>
              <a:t>2016/11/4</a:t>
            </a:fld>
            <a:endParaRPr lang="zh-CN" altLang="en-US">
              <a:solidFill>
                <a:srgbClr val="5F5F5F"/>
              </a:solidFill>
            </a:endParaRPr>
          </a:p>
        </p:txBody>
      </p:sp>
      <p:sp>
        <p:nvSpPr>
          <p:cNvPr id="5" name="页脚占位符 4"/>
          <p:cNvSpPr>
            <a:spLocks noGrp="1"/>
          </p:cNvSpPr>
          <p:nvPr>
            <p:ph type="ftr" sz="quarter" idx="11"/>
          </p:nvPr>
        </p:nvSpPr>
        <p:spPr/>
        <p:txBody>
          <a:bodyPr/>
          <a:lstStyle/>
          <a:p>
            <a:endParaRPr lang="zh-CN" altLang="en-US">
              <a:solidFill>
                <a:srgbClr val="5F5F5F"/>
              </a:solidFill>
            </a:endParaRPr>
          </a:p>
        </p:txBody>
      </p:sp>
      <p:sp>
        <p:nvSpPr>
          <p:cNvPr id="6" name="灯片编号占位符 5"/>
          <p:cNvSpPr>
            <a:spLocks noGrp="1"/>
          </p:cNvSpPr>
          <p:nvPr>
            <p:ph type="sldNum" sz="quarter" idx="12"/>
          </p:nvPr>
        </p:nvSpPr>
        <p:spPr/>
        <p:txBody>
          <a:bodyPr/>
          <a:lstStyle/>
          <a:p>
            <a:fld id="{7A644B83-115B-4054-AC02-DC44F3D2F9C8}" type="slidenum">
              <a:rPr lang="zh-CN" altLang="en-US" smtClean="0">
                <a:solidFill>
                  <a:srgbClr val="5F5F5F"/>
                </a:solidFill>
              </a:rPr>
              <a:pPr/>
              <a:t>‹#›</a:t>
            </a:fld>
            <a:endParaRPr lang="zh-CN" altLang="en-US">
              <a:solidFill>
                <a:srgbClr val="5F5F5F"/>
              </a:solidFill>
            </a:endParaRPr>
          </a:p>
        </p:txBody>
      </p:sp>
    </p:spTree>
    <p:extLst>
      <p:ext uri="{BB962C8B-B14F-4D97-AF65-F5344CB8AC3E}">
        <p14:creationId xmlns:p14="http://schemas.microsoft.com/office/powerpoint/2010/main" xmlns="" val="42113603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sz="half" idx="1"/>
          </p:nvPr>
        </p:nvSpPr>
        <p:spPr>
          <a:xfrm>
            <a:off x="1042200" y="1976400"/>
            <a:ext cx="2956500" cy="3510000"/>
          </a:xfrm>
        </p:spPr>
        <p:txBody>
          <a:bodyPr anchor="ctr" anchorCtr="0">
            <a:normAutofit/>
          </a:bodyPr>
          <a:lstStyle>
            <a:lvl1pPr marL="0" indent="0">
              <a:lnSpc>
                <a:spcPct val="130000"/>
              </a:lnSpc>
              <a:spcBef>
                <a:spcPts val="0"/>
              </a:spcBef>
              <a:buNone/>
              <a:defRPr sz="1800"/>
            </a:lvl1pPr>
            <a:lvl2pPr marL="402431" indent="0">
              <a:buNone/>
              <a:defRPr sz="1500"/>
            </a:lvl2pPr>
            <a:lvl3pPr marL="685800" indent="0">
              <a:buNone/>
              <a:defRPr sz="1350"/>
            </a:lvl3pPr>
            <a:lvl4pPr marL="1028700" indent="0">
              <a:buNone/>
              <a:defRPr sz="1350"/>
            </a:lvl4pPr>
            <a:lvl5pPr marL="1371600" indent="0">
              <a:buNone/>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165100" y="1976400"/>
            <a:ext cx="2956500" cy="3510000"/>
          </a:xfrm>
        </p:spPr>
        <p:txBody>
          <a:bodyPr anchor="ctr" anchorCtr="0">
            <a:normAutofit/>
          </a:bodyPr>
          <a:lstStyle>
            <a:lvl1pPr marL="0" indent="0">
              <a:lnSpc>
                <a:spcPct val="130000"/>
              </a:lnSpc>
              <a:spcBef>
                <a:spcPts val="0"/>
              </a:spcBef>
              <a:buNone/>
              <a:defRPr sz="1800"/>
            </a:lvl1pPr>
            <a:lvl2pPr marL="402431" indent="0">
              <a:buNone/>
              <a:defRPr sz="1500"/>
            </a:lvl2pPr>
            <a:lvl3pPr marL="685800" indent="0">
              <a:buNone/>
              <a:defRPr sz="1350"/>
            </a:lvl3pPr>
            <a:lvl4pPr marL="1028700" indent="0">
              <a:buNone/>
              <a:defRPr sz="1350"/>
            </a:lvl4pPr>
            <a:lvl5pPr marL="1371600" indent="0">
              <a:buNone/>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矩形 7"/>
          <p:cNvSpPr/>
          <p:nvPr/>
        </p:nvSpPr>
        <p:spPr>
          <a:xfrm>
            <a:off x="280036" y="0"/>
            <a:ext cx="34289"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9" name="矩形 8"/>
          <p:cNvSpPr/>
          <p:nvPr/>
        </p:nvSpPr>
        <p:spPr>
          <a:xfrm>
            <a:off x="365761" y="0"/>
            <a:ext cx="34289"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5" name="日期占位符 4"/>
          <p:cNvSpPr>
            <a:spLocks noGrp="1"/>
          </p:cNvSpPr>
          <p:nvPr>
            <p:ph type="dt" sz="half" idx="10"/>
          </p:nvPr>
        </p:nvSpPr>
        <p:spPr/>
        <p:txBody>
          <a:bodyPr/>
          <a:lstStyle/>
          <a:p>
            <a:fld id="{E528DE8F-8DB5-4710-82E5-6DACE62778C2}" type="datetimeFigureOut">
              <a:rPr lang="zh-CN" altLang="en-US" smtClean="0">
                <a:solidFill>
                  <a:srgbClr val="5F5F5F"/>
                </a:solidFill>
              </a:rPr>
              <a:pPr/>
              <a:t>2016/11/4</a:t>
            </a:fld>
            <a:endParaRPr lang="zh-CN" altLang="en-US">
              <a:solidFill>
                <a:srgbClr val="5F5F5F"/>
              </a:solidFill>
            </a:endParaRPr>
          </a:p>
        </p:txBody>
      </p:sp>
      <p:sp>
        <p:nvSpPr>
          <p:cNvPr id="6" name="页脚占位符 5"/>
          <p:cNvSpPr>
            <a:spLocks noGrp="1"/>
          </p:cNvSpPr>
          <p:nvPr>
            <p:ph type="ftr" sz="quarter" idx="11"/>
          </p:nvPr>
        </p:nvSpPr>
        <p:spPr/>
        <p:txBody>
          <a:bodyPr/>
          <a:lstStyle/>
          <a:p>
            <a:endParaRPr lang="zh-CN" altLang="en-US">
              <a:solidFill>
                <a:srgbClr val="5F5F5F"/>
              </a:solidFill>
            </a:endParaRPr>
          </a:p>
        </p:txBody>
      </p:sp>
      <p:sp>
        <p:nvSpPr>
          <p:cNvPr id="7" name="灯片编号占位符 6"/>
          <p:cNvSpPr>
            <a:spLocks noGrp="1"/>
          </p:cNvSpPr>
          <p:nvPr>
            <p:ph type="sldNum" sz="quarter" idx="12"/>
          </p:nvPr>
        </p:nvSpPr>
        <p:spPr/>
        <p:txBody>
          <a:bodyPr/>
          <a:lstStyle/>
          <a:p>
            <a:fld id="{7A644B83-115B-4054-AC02-DC44F3D2F9C8}" type="slidenum">
              <a:rPr lang="zh-CN" altLang="en-US" smtClean="0">
                <a:solidFill>
                  <a:srgbClr val="5F5F5F"/>
                </a:solidFill>
              </a:rPr>
              <a:pPr/>
              <a:t>‹#›</a:t>
            </a:fld>
            <a:endParaRPr lang="zh-CN" altLang="en-US">
              <a:solidFill>
                <a:srgbClr val="5F5F5F"/>
              </a:solidFill>
            </a:endParaRPr>
          </a:p>
        </p:txBody>
      </p:sp>
    </p:spTree>
    <p:extLst>
      <p:ext uri="{BB962C8B-B14F-4D97-AF65-F5344CB8AC3E}">
        <p14:creationId xmlns:p14="http://schemas.microsoft.com/office/powerpoint/2010/main" xmlns="" val="32937196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p:spPr>
        <p:txBody>
          <a:bodyPr>
            <a:normAutofit/>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391" cy="3684588"/>
          </a:xfrm>
        </p:spPr>
        <p:txBody>
          <a:bodyPr>
            <a:normAutofit/>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E528DE8F-8DB5-4710-82E5-6DACE62778C2}" type="datetimeFigureOut">
              <a:rPr lang="zh-CN" altLang="en-US" smtClean="0">
                <a:solidFill>
                  <a:srgbClr val="5F5F5F"/>
                </a:solidFill>
              </a:rPr>
              <a:pPr/>
              <a:t>2016/11/4</a:t>
            </a:fld>
            <a:endParaRPr lang="zh-CN" altLang="en-US">
              <a:solidFill>
                <a:srgbClr val="5F5F5F"/>
              </a:solidFill>
            </a:endParaRPr>
          </a:p>
        </p:txBody>
      </p:sp>
      <p:sp>
        <p:nvSpPr>
          <p:cNvPr id="8" name="页脚占位符 7"/>
          <p:cNvSpPr>
            <a:spLocks noGrp="1"/>
          </p:cNvSpPr>
          <p:nvPr>
            <p:ph type="ftr" sz="quarter" idx="11"/>
          </p:nvPr>
        </p:nvSpPr>
        <p:spPr/>
        <p:txBody>
          <a:bodyPr/>
          <a:lstStyle/>
          <a:p>
            <a:endParaRPr lang="zh-CN" altLang="en-US">
              <a:solidFill>
                <a:srgbClr val="5F5F5F"/>
              </a:solidFill>
            </a:endParaRPr>
          </a:p>
        </p:txBody>
      </p:sp>
      <p:sp>
        <p:nvSpPr>
          <p:cNvPr id="9" name="灯片编号占位符 8"/>
          <p:cNvSpPr>
            <a:spLocks noGrp="1"/>
          </p:cNvSpPr>
          <p:nvPr>
            <p:ph type="sldNum" sz="quarter" idx="12"/>
          </p:nvPr>
        </p:nvSpPr>
        <p:spPr/>
        <p:txBody>
          <a:bodyPr/>
          <a:lstStyle/>
          <a:p>
            <a:fld id="{7A644B83-115B-4054-AC02-DC44F3D2F9C8}" type="slidenum">
              <a:rPr lang="zh-CN" altLang="en-US" smtClean="0">
                <a:solidFill>
                  <a:srgbClr val="5F5F5F"/>
                </a:solidFill>
              </a:rPr>
              <a:pPr/>
              <a:t>‹#›</a:t>
            </a:fld>
            <a:endParaRPr lang="zh-CN" altLang="en-US">
              <a:solidFill>
                <a:srgbClr val="5F5F5F"/>
              </a:solidFill>
            </a:endParaRPr>
          </a:p>
        </p:txBody>
      </p:sp>
    </p:spTree>
    <p:extLst>
      <p:ext uri="{BB962C8B-B14F-4D97-AF65-F5344CB8AC3E}">
        <p14:creationId xmlns:p14="http://schemas.microsoft.com/office/powerpoint/2010/main" xmlns="" val="11683379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10196" y="4554675"/>
            <a:ext cx="2745378" cy="723445"/>
          </a:xfrm>
        </p:spPr>
        <p:txBody>
          <a:bodyPr>
            <a:normAutofit/>
          </a:bodyPr>
          <a:lstStyle>
            <a:lvl1pPr algn="ctr">
              <a:defRPr sz="4050"/>
            </a:lvl1pPr>
          </a:lstStyle>
          <a:p>
            <a:r>
              <a:rPr lang="zh-CN" altLang="en-US" dirty="0"/>
              <a:t>编辑标题</a:t>
            </a:r>
          </a:p>
        </p:txBody>
      </p:sp>
      <p:sp>
        <p:nvSpPr>
          <p:cNvPr id="3" name="椭圆 2"/>
          <p:cNvSpPr/>
          <p:nvPr>
            <p:custDataLst>
              <p:tags r:id="rId1"/>
            </p:custDataLst>
          </p:nvPr>
        </p:nvSpPr>
        <p:spPr>
          <a:xfrm>
            <a:off x="3592285" y="1465943"/>
            <a:ext cx="1981200" cy="2641600"/>
          </a:xfrm>
          <a:prstGeom prst="ellipse">
            <a:avLst/>
          </a:prstGeom>
          <a:gradFill>
            <a:gsLst>
              <a:gs pos="0">
                <a:srgbClr val="C0C0C0"/>
              </a:gs>
              <a:gs pos="100000">
                <a:srgbClr val="F8F8F8"/>
              </a:gs>
            </a:gsLst>
            <a:lin ang="2700000" scaled="0"/>
          </a:gradFill>
          <a:ln w="57150">
            <a:gradFill flip="none" rotWithShape="1">
              <a:gsLst>
                <a:gs pos="0">
                  <a:srgbClr val="C0C0C0"/>
                </a:gs>
                <a:gs pos="100000">
                  <a:srgbClr val="F8F8F8"/>
                </a:gs>
              </a:gsLst>
              <a:lin ang="13500000" scaled="1"/>
              <a:tileRect/>
            </a:gradFill>
          </a:ln>
          <a:effectLst>
            <a:outerShdw blurRad="114300" dist="101600" dir="270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4" name="日期占位符 3"/>
          <p:cNvSpPr>
            <a:spLocks noGrp="1"/>
          </p:cNvSpPr>
          <p:nvPr>
            <p:ph type="dt" sz="half" idx="10"/>
          </p:nvPr>
        </p:nvSpPr>
        <p:spPr/>
        <p:txBody>
          <a:bodyPr/>
          <a:lstStyle/>
          <a:p>
            <a:fld id="{E528DE8F-8DB5-4710-82E5-6DACE62778C2}" type="datetimeFigureOut">
              <a:rPr lang="zh-CN" altLang="en-US" smtClean="0">
                <a:solidFill>
                  <a:srgbClr val="5F5F5F"/>
                </a:solidFill>
              </a:rPr>
              <a:pPr/>
              <a:t>2016/11/4</a:t>
            </a:fld>
            <a:endParaRPr lang="zh-CN" altLang="en-US">
              <a:solidFill>
                <a:srgbClr val="5F5F5F"/>
              </a:solidFill>
            </a:endParaRPr>
          </a:p>
        </p:txBody>
      </p:sp>
      <p:sp>
        <p:nvSpPr>
          <p:cNvPr id="5" name="页脚占位符 4"/>
          <p:cNvSpPr>
            <a:spLocks noGrp="1"/>
          </p:cNvSpPr>
          <p:nvPr>
            <p:ph type="ftr" sz="quarter" idx="11"/>
          </p:nvPr>
        </p:nvSpPr>
        <p:spPr/>
        <p:txBody>
          <a:bodyPr/>
          <a:lstStyle/>
          <a:p>
            <a:endParaRPr lang="zh-CN" altLang="en-US">
              <a:solidFill>
                <a:srgbClr val="5F5F5F"/>
              </a:solidFill>
            </a:endParaRPr>
          </a:p>
        </p:txBody>
      </p:sp>
      <p:sp>
        <p:nvSpPr>
          <p:cNvPr id="6" name="灯片编号占位符 5"/>
          <p:cNvSpPr>
            <a:spLocks noGrp="1"/>
          </p:cNvSpPr>
          <p:nvPr>
            <p:ph type="sldNum" sz="quarter" idx="12"/>
          </p:nvPr>
        </p:nvSpPr>
        <p:spPr/>
        <p:txBody>
          <a:bodyPr/>
          <a:lstStyle/>
          <a:p>
            <a:fld id="{7A644B83-115B-4054-AC02-DC44F3D2F9C8}" type="slidenum">
              <a:rPr lang="zh-CN" altLang="en-US" smtClean="0">
                <a:solidFill>
                  <a:srgbClr val="5F5F5F"/>
                </a:solidFill>
              </a:rPr>
              <a:pPr/>
              <a:t>‹#›</a:t>
            </a:fld>
            <a:endParaRPr lang="zh-CN" altLang="en-US">
              <a:solidFill>
                <a:srgbClr val="5F5F5F"/>
              </a:solidFill>
            </a:endParaRPr>
          </a:p>
        </p:txBody>
      </p:sp>
    </p:spTree>
    <p:extLst>
      <p:ext uri="{BB962C8B-B14F-4D97-AF65-F5344CB8AC3E}">
        <p14:creationId xmlns:p14="http://schemas.microsoft.com/office/powerpoint/2010/main" xmlns="" val="13276268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528DE8F-8DB5-4710-82E5-6DACE62778C2}" type="datetimeFigureOut">
              <a:rPr lang="zh-CN" altLang="en-US" smtClean="0">
                <a:solidFill>
                  <a:srgbClr val="5F5F5F"/>
                </a:solidFill>
              </a:rPr>
              <a:pPr/>
              <a:t>2016/11/4</a:t>
            </a:fld>
            <a:endParaRPr lang="zh-CN" altLang="en-US">
              <a:solidFill>
                <a:srgbClr val="5F5F5F"/>
              </a:solidFill>
            </a:endParaRPr>
          </a:p>
        </p:txBody>
      </p:sp>
      <p:sp>
        <p:nvSpPr>
          <p:cNvPr id="3" name="页脚占位符 2"/>
          <p:cNvSpPr>
            <a:spLocks noGrp="1"/>
          </p:cNvSpPr>
          <p:nvPr>
            <p:ph type="ftr" sz="quarter" idx="11"/>
          </p:nvPr>
        </p:nvSpPr>
        <p:spPr/>
        <p:txBody>
          <a:bodyPr/>
          <a:lstStyle/>
          <a:p>
            <a:endParaRPr lang="zh-CN" altLang="en-US">
              <a:solidFill>
                <a:srgbClr val="5F5F5F"/>
              </a:solidFill>
            </a:endParaRPr>
          </a:p>
        </p:txBody>
      </p:sp>
      <p:sp>
        <p:nvSpPr>
          <p:cNvPr id="4" name="灯片编号占位符 3"/>
          <p:cNvSpPr>
            <a:spLocks noGrp="1"/>
          </p:cNvSpPr>
          <p:nvPr>
            <p:ph type="sldNum" sz="quarter" idx="12"/>
          </p:nvPr>
        </p:nvSpPr>
        <p:spPr/>
        <p:txBody>
          <a:bodyPr/>
          <a:lstStyle/>
          <a:p>
            <a:fld id="{7A644B83-115B-4054-AC02-DC44F3D2F9C8}" type="slidenum">
              <a:rPr lang="zh-CN" altLang="en-US" smtClean="0">
                <a:solidFill>
                  <a:srgbClr val="5F5F5F"/>
                </a:solidFill>
              </a:rPr>
              <a:pPr/>
              <a:t>‹#›</a:t>
            </a:fld>
            <a:endParaRPr lang="zh-CN" altLang="en-US">
              <a:solidFill>
                <a:srgbClr val="5F5F5F"/>
              </a:solidFill>
            </a:endParaRPr>
          </a:p>
        </p:txBody>
      </p:sp>
    </p:spTree>
    <p:extLst>
      <p:ext uri="{BB962C8B-B14F-4D97-AF65-F5344CB8AC3E}">
        <p14:creationId xmlns:p14="http://schemas.microsoft.com/office/powerpoint/2010/main" xmlns="" val="163195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996300" y="806400"/>
            <a:ext cx="7152300" cy="460800"/>
          </a:xfrm>
        </p:spPr>
        <p:txBody>
          <a:bodyPr lIns="90000" tIns="46800" rIns="90000" bIns="46800" anchor="t" anchorCtr="0">
            <a:normAutofit/>
          </a:bodyPr>
          <a:lstStyle>
            <a:lvl1pPr algn="ctr">
              <a:defRPr sz="2100" b="1">
                <a:solidFill>
                  <a:schemeClr val="tx1"/>
                </a:solidFill>
                <a:latin typeface="+mj-lt"/>
              </a:defRPr>
            </a:lvl1pPr>
          </a:lstStyle>
          <a:p>
            <a:r>
              <a:rPr lang="zh-CN" altLang="en-US"/>
              <a:t>单击此处编辑母版标题样式</a:t>
            </a:r>
          </a:p>
        </p:txBody>
      </p:sp>
      <p:sp>
        <p:nvSpPr>
          <p:cNvPr id="3" name="图片占位符 2"/>
          <p:cNvSpPr>
            <a:spLocks noGrp="1"/>
          </p:cNvSpPr>
          <p:nvPr>
            <p:ph type="pic" idx="1" hasCustomPrompt="1"/>
          </p:nvPr>
        </p:nvSpPr>
        <p:spPr>
          <a:xfrm>
            <a:off x="2867400" y="1778400"/>
            <a:ext cx="3410100" cy="2743200"/>
          </a:xfrm>
        </p:spPr>
        <p:txBody>
          <a:bodyPr anchor="ctr" anchorCtr="0"/>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dirty="0"/>
              <a:t>添加图片</a:t>
            </a:r>
          </a:p>
        </p:txBody>
      </p:sp>
      <p:sp>
        <p:nvSpPr>
          <p:cNvPr id="4" name="文本占位符 3"/>
          <p:cNvSpPr>
            <a:spLocks noGrp="1"/>
          </p:cNvSpPr>
          <p:nvPr>
            <p:ph type="body" sz="half" idx="2"/>
          </p:nvPr>
        </p:nvSpPr>
        <p:spPr>
          <a:xfrm>
            <a:off x="1876500" y="4950000"/>
            <a:ext cx="5391900" cy="925200"/>
          </a:xfrm>
          <a:noFill/>
        </p:spPr>
        <p:txBody>
          <a:bodyPr lIns="90000" rIns="90000" anchor="t" anchorCtr="0">
            <a:normAutofit/>
          </a:bodyPr>
          <a:lstStyle>
            <a:lvl1pPr marL="0" indent="0" algn="l">
              <a:lnSpc>
                <a:spcPct val="150000"/>
              </a:lnSpc>
              <a:spcBef>
                <a:spcPts val="0"/>
              </a:spcBef>
              <a:spcAft>
                <a:spcPts val="0"/>
              </a:spcAft>
              <a:buNone/>
              <a:defRPr sz="1350">
                <a:solidFill>
                  <a:schemeClr val="tx1"/>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E528DE8F-8DB5-4710-82E5-6DACE62778C2}" type="datetimeFigureOut">
              <a:rPr lang="zh-CN" altLang="en-US" smtClean="0">
                <a:solidFill>
                  <a:srgbClr val="5F5F5F"/>
                </a:solidFill>
              </a:rPr>
              <a:pPr/>
              <a:t>2016/11/4</a:t>
            </a:fld>
            <a:endParaRPr lang="zh-CN" altLang="en-US">
              <a:solidFill>
                <a:srgbClr val="5F5F5F"/>
              </a:solidFill>
            </a:endParaRPr>
          </a:p>
        </p:txBody>
      </p:sp>
      <p:sp>
        <p:nvSpPr>
          <p:cNvPr id="6" name="页脚占位符 5"/>
          <p:cNvSpPr>
            <a:spLocks noGrp="1"/>
          </p:cNvSpPr>
          <p:nvPr>
            <p:ph type="ftr" sz="quarter" idx="11"/>
          </p:nvPr>
        </p:nvSpPr>
        <p:spPr/>
        <p:txBody>
          <a:bodyPr/>
          <a:lstStyle/>
          <a:p>
            <a:endParaRPr lang="zh-CN" altLang="en-US">
              <a:solidFill>
                <a:srgbClr val="5F5F5F"/>
              </a:solidFill>
            </a:endParaRPr>
          </a:p>
        </p:txBody>
      </p:sp>
      <p:sp>
        <p:nvSpPr>
          <p:cNvPr id="7" name="灯片编号占位符 6"/>
          <p:cNvSpPr>
            <a:spLocks noGrp="1"/>
          </p:cNvSpPr>
          <p:nvPr>
            <p:ph type="sldNum" sz="quarter" idx="12"/>
          </p:nvPr>
        </p:nvSpPr>
        <p:spPr/>
        <p:txBody>
          <a:bodyPr/>
          <a:lstStyle/>
          <a:p>
            <a:fld id="{7A644B83-115B-4054-AC02-DC44F3D2F9C8}" type="slidenum">
              <a:rPr lang="zh-CN" altLang="en-US" smtClean="0">
                <a:solidFill>
                  <a:srgbClr val="5F5F5F"/>
                </a:solidFill>
              </a:rPr>
              <a:pPr/>
              <a:t>‹#›</a:t>
            </a:fld>
            <a:endParaRPr lang="zh-CN" altLang="en-US">
              <a:solidFill>
                <a:srgbClr val="5F5F5F"/>
              </a:solidFill>
            </a:endParaRPr>
          </a:p>
        </p:txBody>
      </p:sp>
    </p:spTree>
    <p:extLst>
      <p:ext uri="{BB962C8B-B14F-4D97-AF65-F5344CB8AC3E}">
        <p14:creationId xmlns:p14="http://schemas.microsoft.com/office/powerpoint/2010/main" xmlns="" val="1079430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19DEE33-04C0-41CB-B31E-E5241B4F7065}" type="slidenum">
              <a:rPr lang="en-US" altLang="zh-CN"/>
              <a:pPr>
                <a:defRPr/>
              </a:pPr>
              <a:t>‹#›</a:t>
            </a:fld>
            <a:endParaRPr lang="en-US" altLang="zh-CN"/>
          </a:p>
        </p:txBody>
      </p:sp>
    </p:spTree>
    <p:extLst>
      <p:ext uri="{BB962C8B-B14F-4D97-AF65-F5344CB8AC3E}">
        <p14:creationId xmlns:p14="http://schemas.microsoft.com/office/powerpoint/2010/main" xmlns="" val="17105433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91531" y="532550"/>
            <a:ext cx="903935" cy="5811838"/>
          </a:xfrm>
        </p:spPr>
        <p:txBody>
          <a:bodyPr vert="eaVert" anchor="ctr" anchorCtr="0">
            <a:normAutofit/>
          </a:bodyPr>
          <a:lstStyle>
            <a:lvl1pPr>
              <a:defRPr sz="2700"/>
            </a:lvl1pPr>
          </a:lstStyle>
          <a:p>
            <a:r>
              <a:rPr lang="zh-CN" altLang="en-US" dirty="0"/>
              <a:t>单击此处编辑母版标题样式</a:t>
            </a:r>
          </a:p>
        </p:txBody>
      </p:sp>
      <p:sp>
        <p:nvSpPr>
          <p:cNvPr id="3" name="竖排文字占位符 2"/>
          <p:cNvSpPr>
            <a:spLocks noGrp="1"/>
          </p:cNvSpPr>
          <p:nvPr>
            <p:ph type="body" orient="vert" idx="1"/>
          </p:nvPr>
        </p:nvSpPr>
        <p:spPr>
          <a:xfrm>
            <a:off x="318753" y="532550"/>
            <a:ext cx="7270194"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E528DE8F-8DB5-4710-82E5-6DACE62778C2}" type="datetimeFigureOut">
              <a:rPr lang="zh-CN" altLang="en-US" smtClean="0">
                <a:solidFill>
                  <a:srgbClr val="5F5F5F"/>
                </a:solidFill>
              </a:rPr>
              <a:pPr/>
              <a:t>2016/11/4</a:t>
            </a:fld>
            <a:endParaRPr lang="zh-CN" altLang="en-US">
              <a:solidFill>
                <a:srgbClr val="5F5F5F"/>
              </a:solidFill>
            </a:endParaRPr>
          </a:p>
        </p:txBody>
      </p:sp>
      <p:sp>
        <p:nvSpPr>
          <p:cNvPr id="5" name="页脚占位符 4"/>
          <p:cNvSpPr>
            <a:spLocks noGrp="1"/>
          </p:cNvSpPr>
          <p:nvPr>
            <p:ph type="ftr" sz="quarter" idx="11"/>
          </p:nvPr>
        </p:nvSpPr>
        <p:spPr/>
        <p:txBody>
          <a:bodyPr/>
          <a:lstStyle/>
          <a:p>
            <a:endParaRPr lang="zh-CN" altLang="en-US">
              <a:solidFill>
                <a:srgbClr val="5F5F5F"/>
              </a:solidFill>
            </a:endParaRPr>
          </a:p>
        </p:txBody>
      </p:sp>
      <p:sp>
        <p:nvSpPr>
          <p:cNvPr id="6" name="灯片编号占位符 5"/>
          <p:cNvSpPr>
            <a:spLocks noGrp="1"/>
          </p:cNvSpPr>
          <p:nvPr>
            <p:ph type="sldNum" sz="quarter" idx="12"/>
          </p:nvPr>
        </p:nvSpPr>
        <p:spPr/>
        <p:txBody>
          <a:bodyPr/>
          <a:lstStyle/>
          <a:p>
            <a:fld id="{7A644B83-115B-4054-AC02-DC44F3D2F9C8}" type="slidenum">
              <a:rPr lang="zh-CN" altLang="en-US" smtClean="0">
                <a:solidFill>
                  <a:srgbClr val="5F5F5F"/>
                </a:solidFill>
              </a:rPr>
              <a:pPr/>
              <a:t>‹#›</a:t>
            </a:fld>
            <a:endParaRPr lang="zh-CN" altLang="en-US">
              <a:solidFill>
                <a:srgbClr val="5F5F5F"/>
              </a:solidFill>
            </a:endParaRPr>
          </a:p>
        </p:txBody>
      </p:sp>
    </p:spTree>
    <p:extLst>
      <p:ext uri="{BB962C8B-B14F-4D97-AF65-F5344CB8AC3E}">
        <p14:creationId xmlns:p14="http://schemas.microsoft.com/office/powerpoint/2010/main" xmlns="" val="21990189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E528DE8F-8DB5-4710-82E5-6DACE62778C2}" type="datetimeFigureOut">
              <a:rPr lang="zh-CN" altLang="en-US" smtClean="0">
                <a:solidFill>
                  <a:srgbClr val="5F5F5F"/>
                </a:solidFill>
              </a:rPr>
              <a:pPr/>
              <a:t>2016/11/4</a:t>
            </a:fld>
            <a:endParaRPr lang="zh-CN" altLang="en-US">
              <a:solidFill>
                <a:srgbClr val="5F5F5F"/>
              </a:solidFill>
            </a:endParaRPr>
          </a:p>
        </p:txBody>
      </p:sp>
      <p:sp>
        <p:nvSpPr>
          <p:cNvPr id="4" name="页脚占位符 3"/>
          <p:cNvSpPr>
            <a:spLocks noGrp="1"/>
          </p:cNvSpPr>
          <p:nvPr>
            <p:ph type="ftr" sz="quarter" idx="11"/>
          </p:nvPr>
        </p:nvSpPr>
        <p:spPr/>
        <p:txBody>
          <a:bodyPr/>
          <a:lstStyle/>
          <a:p>
            <a:endParaRPr lang="zh-CN" altLang="en-US">
              <a:solidFill>
                <a:srgbClr val="5F5F5F"/>
              </a:solidFill>
            </a:endParaRPr>
          </a:p>
        </p:txBody>
      </p:sp>
      <p:sp>
        <p:nvSpPr>
          <p:cNvPr id="5" name="灯片编号占位符 4"/>
          <p:cNvSpPr>
            <a:spLocks noGrp="1"/>
          </p:cNvSpPr>
          <p:nvPr>
            <p:ph type="sldNum" sz="quarter" idx="12"/>
          </p:nvPr>
        </p:nvSpPr>
        <p:spPr/>
        <p:txBody>
          <a:bodyPr/>
          <a:lstStyle/>
          <a:p>
            <a:fld id="{7A644B83-115B-4054-AC02-DC44F3D2F9C8}" type="slidenum">
              <a:rPr lang="zh-CN" altLang="en-US" smtClean="0">
                <a:solidFill>
                  <a:srgbClr val="5F5F5F"/>
                </a:solidFill>
              </a:rPr>
              <a:pPr/>
              <a:t>‹#›</a:t>
            </a:fld>
            <a:endParaRPr lang="zh-CN" altLang="en-US">
              <a:solidFill>
                <a:srgbClr val="5F5F5F"/>
              </a:solidFill>
            </a:endParaRPr>
          </a:p>
        </p:txBody>
      </p:sp>
      <p:sp>
        <p:nvSpPr>
          <p:cNvPr id="7" name="内容占位符 6"/>
          <p:cNvSpPr>
            <a:spLocks noGrp="1"/>
          </p:cNvSpPr>
          <p:nvPr>
            <p:ph sz="quarter" idx="13"/>
          </p:nvPr>
        </p:nvSpPr>
        <p:spPr>
          <a:xfrm>
            <a:off x="288131" y="360542"/>
            <a:ext cx="8567738" cy="6297612"/>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xmlns="" val="41430970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484313"/>
            <a:ext cx="403860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84313"/>
            <a:ext cx="403860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AD44103-BD19-461E-898B-42E4B01E50B5}" type="slidenum">
              <a:rPr lang="en-US" altLang="zh-CN"/>
              <a:pPr>
                <a:defRPr/>
              </a:pPr>
              <a:t>‹#›</a:t>
            </a:fld>
            <a:endParaRPr lang="en-US" altLang="zh-CN"/>
          </a:p>
        </p:txBody>
      </p:sp>
    </p:spTree>
    <p:extLst>
      <p:ext uri="{BB962C8B-B14F-4D97-AF65-F5344CB8AC3E}">
        <p14:creationId xmlns:p14="http://schemas.microsoft.com/office/powerpoint/2010/main" xmlns="" val="53953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89C2E8EA-AFCD-4049-AB78-D22DDC862C6E}" type="slidenum">
              <a:rPr lang="en-US" altLang="zh-CN"/>
              <a:pPr>
                <a:defRPr/>
              </a:pPr>
              <a:t>‹#›</a:t>
            </a:fld>
            <a:endParaRPr lang="en-US" altLang="zh-CN"/>
          </a:p>
        </p:txBody>
      </p:sp>
    </p:spTree>
    <p:extLst>
      <p:ext uri="{BB962C8B-B14F-4D97-AF65-F5344CB8AC3E}">
        <p14:creationId xmlns:p14="http://schemas.microsoft.com/office/powerpoint/2010/main" xmlns="" val="2829326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5C28AA7-485C-486E-AF5C-1DF2F69687BC}" type="slidenum">
              <a:rPr lang="en-US" altLang="zh-CN"/>
              <a:pPr>
                <a:defRPr/>
              </a:pPr>
              <a:t>‹#›</a:t>
            </a:fld>
            <a:endParaRPr lang="en-US" altLang="zh-CN"/>
          </a:p>
        </p:txBody>
      </p:sp>
    </p:spTree>
    <p:extLst>
      <p:ext uri="{BB962C8B-B14F-4D97-AF65-F5344CB8AC3E}">
        <p14:creationId xmlns:p14="http://schemas.microsoft.com/office/powerpoint/2010/main" xmlns="" val="623238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A5122C7-25C5-4798-8D2A-31B11978AC97}" type="slidenum">
              <a:rPr lang="en-US" altLang="zh-CN"/>
              <a:pPr>
                <a:defRPr/>
              </a:pPr>
              <a:t>‹#›</a:t>
            </a:fld>
            <a:endParaRPr lang="en-US" altLang="zh-CN"/>
          </a:p>
        </p:txBody>
      </p:sp>
    </p:spTree>
    <p:extLst>
      <p:ext uri="{BB962C8B-B14F-4D97-AF65-F5344CB8AC3E}">
        <p14:creationId xmlns:p14="http://schemas.microsoft.com/office/powerpoint/2010/main" xmlns="" val="389163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49275"/>
            <a:ext cx="2057400" cy="59753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49275"/>
            <a:ext cx="6019800" cy="59753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D0E7E3A-4D51-4C5F-AAD9-CF8DBFC5473D}" type="slidenum">
              <a:rPr lang="en-US" altLang="zh-CN"/>
              <a:pPr>
                <a:defRPr/>
              </a:pPr>
              <a:t>‹#›</a:t>
            </a:fld>
            <a:endParaRPr lang="en-US" altLang="zh-CN"/>
          </a:p>
        </p:txBody>
      </p:sp>
    </p:spTree>
    <p:extLst>
      <p:ext uri="{BB962C8B-B14F-4D97-AF65-F5344CB8AC3E}">
        <p14:creationId xmlns:p14="http://schemas.microsoft.com/office/powerpoint/2010/main" xmlns="" val="3976465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Snap10"/>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7962900" y="1052513"/>
            <a:ext cx="1181100" cy="5545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3" descr="Snap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403350" y="6669088"/>
            <a:ext cx="7740650"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4" descr="Snap5"/>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0" y="5962650"/>
            <a:ext cx="1381125" cy="895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0" descr="ba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0" y="0"/>
            <a:ext cx="9144000"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4757" name="Rectangle 5"/>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74758" name="Rectangle 6"/>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8" name="Rectangle 7"/>
          <p:cNvSpPr>
            <a:spLocks noGrp="1" noChangeArrowheads="1"/>
          </p:cNvSpPr>
          <p:nvPr>
            <p:ph type="dt" sz="half" idx="10"/>
          </p:nvPr>
        </p:nvSpPr>
        <p:spPr/>
        <p:txBody>
          <a:bodyPr/>
          <a:lstStyle>
            <a:lvl1pPr>
              <a:defRPr/>
            </a:lvl1pPr>
          </a:lstStyle>
          <a:p>
            <a:pPr>
              <a:defRPr/>
            </a:pPr>
            <a:endParaRPr lang="en-US" altLang="zh-CN" dirty="0"/>
          </a:p>
        </p:txBody>
      </p:sp>
      <p:sp>
        <p:nvSpPr>
          <p:cNvPr id="9" name="Rectangle 8"/>
          <p:cNvSpPr>
            <a:spLocks noGrp="1" noChangeArrowheads="1"/>
          </p:cNvSpPr>
          <p:nvPr>
            <p:ph type="ftr" sz="quarter" idx="11"/>
          </p:nvPr>
        </p:nvSpPr>
        <p:spPr/>
        <p:txBody>
          <a:bodyPr/>
          <a:lstStyle>
            <a:lvl1pPr>
              <a:defRPr/>
            </a:lvl1pPr>
          </a:lstStyle>
          <a:p>
            <a:pPr>
              <a:defRPr/>
            </a:pPr>
            <a:endParaRPr lang="en-US" altLang="zh-CN"/>
          </a:p>
        </p:txBody>
      </p:sp>
      <p:sp>
        <p:nvSpPr>
          <p:cNvPr id="10" name="Rectangle 9"/>
          <p:cNvSpPr>
            <a:spLocks noGrp="1" noChangeArrowheads="1"/>
          </p:cNvSpPr>
          <p:nvPr>
            <p:ph type="sldNum" sz="quarter" idx="12"/>
          </p:nvPr>
        </p:nvSpPr>
        <p:spPr>
          <a:xfrm>
            <a:off x="6553200" y="6245225"/>
            <a:ext cx="2133600" cy="476250"/>
          </a:xfrm>
        </p:spPr>
        <p:txBody>
          <a:bodyPr/>
          <a:lstStyle>
            <a:lvl1pPr>
              <a:defRPr b="0"/>
            </a:lvl1pPr>
          </a:lstStyle>
          <a:p>
            <a:pPr>
              <a:defRPr/>
            </a:pPr>
            <a:fld id="{23DE9C23-5EED-4002-9030-5B61C6D844D1}" type="slidenum">
              <a:rPr lang="en-US" altLang="zh-CN"/>
              <a:pPr>
                <a:defRPr/>
              </a:pPr>
              <a:t>‹#›</a:t>
            </a:fld>
            <a:endParaRPr lang="en-US" altLang="zh-CN"/>
          </a:p>
        </p:txBody>
      </p:sp>
    </p:spTree>
    <p:extLst>
      <p:ext uri="{BB962C8B-B14F-4D97-AF65-F5344CB8AC3E}">
        <p14:creationId xmlns:p14="http://schemas.microsoft.com/office/powerpoint/2010/main" xmlns="" val="3356003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image" Target="../media/image9.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image" Target="../media/image8.png"/><Relationship Id="rId2" Type="http://schemas.openxmlformats.org/officeDocument/2006/relationships/slideLayout" Target="../slideLayouts/slideLayout10.xml"/><Relationship Id="rId16"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6.jpeg"/><Relationship Id="rId10" Type="http://schemas.openxmlformats.org/officeDocument/2006/relationships/slideLayout" Target="../slideLayouts/slideLayout18.xml"/><Relationship Id="rId19" Type="http://schemas.openxmlformats.org/officeDocument/2006/relationships/image" Target="../media/image10.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6624638"/>
            <a:ext cx="9144000" cy="260350"/>
          </a:xfrm>
          <a:prstGeom prst="rect">
            <a:avLst/>
          </a:prstGeom>
          <a:solidFill>
            <a:srgbClr val="FF0000"/>
          </a:solidFill>
          <a:ln w="9525">
            <a:solidFill>
              <a:srgbClr val="FF0000"/>
            </a:solidFill>
            <a:miter lim="800000"/>
            <a:headEnd/>
            <a:tailEnd/>
          </a:ln>
        </p:spPr>
        <p:txBody>
          <a:bodyPr wrap="none" anchor="ctr"/>
          <a:lstStyle/>
          <a:p>
            <a:endParaRPr lang="zh-CN" altLang="en-US"/>
          </a:p>
        </p:txBody>
      </p:sp>
      <p:sp>
        <p:nvSpPr>
          <p:cNvPr id="1027" name="Rectangle 3"/>
          <p:cNvSpPr>
            <a:spLocks noGrp="1" noChangeArrowheads="1"/>
          </p:cNvSpPr>
          <p:nvPr>
            <p:ph type="body" idx="1"/>
          </p:nvPr>
        </p:nvSpPr>
        <p:spPr bwMode="auto">
          <a:xfrm>
            <a:off x="457200" y="1484313"/>
            <a:ext cx="8229600" cy="50403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9156" name="Rectangle 4"/>
          <p:cNvSpPr>
            <a:spLocks noGrp="1" noChangeArrowheads="1"/>
          </p:cNvSpPr>
          <p:nvPr>
            <p:ph type="dt" sz="half" idx="2"/>
          </p:nvPr>
        </p:nvSpPr>
        <p:spPr bwMode="auto">
          <a:xfrm>
            <a:off x="323850" y="6616700"/>
            <a:ext cx="2133600" cy="196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1">
                <a:solidFill>
                  <a:srgbClr val="FFFF00"/>
                </a:solidFill>
              </a:defRPr>
            </a:lvl1pPr>
          </a:lstStyle>
          <a:p>
            <a:pPr>
              <a:defRPr/>
            </a:pPr>
            <a:endParaRPr lang="en-US" altLang="zh-CN"/>
          </a:p>
        </p:txBody>
      </p:sp>
      <p:sp>
        <p:nvSpPr>
          <p:cNvPr id="49157" name="Rectangle 5"/>
          <p:cNvSpPr>
            <a:spLocks noGrp="1" noChangeArrowheads="1"/>
          </p:cNvSpPr>
          <p:nvPr>
            <p:ph type="ftr" sz="quarter" idx="3"/>
          </p:nvPr>
        </p:nvSpPr>
        <p:spPr bwMode="auto">
          <a:xfrm>
            <a:off x="3124200" y="6669088"/>
            <a:ext cx="2895600" cy="215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49158" name="Rectangle 6"/>
          <p:cNvSpPr>
            <a:spLocks noGrp="1" noChangeArrowheads="1"/>
          </p:cNvSpPr>
          <p:nvPr>
            <p:ph type="sldNum" sz="quarter" idx="4"/>
          </p:nvPr>
        </p:nvSpPr>
        <p:spPr bwMode="auto">
          <a:xfrm>
            <a:off x="6553200" y="6597650"/>
            <a:ext cx="2133600" cy="2873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1">
                <a:solidFill>
                  <a:srgbClr val="FFFF00"/>
                </a:solidFill>
              </a:defRPr>
            </a:lvl1pPr>
          </a:lstStyle>
          <a:p>
            <a:pPr>
              <a:defRPr/>
            </a:pPr>
            <a:fld id="{45C8ADEC-F710-45AE-A45B-BB086674DCEC}" type="slidenum">
              <a:rPr lang="en-US" altLang="zh-CN"/>
              <a:pPr>
                <a:defRPr/>
              </a:pPr>
              <a:t>‹#›</a:t>
            </a:fld>
            <a:endParaRPr lang="en-US" altLang="zh-CN"/>
          </a:p>
        </p:txBody>
      </p:sp>
      <p:pic>
        <p:nvPicPr>
          <p:cNvPr id="1031" name="Picture 7"/>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3563938" y="0"/>
            <a:ext cx="33369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2" name="Picture 8"/>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521200" y="-4763"/>
            <a:ext cx="3336925" cy="4000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3" name="Picture 9"/>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4911725" y="1588"/>
            <a:ext cx="33369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4" name="Picture 10"/>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5807075" y="0"/>
            <a:ext cx="33369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5" name="Picture 11"/>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0" y="0"/>
            <a:ext cx="3635375" cy="404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6" name="Rectangle 12"/>
          <p:cNvSpPr>
            <a:spLocks noGrp="1" noChangeArrowheads="1"/>
          </p:cNvSpPr>
          <p:nvPr>
            <p:ph type="title"/>
          </p:nvPr>
        </p:nvSpPr>
        <p:spPr bwMode="auto">
          <a:xfrm>
            <a:off x="457200" y="549275"/>
            <a:ext cx="8229600" cy="652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Tree>
  </p:cSld>
  <p:clrMap bg1="lt1" tx1="dk1" bg2="lt2" tx2="dk2" accent1="accent1" accent2="accent2" accent3="accent3" accent4="accent4" accent5="accent5" accent6="accent6" hlink="hlink" folHlink="folHlink"/>
  <p:sldLayoutIdLst>
    <p:sldLayoutId id="2147483904" r:id="rId1"/>
    <p:sldLayoutId id="2147483885" r:id="rId2"/>
    <p:sldLayoutId id="2147483886" r:id="rId3"/>
    <p:sldLayoutId id="2147483887" r:id="rId4"/>
    <p:sldLayoutId id="2147483888" r:id="rId5"/>
    <p:sldLayoutId id="2147483889" r:id="rId6"/>
    <p:sldLayoutId id="2147483890" r:id="rId7"/>
    <p:sldLayoutId id="2147483891" r:id="rId8"/>
  </p:sldLayoutIdLst>
  <p:hf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Comic Sans MS" pitchFamily="66" charset="0"/>
          <a:ea typeface="Cos"/>
          <a:cs typeface="Cos"/>
        </a:defRPr>
      </a:lvl2pPr>
      <a:lvl3pPr algn="ctr" rtl="0" eaLnBrk="0" fontAlgn="base" hangingPunct="0">
        <a:spcBef>
          <a:spcPct val="0"/>
        </a:spcBef>
        <a:spcAft>
          <a:spcPct val="0"/>
        </a:spcAft>
        <a:defRPr sz="4000">
          <a:solidFill>
            <a:schemeClr val="tx2"/>
          </a:solidFill>
          <a:latin typeface="Comic Sans MS" pitchFamily="66" charset="0"/>
          <a:ea typeface="Cos"/>
          <a:cs typeface="Cos"/>
        </a:defRPr>
      </a:lvl3pPr>
      <a:lvl4pPr algn="ctr" rtl="0" eaLnBrk="0" fontAlgn="base" hangingPunct="0">
        <a:spcBef>
          <a:spcPct val="0"/>
        </a:spcBef>
        <a:spcAft>
          <a:spcPct val="0"/>
        </a:spcAft>
        <a:defRPr sz="4000">
          <a:solidFill>
            <a:schemeClr val="tx2"/>
          </a:solidFill>
          <a:latin typeface="Comic Sans MS" pitchFamily="66" charset="0"/>
          <a:ea typeface="Cos"/>
          <a:cs typeface="Cos"/>
        </a:defRPr>
      </a:lvl4pPr>
      <a:lvl5pPr algn="ctr" rtl="0" eaLnBrk="0" fontAlgn="base" hangingPunct="0">
        <a:spcBef>
          <a:spcPct val="0"/>
        </a:spcBef>
        <a:spcAft>
          <a:spcPct val="0"/>
        </a:spcAft>
        <a:defRPr sz="4000">
          <a:solidFill>
            <a:schemeClr val="tx2"/>
          </a:solidFill>
          <a:latin typeface="Comic Sans MS" pitchFamily="66" charset="0"/>
          <a:ea typeface="Cos"/>
          <a:cs typeface="Cos"/>
        </a:defRPr>
      </a:lvl5pPr>
      <a:lvl6pPr marL="457200" algn="ctr" rtl="0" fontAlgn="base">
        <a:spcBef>
          <a:spcPct val="0"/>
        </a:spcBef>
        <a:spcAft>
          <a:spcPct val="0"/>
        </a:spcAft>
        <a:defRPr sz="4000">
          <a:solidFill>
            <a:schemeClr val="tx2"/>
          </a:solidFill>
          <a:latin typeface="Comic Sans MS" pitchFamily="66" charset="0"/>
          <a:ea typeface="Cos"/>
          <a:cs typeface="Cos"/>
        </a:defRPr>
      </a:lvl6pPr>
      <a:lvl7pPr marL="914400" algn="ctr" rtl="0" fontAlgn="base">
        <a:spcBef>
          <a:spcPct val="0"/>
        </a:spcBef>
        <a:spcAft>
          <a:spcPct val="0"/>
        </a:spcAft>
        <a:defRPr sz="4000">
          <a:solidFill>
            <a:schemeClr val="tx2"/>
          </a:solidFill>
          <a:latin typeface="Comic Sans MS" pitchFamily="66" charset="0"/>
          <a:ea typeface="Cos"/>
          <a:cs typeface="Cos"/>
        </a:defRPr>
      </a:lvl7pPr>
      <a:lvl8pPr marL="1371600" algn="ctr" rtl="0" fontAlgn="base">
        <a:spcBef>
          <a:spcPct val="0"/>
        </a:spcBef>
        <a:spcAft>
          <a:spcPct val="0"/>
        </a:spcAft>
        <a:defRPr sz="4000">
          <a:solidFill>
            <a:schemeClr val="tx2"/>
          </a:solidFill>
          <a:latin typeface="Comic Sans MS" pitchFamily="66" charset="0"/>
          <a:ea typeface="Cos"/>
          <a:cs typeface="Cos"/>
        </a:defRPr>
      </a:lvl8pPr>
      <a:lvl9pPr marL="1828800" algn="ctr" rtl="0" fontAlgn="base">
        <a:spcBef>
          <a:spcPct val="0"/>
        </a:spcBef>
        <a:spcAft>
          <a:spcPct val="0"/>
        </a:spcAft>
        <a:defRPr sz="4000">
          <a:solidFill>
            <a:schemeClr val="tx2"/>
          </a:solidFill>
          <a:latin typeface="Comic Sans MS" pitchFamily="66" charset="0"/>
          <a:ea typeface="Cos"/>
          <a:cs typeface="Cos"/>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Snap6"/>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1403350" y="6669088"/>
            <a:ext cx="7740650" cy="188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1" name="Picture 3" descr="Snap10"/>
          <p:cNvPicPr>
            <a:picLocks noChangeAspect="1" noChangeArrowheads="1"/>
          </p:cNvPicPr>
          <p:nvPr/>
        </p:nvPicPr>
        <p:blipFill>
          <a:blip r:embed="rId16" cstate="print">
            <a:extLst>
              <a:ext uri="{28A0092B-C50C-407E-A947-70E740481C1C}">
                <a14:useLocalDpi xmlns:a14="http://schemas.microsoft.com/office/drawing/2010/main" xmlns="" val="0"/>
              </a:ext>
            </a:extLst>
          </a:blip>
          <a:srcRect/>
          <a:stretch>
            <a:fillRect/>
          </a:stretch>
        </p:blipFill>
        <p:spPr bwMode="auto">
          <a:xfrm>
            <a:off x="7962900" y="1052513"/>
            <a:ext cx="1181100" cy="5545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 name="Picture 4" descr="Snap11"/>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5868988" y="1412875"/>
            <a:ext cx="2879725" cy="13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3" name="Picture 5" descr="bar"/>
          <p:cNvPicPr>
            <a:picLocks noChangeAspect="1" noChangeArrowheads="1"/>
          </p:cNvPicPr>
          <p:nvPr/>
        </p:nvPicPr>
        <p:blipFill>
          <a:blip r:embed="rId18" cstate="print">
            <a:extLst>
              <a:ext uri="{28A0092B-C50C-407E-A947-70E740481C1C}">
                <a14:useLocalDpi xmlns:a14="http://schemas.microsoft.com/office/drawing/2010/main" xmlns="" val="0"/>
              </a:ext>
            </a:extLst>
          </a:blip>
          <a:srcRect/>
          <a:stretch>
            <a:fillRect/>
          </a:stretch>
        </p:blipFill>
        <p:spPr bwMode="auto">
          <a:xfrm>
            <a:off x="0" y="0"/>
            <a:ext cx="9144000"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4" name="Rectangle 6"/>
          <p:cNvSpPr>
            <a:spLocks noChangeArrowheads="1"/>
          </p:cNvSpPr>
          <p:nvPr/>
        </p:nvSpPr>
        <p:spPr bwMode="auto">
          <a:xfrm>
            <a:off x="0" y="476250"/>
            <a:ext cx="9144000" cy="576263"/>
          </a:xfrm>
          <a:prstGeom prst="rect">
            <a:avLst/>
          </a:prstGeom>
          <a:solidFill>
            <a:schemeClr val="bg1"/>
          </a:solidFill>
          <a:ln w="9525">
            <a:solidFill>
              <a:schemeClr val="bg1"/>
            </a:solidFill>
            <a:miter lim="800000"/>
            <a:headEnd/>
            <a:tailEnd/>
          </a:ln>
        </p:spPr>
        <p:txBody>
          <a:bodyPr wrap="none" anchor="ctr"/>
          <a:lstStyle/>
          <a:p>
            <a:endParaRPr lang="zh-CN" altLang="en-US"/>
          </a:p>
        </p:txBody>
      </p:sp>
      <p:pic>
        <p:nvPicPr>
          <p:cNvPr id="2055" name="Picture 7" descr="Snap5"/>
          <p:cNvPicPr>
            <a:picLocks noChangeAspect="1" noChangeArrowheads="1"/>
          </p:cNvPicPr>
          <p:nvPr/>
        </p:nvPicPr>
        <p:blipFill>
          <a:blip r:embed="rId19" cstate="print">
            <a:extLst>
              <a:ext uri="{28A0092B-C50C-407E-A947-70E740481C1C}">
                <a14:useLocalDpi xmlns:a14="http://schemas.microsoft.com/office/drawing/2010/main" xmlns="" val="0"/>
              </a:ext>
            </a:extLst>
          </a:blip>
          <a:srcRect/>
          <a:stretch>
            <a:fillRect/>
          </a:stretch>
        </p:blipFill>
        <p:spPr bwMode="auto">
          <a:xfrm>
            <a:off x="0" y="5962650"/>
            <a:ext cx="1381125" cy="895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6" name="Rectangle 8"/>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7" name="Rectangle 9"/>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3738" name="Rectangle 10"/>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dirty="0"/>
          </a:p>
        </p:txBody>
      </p:sp>
      <p:sp>
        <p:nvSpPr>
          <p:cNvPr id="73739" name="Rectangle 11"/>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73740" name="Rectangle 12"/>
          <p:cNvSpPr>
            <a:spLocks noGrp="1" noChangeArrowheads="1"/>
          </p:cNvSpPr>
          <p:nvPr>
            <p:ph type="sldNum" sz="quarter" idx="4"/>
          </p:nvPr>
        </p:nvSpPr>
        <p:spPr bwMode="auto">
          <a:xfrm>
            <a:off x="7010400" y="6597650"/>
            <a:ext cx="2133600" cy="2603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a:lvl1pPr>
          </a:lstStyle>
          <a:p>
            <a:pPr>
              <a:defRPr/>
            </a:pPr>
            <a:fld id="{1CF47A79-AA39-4B23-9456-1DB7CE79C727}" type="slidenum">
              <a:rPr lang="en-US" altLang="zh-CN"/>
              <a:pPr>
                <a:defRPr/>
              </a:pPr>
              <a:t>‹#›</a:t>
            </a:fld>
            <a:endParaRPr lang="en-US" altLang="zh-CN"/>
          </a:p>
        </p:txBody>
      </p:sp>
      <p:pic>
        <p:nvPicPr>
          <p:cNvPr id="2061" name="Picture 13" descr="Snap11"/>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2414588" y="1412875"/>
            <a:ext cx="2879725" cy="13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62" name="Picture 14" descr="Snap11"/>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3709988" y="1412875"/>
            <a:ext cx="2879725" cy="13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63" name="Picture 15" descr="Snap11"/>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1477963" y="1412875"/>
            <a:ext cx="2879725" cy="13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64" name="Picture 16" descr="Snap11"/>
          <p:cNvPicPr>
            <a:picLocks noChangeAspect="1" noChangeArrowheads="1"/>
          </p:cNvPicPr>
          <p:nvPr/>
        </p:nvPicPr>
        <p:blipFill>
          <a:blip r:embed="rId17" cstate="print">
            <a:extLst>
              <a:ext uri="{28A0092B-C50C-407E-A947-70E740481C1C}">
                <a14:useLocalDpi xmlns:a14="http://schemas.microsoft.com/office/drawing/2010/main" xmlns="" val="0"/>
              </a:ext>
            </a:extLst>
          </a:blip>
          <a:srcRect/>
          <a:stretch>
            <a:fillRect/>
          </a:stretch>
        </p:blipFill>
        <p:spPr bwMode="auto">
          <a:xfrm>
            <a:off x="468313" y="1412875"/>
            <a:ext cx="2879725" cy="136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5"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Lst>
  <p:timing>
    <p:tnLst>
      <p:par>
        <p:cTn id="1" dur="indefinite" restart="never" nodeType="tmRoot"/>
      </p:par>
    </p:tnLst>
  </p:timing>
  <p:hf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Cambria" pitchFamily="18" charset="0"/>
          <a:ea typeface="华文行楷" pitchFamily="2" charset="-122"/>
        </a:defRPr>
      </a:lvl2pPr>
      <a:lvl3pPr algn="ctr" rtl="0" eaLnBrk="0" fontAlgn="base" hangingPunct="0">
        <a:spcBef>
          <a:spcPct val="0"/>
        </a:spcBef>
        <a:spcAft>
          <a:spcPct val="0"/>
        </a:spcAft>
        <a:defRPr sz="4000">
          <a:solidFill>
            <a:schemeClr val="tx2"/>
          </a:solidFill>
          <a:latin typeface="Cambria" pitchFamily="18" charset="0"/>
          <a:ea typeface="华文行楷" pitchFamily="2" charset="-122"/>
        </a:defRPr>
      </a:lvl3pPr>
      <a:lvl4pPr algn="ctr" rtl="0" eaLnBrk="0" fontAlgn="base" hangingPunct="0">
        <a:spcBef>
          <a:spcPct val="0"/>
        </a:spcBef>
        <a:spcAft>
          <a:spcPct val="0"/>
        </a:spcAft>
        <a:defRPr sz="4000">
          <a:solidFill>
            <a:schemeClr val="tx2"/>
          </a:solidFill>
          <a:latin typeface="Cambria" pitchFamily="18" charset="0"/>
          <a:ea typeface="华文行楷" pitchFamily="2" charset="-122"/>
        </a:defRPr>
      </a:lvl4pPr>
      <a:lvl5pPr algn="ctr" rtl="0" eaLnBrk="0" fontAlgn="base" hangingPunct="0">
        <a:spcBef>
          <a:spcPct val="0"/>
        </a:spcBef>
        <a:spcAft>
          <a:spcPct val="0"/>
        </a:spcAft>
        <a:defRPr sz="4000">
          <a:solidFill>
            <a:schemeClr val="tx2"/>
          </a:solidFill>
          <a:latin typeface="Cambria" pitchFamily="18" charset="0"/>
          <a:ea typeface="华文行楷" pitchFamily="2" charset="-122"/>
        </a:defRPr>
      </a:lvl5pPr>
      <a:lvl6pPr marL="457200" algn="ctr" rtl="0" fontAlgn="base">
        <a:spcBef>
          <a:spcPct val="0"/>
        </a:spcBef>
        <a:spcAft>
          <a:spcPct val="0"/>
        </a:spcAft>
        <a:defRPr sz="4000">
          <a:solidFill>
            <a:schemeClr val="tx2"/>
          </a:solidFill>
          <a:latin typeface="Arial" pitchFamily="34" charset="0"/>
          <a:ea typeface="黑体" pitchFamily="2" charset="-122"/>
        </a:defRPr>
      </a:lvl6pPr>
      <a:lvl7pPr marL="914400" algn="ctr" rtl="0" fontAlgn="base">
        <a:spcBef>
          <a:spcPct val="0"/>
        </a:spcBef>
        <a:spcAft>
          <a:spcPct val="0"/>
        </a:spcAft>
        <a:defRPr sz="4000">
          <a:solidFill>
            <a:schemeClr val="tx2"/>
          </a:solidFill>
          <a:latin typeface="Arial" pitchFamily="34" charset="0"/>
          <a:ea typeface="黑体" pitchFamily="2" charset="-122"/>
        </a:defRPr>
      </a:lvl7pPr>
      <a:lvl8pPr marL="1371600" algn="ctr" rtl="0" fontAlgn="base">
        <a:spcBef>
          <a:spcPct val="0"/>
        </a:spcBef>
        <a:spcAft>
          <a:spcPct val="0"/>
        </a:spcAft>
        <a:defRPr sz="4000">
          <a:solidFill>
            <a:schemeClr val="tx2"/>
          </a:solidFill>
          <a:latin typeface="Arial" pitchFamily="34" charset="0"/>
          <a:ea typeface="黑体" pitchFamily="2" charset="-122"/>
        </a:defRPr>
      </a:lvl8pPr>
      <a:lvl9pPr marL="1828800" algn="ctr" rtl="0" fontAlgn="base">
        <a:spcBef>
          <a:spcPct val="0"/>
        </a:spcBef>
        <a:spcAft>
          <a:spcPct val="0"/>
        </a:spcAft>
        <a:defRPr sz="4000">
          <a:solidFill>
            <a:schemeClr val="tx2"/>
          </a:solidFill>
          <a:latin typeface="Arial" pitchFamily="34" charset="0"/>
          <a:ea typeface="黑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rgbClr val="0000FF"/>
          </a:solidFill>
          <a:latin typeface="+mn-lt"/>
          <a:ea typeface="楷体_GB2312" pitchFamily="49" charset="-122"/>
        </a:defRPr>
      </a:lvl2pPr>
      <a:lvl3pPr marL="1143000" indent="-228600" algn="l" rtl="0" eaLnBrk="0" fontAlgn="base" hangingPunct="0">
        <a:spcBef>
          <a:spcPct val="20000"/>
        </a:spcBef>
        <a:spcAft>
          <a:spcPct val="0"/>
        </a:spcAft>
        <a:buChar char="•"/>
        <a:defRPr sz="2400">
          <a:solidFill>
            <a:schemeClr val="tx1"/>
          </a:solidFill>
          <a:latin typeface="+mn-lt"/>
          <a:ea typeface="楷体_GB2312" pitchFamily="49" charset="-122"/>
        </a:defRPr>
      </a:lvl3pPr>
      <a:lvl4pPr marL="1600200" indent="-228600" algn="l" rtl="0" eaLnBrk="0" fontAlgn="base" hangingPunct="0">
        <a:spcBef>
          <a:spcPct val="20000"/>
        </a:spcBef>
        <a:spcAft>
          <a:spcPct val="0"/>
        </a:spcAft>
        <a:buChar char="–"/>
        <a:defRPr sz="2000">
          <a:solidFill>
            <a:schemeClr val="tx1"/>
          </a:solidFill>
          <a:latin typeface="+mn-lt"/>
          <a:ea typeface="楷体_GB2312" pitchFamily="49" charset="-122"/>
        </a:defRPr>
      </a:lvl4pPr>
      <a:lvl5pPr marL="2057400" indent="-228600" algn="l" rtl="0" eaLnBrk="0" fontAlgn="base" hangingPunct="0">
        <a:spcBef>
          <a:spcPct val="20000"/>
        </a:spcBef>
        <a:spcAft>
          <a:spcPct val="0"/>
        </a:spcAft>
        <a:buChar char="»"/>
        <a:defRPr sz="2000">
          <a:solidFill>
            <a:schemeClr val="tx1"/>
          </a:solidFill>
          <a:latin typeface="+mn-lt"/>
          <a:ea typeface="楷体_GB2312" pitchFamily="49" charset="-122"/>
        </a:defRPr>
      </a:lvl5pPr>
      <a:lvl6pPr marL="2514600" indent="-228600" algn="l" rtl="0" fontAlgn="base">
        <a:spcBef>
          <a:spcPct val="20000"/>
        </a:spcBef>
        <a:spcAft>
          <a:spcPct val="0"/>
        </a:spcAft>
        <a:buChar char="»"/>
        <a:defRPr sz="2000">
          <a:solidFill>
            <a:schemeClr val="tx1"/>
          </a:solidFill>
          <a:latin typeface="+mn-lt"/>
          <a:ea typeface="楷体_GB2312" pitchFamily="49" charset="-122"/>
        </a:defRPr>
      </a:lvl6pPr>
      <a:lvl7pPr marL="2971800" indent="-228600" algn="l" rtl="0" fontAlgn="base">
        <a:spcBef>
          <a:spcPct val="20000"/>
        </a:spcBef>
        <a:spcAft>
          <a:spcPct val="0"/>
        </a:spcAft>
        <a:buChar char="»"/>
        <a:defRPr sz="2000">
          <a:solidFill>
            <a:schemeClr val="tx1"/>
          </a:solidFill>
          <a:latin typeface="+mn-lt"/>
          <a:ea typeface="楷体_GB2312" pitchFamily="49" charset="-122"/>
        </a:defRPr>
      </a:lvl7pPr>
      <a:lvl8pPr marL="3429000" indent="-228600" algn="l" rtl="0" fontAlgn="base">
        <a:spcBef>
          <a:spcPct val="20000"/>
        </a:spcBef>
        <a:spcAft>
          <a:spcPct val="0"/>
        </a:spcAft>
        <a:buChar char="»"/>
        <a:defRPr sz="2000">
          <a:solidFill>
            <a:schemeClr val="tx1"/>
          </a:solidFill>
          <a:latin typeface="+mn-lt"/>
          <a:ea typeface="楷体_GB2312" pitchFamily="49" charset="-122"/>
        </a:defRPr>
      </a:lvl8pPr>
      <a:lvl9pPr marL="3886200" indent="-228600" algn="l" rtl="0" fontAlgn="base">
        <a:spcBef>
          <a:spcPct val="20000"/>
        </a:spcBef>
        <a:spcAft>
          <a:spcPct val="0"/>
        </a:spcAft>
        <a:buChar char="»"/>
        <a:defRPr sz="2000">
          <a:solidFill>
            <a:schemeClr val="tx1"/>
          </a:solidFill>
          <a:latin typeface="+mn-lt"/>
          <a:ea typeface="楷体_GB2312" pitchFamily="49"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1" y="394155"/>
            <a:ext cx="7886699" cy="72344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1" y="1275211"/>
            <a:ext cx="7886699" cy="4509869"/>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457949"/>
            <a:ext cx="2057400" cy="365125"/>
          </a:xfrm>
          <a:prstGeom prst="rect">
            <a:avLst/>
          </a:prstGeom>
        </p:spPr>
        <p:txBody>
          <a:bodyPr vert="horz" lIns="91440" tIns="45720" rIns="91440" bIns="45720" rtlCol="0" anchor="ctr"/>
          <a:lstStyle>
            <a:lvl1pPr algn="l">
              <a:defRPr sz="900">
                <a:solidFill>
                  <a:schemeClr val="tx1"/>
                </a:solidFill>
              </a:defRPr>
            </a:lvl1pPr>
          </a:lstStyle>
          <a:p>
            <a:pPr fontAlgn="auto">
              <a:spcBef>
                <a:spcPts val="0"/>
              </a:spcBef>
              <a:spcAft>
                <a:spcPts val="0"/>
              </a:spcAft>
            </a:pPr>
            <a:fld id="{E528DE8F-8DB5-4710-82E5-6DACE62778C2}" type="datetimeFigureOut">
              <a:rPr lang="zh-CN" altLang="en-US" smtClean="0">
                <a:solidFill>
                  <a:srgbClr val="5F5F5F"/>
                </a:solidFill>
                <a:latin typeface="Arial"/>
                <a:ea typeface="黑体"/>
              </a:rPr>
              <a:pPr fontAlgn="auto">
                <a:spcBef>
                  <a:spcPts val="0"/>
                </a:spcBef>
                <a:spcAft>
                  <a:spcPts val="0"/>
                </a:spcAft>
              </a:pPr>
              <a:t>2016/11/4</a:t>
            </a:fld>
            <a:endParaRPr lang="zh-CN" altLang="en-US">
              <a:solidFill>
                <a:srgbClr val="5F5F5F"/>
              </a:solidFill>
              <a:latin typeface="Arial"/>
              <a:ea typeface="黑体"/>
            </a:endParaRPr>
          </a:p>
        </p:txBody>
      </p:sp>
      <p:sp>
        <p:nvSpPr>
          <p:cNvPr id="5" name="页脚占位符 4"/>
          <p:cNvSpPr>
            <a:spLocks noGrp="1"/>
          </p:cNvSpPr>
          <p:nvPr>
            <p:ph type="ftr" sz="quarter" idx="3"/>
          </p:nvPr>
        </p:nvSpPr>
        <p:spPr>
          <a:xfrm>
            <a:off x="3028950" y="6457949"/>
            <a:ext cx="3086100" cy="365125"/>
          </a:xfrm>
          <a:prstGeom prst="rect">
            <a:avLst/>
          </a:prstGeom>
        </p:spPr>
        <p:txBody>
          <a:bodyPr vert="horz" lIns="91440" tIns="45720" rIns="91440" bIns="45720" rtlCol="0" anchor="ctr"/>
          <a:lstStyle>
            <a:lvl1pPr algn="ctr">
              <a:defRPr sz="900">
                <a:solidFill>
                  <a:schemeClr val="tx1"/>
                </a:solidFill>
              </a:defRPr>
            </a:lvl1pPr>
          </a:lstStyle>
          <a:p>
            <a:pPr fontAlgn="auto">
              <a:spcBef>
                <a:spcPts val="0"/>
              </a:spcBef>
              <a:spcAft>
                <a:spcPts val="0"/>
              </a:spcAft>
            </a:pPr>
            <a:endParaRPr lang="zh-CN" altLang="en-US">
              <a:solidFill>
                <a:srgbClr val="5F5F5F"/>
              </a:solidFill>
              <a:latin typeface="Arial"/>
              <a:ea typeface="黑体"/>
            </a:endParaRPr>
          </a:p>
        </p:txBody>
      </p:sp>
      <p:sp>
        <p:nvSpPr>
          <p:cNvPr id="6" name="灯片编号占位符 5"/>
          <p:cNvSpPr>
            <a:spLocks noGrp="1"/>
          </p:cNvSpPr>
          <p:nvPr>
            <p:ph type="sldNum" sz="quarter" idx="4"/>
          </p:nvPr>
        </p:nvSpPr>
        <p:spPr>
          <a:xfrm>
            <a:off x="6457950" y="6457949"/>
            <a:ext cx="2057400" cy="365125"/>
          </a:xfrm>
          <a:prstGeom prst="rect">
            <a:avLst/>
          </a:prstGeom>
        </p:spPr>
        <p:txBody>
          <a:bodyPr vert="horz" lIns="91440" tIns="45720" rIns="91440" bIns="45720" rtlCol="0" anchor="ctr"/>
          <a:lstStyle>
            <a:lvl1pPr algn="r">
              <a:defRPr sz="900">
                <a:solidFill>
                  <a:schemeClr val="tx1"/>
                </a:solidFill>
              </a:defRPr>
            </a:lvl1pPr>
          </a:lstStyle>
          <a:p>
            <a:pPr fontAlgn="auto">
              <a:spcBef>
                <a:spcPts val="0"/>
              </a:spcBef>
              <a:spcAft>
                <a:spcPts val="0"/>
              </a:spcAft>
            </a:pPr>
            <a:fld id="{7A644B83-115B-4054-AC02-DC44F3D2F9C8}" type="slidenum">
              <a:rPr lang="zh-CN" altLang="en-US" smtClean="0">
                <a:solidFill>
                  <a:srgbClr val="5F5F5F"/>
                </a:solidFill>
                <a:latin typeface="Arial"/>
                <a:ea typeface="黑体"/>
              </a:rPr>
              <a:pPr fontAlgn="auto">
                <a:spcBef>
                  <a:spcPts val="0"/>
                </a:spcBef>
                <a:spcAft>
                  <a:spcPts val="0"/>
                </a:spcAft>
              </a:pPr>
              <a:t>‹#›</a:t>
            </a:fld>
            <a:endParaRPr lang="zh-CN" altLang="en-US">
              <a:solidFill>
                <a:srgbClr val="5F5F5F"/>
              </a:solidFill>
              <a:latin typeface="Arial"/>
              <a:ea typeface="黑体"/>
            </a:endParaRPr>
          </a:p>
        </p:txBody>
      </p:sp>
    </p:spTree>
    <p:extLst>
      <p:ext uri="{BB962C8B-B14F-4D97-AF65-F5344CB8AC3E}">
        <p14:creationId xmlns:p14="http://schemas.microsoft.com/office/powerpoint/2010/main" xmlns="" val="1820337902"/>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Lst>
  <p:txStyles>
    <p:titleStyle>
      <a:lvl1pPr algn="l" defTabSz="685800" rtl="0" eaLnBrk="1" latinLnBrk="0" hangingPunct="1">
        <a:lnSpc>
          <a:spcPct val="90000"/>
        </a:lnSpc>
        <a:spcBef>
          <a:spcPct val="0"/>
        </a:spcBef>
        <a:buNone/>
        <a:defRPr sz="2400" kern="1200">
          <a:solidFill>
            <a:schemeClr val="accent1"/>
          </a:solidFill>
          <a:latin typeface="+mj-lt"/>
          <a:ea typeface="+mj-ea"/>
          <a:cs typeface="+mj-cs"/>
        </a:defRPr>
      </a:lvl1pPr>
    </p:titleStyle>
    <p:bodyStyle>
      <a:lvl1pPr marL="337185" indent="-337185" algn="l" defTabSz="685800" rtl="0" eaLnBrk="1" latinLnBrk="0" hangingPunct="1">
        <a:lnSpc>
          <a:spcPct val="120000"/>
        </a:lnSpc>
        <a:spcBef>
          <a:spcPts val="750"/>
        </a:spcBef>
        <a:buClr>
          <a:schemeClr val="accent2"/>
        </a:buClr>
        <a:buSzPct val="80000"/>
        <a:buFont typeface="Wingdings" panose="05000000000000000000" pitchFamily="2" charset="2"/>
        <a:buChar char=""/>
        <a:defRPr sz="1800" kern="1200">
          <a:solidFill>
            <a:schemeClr val="tx1"/>
          </a:solidFill>
          <a:latin typeface="+mn-lt"/>
          <a:ea typeface="+mn-ea"/>
          <a:cs typeface="+mn-cs"/>
        </a:defRPr>
      </a:lvl1pPr>
      <a:lvl2pPr marL="609600" indent="-207169" algn="l" defTabSz="685800" rtl="0" eaLnBrk="1" latinLnBrk="0" hangingPunct="1">
        <a:lnSpc>
          <a:spcPct val="12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8.jpeg"/><Relationship Id="rId7" Type="http://schemas.openxmlformats.org/officeDocument/2006/relationships/image" Target="../media/image51.png"/><Relationship Id="rId2" Type="http://schemas.openxmlformats.org/officeDocument/2006/relationships/hyperlink" Target="http://images.google.cn/imgres?imgurl=http://www.miguelcarrasco.net/miguelcarrasco/WindowsLiveWriter/MS-DOS_icon.png&amp;imgrefurl=http://www.miguelcarrasco.net/miguelcarrasco/2007/08/ten-biggest-mic.html&amp;usg=__Q2-lNWGz-m73VBGM7BYMk8CLXis=&amp;h=480&amp;w=480&amp;sz=132&amp;hl=zh-CN&amp;start=8&amp;um=1&amp;itbs=1&amp;tbnid=sdKCsIpiZj_ePM:&amp;tbnh=129&amp;tbnw=129&amp;prev=/images?q=microsoft+DOS&amp;um=1&amp;hl=zh-CN&amp;lr=&amp;newwindow=1&amp;tbs=isch:1" TargetMode="External"/><Relationship Id="rId1" Type="http://schemas.openxmlformats.org/officeDocument/2006/relationships/slideLayout" Target="../slideLayouts/slideLayout15.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hyperlink" Target="http://images.google.cn/imgres?imgurl=http://news.newhua.com/Files/Remoteupfile/2009-4/18/Microsoft-Windows-8-Major-Improvements-Beginning-Soon-2.png&amp;imgrefurl=http://www.dmh123.cn/&amp;usg=__EQK4qgTJyzYnK_qWYkxdoUEUxaU=&amp;h=326&amp;w=326&amp;sz=105&amp;hl=zh-CN&amp;start=4&amp;um=1&amp;itbs=1&amp;tbnid=nvZaiTtdp9lZ-M:&amp;tbnh=118&amp;tbnw=118&amp;prev=/images?q=microsoft&amp;um=1&amp;hl=zh-CN&amp;lr=&amp;newwindow=1&amp;tbs=isch: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png"/><Relationship Id="rId1" Type="http://schemas.openxmlformats.org/officeDocument/2006/relationships/slideLayout" Target="../slideLayouts/slideLayout15.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gif"/><Relationship Id="rId4" Type="http://schemas.openxmlformats.org/officeDocument/2006/relationships/image" Target="../media/image13.jpe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hyperlink" Target="http://images.google.cn/imgres?imgurl=http://news.newhua.com/Files/Remoteupfile/2009-4/18/Microsoft-Windows-8-Major-Improvements-Beginning-Soon-2.png&amp;imgrefurl=http://www.dmh123.cn/&amp;usg=__EQK4qgTJyzYnK_qWYkxdoUEUxaU=&amp;h=326&amp;w=326&amp;sz=105&amp;hl=zh-CN&amp;start=4&amp;um=1&amp;itbs=1&amp;tbnid=nvZaiTtdp9lZ-M:&amp;tbnh=118&amp;tbnw=118&amp;prev=/images?q=microsoft&amp;um=1&amp;hl=zh-CN&amp;lr=&amp;newwindow=1&amp;tbs=isch:1" TargetMode="External"/><Relationship Id="rId18" Type="http://schemas.openxmlformats.org/officeDocument/2006/relationships/image" Target="../media/image66.png"/><Relationship Id="rId3" Type="http://schemas.openxmlformats.org/officeDocument/2006/relationships/image" Target="../media/image58.jpeg"/><Relationship Id="rId21" Type="http://schemas.openxmlformats.org/officeDocument/2006/relationships/image" Target="../media/image69.jpeg"/><Relationship Id="rId7" Type="http://schemas.openxmlformats.org/officeDocument/2006/relationships/image" Target="../media/image62.png"/><Relationship Id="rId12" Type="http://schemas.openxmlformats.org/officeDocument/2006/relationships/image" Target="../media/image48.jpeg"/><Relationship Id="rId17" Type="http://schemas.openxmlformats.org/officeDocument/2006/relationships/image" Target="../media/image52.jpeg"/><Relationship Id="rId2" Type="http://schemas.openxmlformats.org/officeDocument/2006/relationships/notesSlide" Target="../notesSlides/notesSlide7.xml"/><Relationship Id="rId16" Type="http://schemas.openxmlformats.org/officeDocument/2006/relationships/image" Target="../media/image51.png"/><Relationship Id="rId20" Type="http://schemas.openxmlformats.org/officeDocument/2006/relationships/image" Target="../media/image68.png"/><Relationship Id="rId1" Type="http://schemas.openxmlformats.org/officeDocument/2006/relationships/slideLayout" Target="../slideLayouts/slideLayout14.xml"/><Relationship Id="rId6" Type="http://schemas.openxmlformats.org/officeDocument/2006/relationships/image" Target="../media/image61.jpeg"/><Relationship Id="rId11" Type="http://schemas.openxmlformats.org/officeDocument/2006/relationships/hyperlink" Target="http://images.google.cn/imgres?imgurl=http://www.miguelcarrasco.net/miguelcarrasco/WindowsLiveWriter/MS-DOS_icon.png&amp;imgrefurl=http://www.miguelcarrasco.net/miguelcarrasco/2007/08/ten-biggest-mic.html&amp;usg=__Q2-lNWGz-m73VBGM7BYMk8CLXis=&amp;h=480&amp;w=480&amp;sz=132&amp;hl=zh-CN&amp;start=8&amp;um=1&amp;itbs=1&amp;tbnid=sdKCsIpiZj_ePM:&amp;tbnh=129&amp;tbnw=129&amp;prev=/images?q=microsoft+DOS&amp;um=1&amp;hl=zh-CN&amp;lr=&amp;newwindow=1&amp;tbs=isch:1" TargetMode="External"/><Relationship Id="rId24" Type="http://schemas.openxmlformats.org/officeDocument/2006/relationships/image" Target="../media/image72.jpeg"/><Relationship Id="rId5" Type="http://schemas.openxmlformats.org/officeDocument/2006/relationships/image" Target="../media/image60.jpeg"/><Relationship Id="rId15" Type="http://schemas.openxmlformats.org/officeDocument/2006/relationships/image" Target="../media/image50.jpeg"/><Relationship Id="rId23" Type="http://schemas.openxmlformats.org/officeDocument/2006/relationships/image" Target="../media/image71.jpeg"/><Relationship Id="rId10" Type="http://schemas.openxmlformats.org/officeDocument/2006/relationships/image" Target="../media/image65.jpeg"/><Relationship Id="rId19" Type="http://schemas.openxmlformats.org/officeDocument/2006/relationships/image" Target="../media/image67.jpeg"/><Relationship Id="rId4" Type="http://schemas.openxmlformats.org/officeDocument/2006/relationships/image" Target="../media/image59.jpeg"/><Relationship Id="rId9" Type="http://schemas.openxmlformats.org/officeDocument/2006/relationships/image" Target="../media/image64.jpeg"/><Relationship Id="rId14" Type="http://schemas.openxmlformats.org/officeDocument/2006/relationships/image" Target="../media/image49.jpeg"/><Relationship Id="rId22" Type="http://schemas.openxmlformats.org/officeDocument/2006/relationships/image" Target="../media/image70.jpe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jpeg"/><Relationship Id="rId7" Type="http://schemas.openxmlformats.org/officeDocument/2006/relationships/image" Target="../media/image78.jpeg"/><Relationship Id="rId2" Type="http://schemas.openxmlformats.org/officeDocument/2006/relationships/image" Target="../media/image73.png"/><Relationship Id="rId1" Type="http://schemas.openxmlformats.org/officeDocument/2006/relationships/slideLayout" Target="../slideLayouts/slideLayout14.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1.jpeg"/><Relationship Id="rId7" Type="http://schemas.openxmlformats.org/officeDocument/2006/relationships/image" Target="../media/image83.jpe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 Id="rId9" Type="http://schemas.openxmlformats.org/officeDocument/2006/relationships/image" Target="../media/image70.jpeg"/></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0.jpeg"/><Relationship Id="rId7" Type="http://schemas.openxmlformats.org/officeDocument/2006/relationships/image" Target="../media/image87.png"/><Relationship Id="rId12" Type="http://schemas.openxmlformats.org/officeDocument/2006/relationships/image" Target="../media/image92.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71.jpeg"/><Relationship Id="rId9"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5.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106.jpeg"/><Relationship Id="rId3" Type="http://schemas.openxmlformats.org/officeDocument/2006/relationships/image" Target="../media/image96.jpeg"/><Relationship Id="rId7" Type="http://schemas.openxmlformats.org/officeDocument/2006/relationships/image" Target="../media/image100.jpeg"/><Relationship Id="rId12" Type="http://schemas.openxmlformats.org/officeDocument/2006/relationships/image" Target="../media/image105.jpe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99.jpeg"/><Relationship Id="rId11" Type="http://schemas.openxmlformats.org/officeDocument/2006/relationships/image" Target="../media/image104.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7"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10.xml"/><Relationship Id="rId6" Type="http://schemas.openxmlformats.org/officeDocument/2006/relationships/image" Target="../media/image116.png"/><Relationship Id="rId5" Type="http://schemas.openxmlformats.org/officeDocument/2006/relationships/image" Target="../media/image70.jpeg"/><Relationship Id="rId4" Type="http://schemas.openxmlformats.org/officeDocument/2006/relationships/image" Target="../media/image115.png"/><Relationship Id="rId9" Type="http://schemas.openxmlformats.org/officeDocument/2006/relationships/image" Target="../media/image119.png"/></Relationships>
</file>

<file path=ppt/slides/_rels/slide3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jpe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 Type="http://schemas.openxmlformats.org/officeDocument/2006/relationships/notesSlide" Target="../notesSlides/notesSlide17.xml"/><Relationship Id="rId16" Type="http://schemas.openxmlformats.org/officeDocument/2006/relationships/image" Target="../media/image133.png"/><Relationship Id="rId1" Type="http://schemas.openxmlformats.org/officeDocument/2006/relationships/slideLayout" Target="../slideLayouts/slideLayout10.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3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Visio___2221111111111111.vsdx"/><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package" Target="../embeddings/Microsoft_Visio___33333333333333.vsdx"/><Relationship Id="rId4" Type="http://schemas.openxmlformats.org/officeDocument/2006/relationships/package" Target="../embeddings/Microsoft_Visio___1112222222222222.vsdx"/></Relationships>
</file>

<file path=ppt/slides/_rels/slide3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9" Type="http://schemas.openxmlformats.org/officeDocument/2006/relationships/image" Target="../media/image147.png"/></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image" Target="../media/image151.png"/><Relationship Id="rId4" Type="http://schemas.openxmlformats.org/officeDocument/2006/relationships/image" Target="../media/image150.png"/></Relationships>
</file>

<file path=ppt/slides/_rels/slide4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990600" y="2460625"/>
            <a:ext cx="7772400" cy="1924050"/>
          </a:xfrm>
        </p:spPr>
        <p:txBody>
          <a:bodyPr/>
          <a:lstStyle/>
          <a:p>
            <a:pPr eaLnBrk="1" hangingPunct="1">
              <a:defRPr/>
            </a:pPr>
            <a:r>
              <a:rPr lang="zh-CN" altLang="en-US" sz="5400" b="1" dirty="0" smtClean="0">
                <a:solidFill>
                  <a:schemeClr val="tx1"/>
                </a:solidFill>
                <a:latin typeface="+mn-lt"/>
                <a:ea typeface="黑体" pitchFamily="49" charset="-122"/>
              </a:rPr>
              <a:t>从网络空间大数据</a:t>
            </a:r>
            <a:r>
              <a:rPr lang="en-US" altLang="zh-CN" sz="5400" b="1" dirty="0" smtClean="0">
                <a:solidFill>
                  <a:schemeClr val="tx1"/>
                </a:solidFill>
                <a:latin typeface="+mn-lt"/>
                <a:ea typeface="黑体" pitchFamily="49" charset="-122"/>
              </a:rPr>
              <a:t/>
            </a:r>
            <a:br>
              <a:rPr lang="en-US" altLang="zh-CN" sz="5400" b="1" dirty="0" smtClean="0">
                <a:solidFill>
                  <a:schemeClr val="tx1"/>
                </a:solidFill>
                <a:latin typeface="+mn-lt"/>
                <a:ea typeface="黑体" pitchFamily="49" charset="-122"/>
              </a:rPr>
            </a:br>
            <a:r>
              <a:rPr lang="zh-CN" altLang="en-US" sz="5400" b="1" dirty="0" smtClean="0">
                <a:solidFill>
                  <a:schemeClr val="tx1"/>
                </a:solidFill>
                <a:latin typeface="+mn-lt"/>
                <a:ea typeface="黑体" pitchFamily="49" charset="-122"/>
              </a:rPr>
              <a:t>到工业大数据</a:t>
            </a:r>
            <a:endParaRPr lang="zh-CN" altLang="en-US" b="1" dirty="0">
              <a:solidFill>
                <a:schemeClr val="tx1"/>
              </a:solidFill>
              <a:latin typeface="+mn-lt"/>
              <a:ea typeface="黑体" pitchFamily="49" charset="-122"/>
            </a:endParaRPr>
          </a:p>
        </p:txBody>
      </p:sp>
      <p:sp>
        <p:nvSpPr>
          <p:cNvPr id="5123" name="Rectangle 3"/>
          <p:cNvSpPr>
            <a:spLocks noGrp="1" noChangeArrowheads="1"/>
          </p:cNvSpPr>
          <p:nvPr>
            <p:ph type="subTitle" idx="1"/>
          </p:nvPr>
        </p:nvSpPr>
        <p:spPr>
          <a:xfrm>
            <a:off x="1447800" y="5168900"/>
            <a:ext cx="6400800" cy="927100"/>
          </a:xfrm>
        </p:spPr>
        <p:txBody>
          <a:bodyPr/>
          <a:lstStyle/>
          <a:p>
            <a:pPr>
              <a:lnSpc>
                <a:spcPct val="90000"/>
              </a:lnSpc>
            </a:pPr>
            <a:r>
              <a:rPr lang="en-US" altLang="zh-CN" sz="2800" dirty="0" smtClean="0">
                <a:latin typeface="楷体" pitchFamily="49" charset="-122"/>
                <a:ea typeface="楷体" pitchFamily="49" charset="-122"/>
              </a:rPr>
              <a:t>2016</a:t>
            </a:r>
            <a:r>
              <a:rPr lang="zh-CN" altLang="en-US" sz="2800" dirty="0" smtClean="0">
                <a:latin typeface="楷体" pitchFamily="49" charset="-122"/>
                <a:ea typeface="楷体" pitchFamily="49" charset="-122"/>
              </a:rPr>
              <a:t>年</a:t>
            </a:r>
            <a:r>
              <a:rPr lang="en-US" altLang="zh-CN" sz="2800" dirty="0" smtClean="0">
                <a:latin typeface="楷体" pitchFamily="49" charset="-122"/>
                <a:ea typeface="楷体" pitchFamily="49" charset="-122"/>
              </a:rPr>
              <a:t>10</a:t>
            </a:r>
            <a:r>
              <a:rPr lang="zh-CN" altLang="en-US" sz="2800" dirty="0" smtClean="0">
                <a:latin typeface="楷体" pitchFamily="49" charset="-122"/>
                <a:ea typeface="楷体" pitchFamily="49" charset="-122"/>
              </a:rPr>
              <a:t>月</a:t>
            </a:r>
            <a:r>
              <a:rPr lang="en-US" altLang="zh-CN" sz="2800" dirty="0" smtClean="0">
                <a:latin typeface="楷体" pitchFamily="49" charset="-122"/>
                <a:ea typeface="楷体" pitchFamily="49" charset="-122"/>
              </a:rPr>
              <a:t>23</a:t>
            </a:r>
            <a:r>
              <a:rPr lang="zh-CN" altLang="en-US" sz="2800" dirty="0" smtClean="0">
                <a:latin typeface="楷体" pitchFamily="49" charset="-122"/>
                <a:ea typeface="楷体" pitchFamily="49" charset="-122"/>
              </a:rPr>
              <a:t>日</a:t>
            </a:r>
            <a:endParaRPr lang="en-US" altLang="zh-CN" sz="2800" dirty="0" smtClean="0">
              <a:latin typeface="楷体" pitchFamily="49" charset="-122"/>
              <a:ea typeface="楷体" pitchFamily="49" charset="-122"/>
            </a:endParaRPr>
          </a:p>
          <a:p>
            <a:pPr>
              <a:lnSpc>
                <a:spcPct val="90000"/>
              </a:lnSpc>
            </a:pPr>
            <a:r>
              <a:rPr lang="zh-CN" altLang="en-US" sz="2800" dirty="0" smtClean="0">
                <a:latin typeface="楷体" pitchFamily="49" charset="-122"/>
                <a:ea typeface="楷体" pitchFamily="49" charset="-122"/>
              </a:rPr>
              <a:t>北京航空航天大学</a:t>
            </a:r>
          </a:p>
        </p:txBody>
      </p:sp>
      <p:sp>
        <p:nvSpPr>
          <p:cNvPr id="4" name="标题 1"/>
          <p:cNvSpPr txBox="1">
            <a:spLocks/>
          </p:cNvSpPr>
          <p:nvPr/>
        </p:nvSpPr>
        <p:spPr bwMode="auto">
          <a:xfrm>
            <a:off x="76200" y="990600"/>
            <a:ext cx="9144000" cy="1470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Cambria" pitchFamily="18" charset="0"/>
                <a:ea typeface="华文行楷" pitchFamily="2" charset="-122"/>
              </a:defRPr>
            </a:lvl2pPr>
            <a:lvl3pPr algn="ctr" rtl="0" eaLnBrk="0" fontAlgn="base" hangingPunct="0">
              <a:spcBef>
                <a:spcPct val="0"/>
              </a:spcBef>
              <a:spcAft>
                <a:spcPct val="0"/>
              </a:spcAft>
              <a:defRPr sz="4000">
                <a:solidFill>
                  <a:schemeClr val="tx2"/>
                </a:solidFill>
                <a:latin typeface="Cambria" pitchFamily="18" charset="0"/>
                <a:ea typeface="华文行楷" pitchFamily="2" charset="-122"/>
              </a:defRPr>
            </a:lvl3pPr>
            <a:lvl4pPr algn="ctr" rtl="0" eaLnBrk="0" fontAlgn="base" hangingPunct="0">
              <a:spcBef>
                <a:spcPct val="0"/>
              </a:spcBef>
              <a:spcAft>
                <a:spcPct val="0"/>
              </a:spcAft>
              <a:defRPr sz="4000">
                <a:solidFill>
                  <a:schemeClr val="tx2"/>
                </a:solidFill>
                <a:latin typeface="Cambria" pitchFamily="18" charset="0"/>
                <a:ea typeface="华文行楷" pitchFamily="2" charset="-122"/>
              </a:defRPr>
            </a:lvl4pPr>
            <a:lvl5pPr algn="ctr" rtl="0" eaLnBrk="0" fontAlgn="base" hangingPunct="0">
              <a:spcBef>
                <a:spcPct val="0"/>
              </a:spcBef>
              <a:spcAft>
                <a:spcPct val="0"/>
              </a:spcAft>
              <a:defRPr sz="4000">
                <a:solidFill>
                  <a:schemeClr val="tx2"/>
                </a:solidFill>
                <a:latin typeface="Cambria" pitchFamily="18" charset="0"/>
                <a:ea typeface="华文行楷" pitchFamily="2" charset="-122"/>
              </a:defRPr>
            </a:lvl5pPr>
            <a:lvl6pPr marL="457200" algn="ctr" rtl="0" fontAlgn="base">
              <a:spcBef>
                <a:spcPct val="0"/>
              </a:spcBef>
              <a:spcAft>
                <a:spcPct val="0"/>
              </a:spcAft>
              <a:defRPr sz="4000">
                <a:solidFill>
                  <a:schemeClr val="tx2"/>
                </a:solidFill>
                <a:latin typeface="Arial" pitchFamily="34" charset="0"/>
                <a:ea typeface="黑体" pitchFamily="2" charset="-122"/>
              </a:defRPr>
            </a:lvl6pPr>
            <a:lvl7pPr marL="914400" algn="ctr" rtl="0" fontAlgn="base">
              <a:spcBef>
                <a:spcPct val="0"/>
              </a:spcBef>
              <a:spcAft>
                <a:spcPct val="0"/>
              </a:spcAft>
              <a:defRPr sz="4000">
                <a:solidFill>
                  <a:schemeClr val="tx2"/>
                </a:solidFill>
                <a:latin typeface="Arial" pitchFamily="34" charset="0"/>
                <a:ea typeface="黑体" pitchFamily="2" charset="-122"/>
              </a:defRPr>
            </a:lvl7pPr>
            <a:lvl8pPr marL="1371600" algn="ctr" rtl="0" fontAlgn="base">
              <a:spcBef>
                <a:spcPct val="0"/>
              </a:spcBef>
              <a:spcAft>
                <a:spcPct val="0"/>
              </a:spcAft>
              <a:defRPr sz="4000">
                <a:solidFill>
                  <a:schemeClr val="tx2"/>
                </a:solidFill>
                <a:latin typeface="Arial" pitchFamily="34" charset="0"/>
                <a:ea typeface="黑体" pitchFamily="2" charset="-122"/>
              </a:defRPr>
            </a:lvl8pPr>
            <a:lvl9pPr marL="1828800" algn="ctr" rtl="0" fontAlgn="base">
              <a:spcBef>
                <a:spcPct val="0"/>
              </a:spcBef>
              <a:spcAft>
                <a:spcPct val="0"/>
              </a:spcAft>
              <a:defRPr sz="4000">
                <a:solidFill>
                  <a:schemeClr val="tx2"/>
                </a:solidFill>
                <a:latin typeface="Arial" pitchFamily="34" charset="0"/>
                <a:ea typeface="黑体" pitchFamily="2" charset="-122"/>
              </a:defRPr>
            </a:lvl9pPr>
          </a:lstStyle>
          <a:p>
            <a:pPr eaLnBrk="1" hangingPunct="1">
              <a:defRPr/>
            </a:pPr>
            <a:r>
              <a:rPr lang="zh-CN" altLang="en-US" sz="3200" kern="0" dirty="0">
                <a:latin typeface="微软雅黑" pitchFamily="34" charset="-122"/>
                <a:ea typeface="微软雅黑" pitchFamily="34" charset="-122"/>
              </a:rPr>
              <a:t>讨论</a:t>
            </a:r>
            <a:r>
              <a:rPr lang="zh-CN" altLang="en-US" sz="3200" kern="0" dirty="0" smtClean="0">
                <a:latin typeface="微软雅黑" pitchFamily="34" charset="-122"/>
                <a:ea typeface="微软雅黑" pitchFamily="34" charset="-122"/>
              </a:rPr>
              <a:t>报告</a:t>
            </a:r>
            <a:endParaRPr lang="zh-CN" altLang="en-US" kern="0" dirty="0" smtClean="0"/>
          </a:p>
        </p:txBody>
      </p:sp>
    </p:spTree>
    <p:extLst>
      <p:ext uri="{BB962C8B-B14F-4D97-AF65-F5344CB8AC3E}">
        <p14:creationId xmlns:p14="http://schemas.microsoft.com/office/powerpoint/2010/main" xmlns="" val="284356510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椭圆 75"/>
          <p:cNvSpPr/>
          <p:nvPr/>
        </p:nvSpPr>
        <p:spPr>
          <a:xfrm>
            <a:off x="5756466" y="1701716"/>
            <a:ext cx="3408717" cy="2158393"/>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环境（</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人，</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服务</a:t>
            </a:r>
            <a:r>
              <a:rPr lang="en-US" altLang="zh-CN" dirty="0" smtClean="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algn="ctr"/>
            <a:endParaRPr lang="en-US" altLang="zh-CN" dirty="0" smtClean="0">
              <a:latin typeface="黑体" panose="02010609060101010101" pitchFamily="49" charset="-122"/>
              <a:ea typeface="黑体" panose="02010609060101010101" pitchFamily="49" charset="-122"/>
            </a:endParaRPr>
          </a:p>
          <a:p>
            <a:pPr algn="ctr"/>
            <a:endParaRPr lang="en-US" altLang="zh-CN" dirty="0">
              <a:latin typeface="黑体" panose="02010609060101010101" pitchFamily="49" charset="-122"/>
              <a:ea typeface="黑体" panose="02010609060101010101" pitchFamily="49" charset="-122"/>
            </a:endParaRPr>
          </a:p>
          <a:p>
            <a:pPr algn="ctr"/>
            <a:endParaRPr lang="en-US" altLang="zh-CN" dirty="0" smtClean="0">
              <a:latin typeface="黑体" panose="02010609060101010101" pitchFamily="49" charset="-122"/>
              <a:ea typeface="黑体" panose="02010609060101010101" pitchFamily="49" charset="-122"/>
            </a:endParaRPr>
          </a:p>
          <a:p>
            <a:pPr algn="ctr"/>
            <a:endParaRPr lang="en-US" dirty="0">
              <a:latin typeface="黑体" panose="02010609060101010101" pitchFamily="49" charset="-122"/>
              <a:ea typeface="黑体" panose="02010609060101010101" pitchFamily="49" charset="-122"/>
            </a:endParaRPr>
          </a:p>
          <a:p>
            <a:pPr algn="ctr"/>
            <a:endParaRPr lang="en-US" dirty="0">
              <a:latin typeface="黑体" panose="02010609060101010101" pitchFamily="49" charset="-122"/>
              <a:ea typeface="黑体" panose="02010609060101010101" pitchFamily="49" charset="-122"/>
            </a:endParaRPr>
          </a:p>
        </p:txBody>
      </p:sp>
      <p:sp>
        <p:nvSpPr>
          <p:cNvPr id="75" name="椭圆 74"/>
          <p:cNvSpPr/>
          <p:nvPr/>
        </p:nvSpPr>
        <p:spPr>
          <a:xfrm>
            <a:off x="6163215" y="2286107"/>
            <a:ext cx="2773368" cy="146301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流程</a:t>
            </a:r>
            <a:endParaRPr lang="en-US" altLang="zh-CN" dirty="0" smtClean="0">
              <a:latin typeface="黑体" panose="02010609060101010101" pitchFamily="49" charset="-122"/>
              <a:ea typeface="黑体" panose="02010609060101010101" pitchFamily="49" charset="-122"/>
            </a:endParaRPr>
          </a:p>
          <a:p>
            <a:pPr algn="ctr"/>
            <a:endParaRPr lang="en-US" dirty="0">
              <a:latin typeface="黑体" panose="02010609060101010101" pitchFamily="49" charset="-122"/>
              <a:ea typeface="黑体" panose="02010609060101010101" pitchFamily="49" charset="-122"/>
            </a:endParaRPr>
          </a:p>
          <a:p>
            <a:pPr algn="ctr"/>
            <a:endParaRPr lang="en-US" dirty="0">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2FDC4143-CEE6-4E96-882D-700D994FB1C9}" type="slidenum">
              <a:rPr lang="en-US" altLang="zh-CN" smtClean="0"/>
              <a:pPr>
                <a:defRPr/>
              </a:pPr>
              <a:t>10</a:t>
            </a:fld>
            <a:endParaRPr lang="en-US" altLang="zh-CN"/>
          </a:p>
        </p:txBody>
      </p:sp>
      <p:sp>
        <p:nvSpPr>
          <p:cNvPr id="3" name="云形 2"/>
          <p:cNvSpPr/>
          <p:nvPr/>
        </p:nvSpPr>
        <p:spPr>
          <a:xfrm>
            <a:off x="597998" y="1886366"/>
            <a:ext cx="4629150" cy="1025525"/>
          </a:xfrm>
          <a:prstGeom prst="cloud">
            <a:avLst/>
          </a:prstGeom>
          <a:solidFill>
            <a:sysClr val="window" lastClr="FFFFFF">
              <a:lumMod val="95000"/>
            </a:sysClr>
          </a:solidFill>
          <a:ln w="25400" cap="flat" cmpd="sng" algn="ctr">
            <a:noFill/>
            <a:prstDash val="solid"/>
          </a:ln>
          <a:effectLst/>
        </p:spPr>
        <p:txBody>
          <a:bodyPr anchor="ctr"/>
          <a:lstStyle/>
          <a:p>
            <a:pPr algn="ctr" eaLnBrk="1" hangingPunct="1">
              <a:defRPr/>
            </a:pPr>
            <a:endParaRPr lang="zh-CN" altLang="en-US" sz="1800" kern="0">
              <a:solidFill>
                <a:prstClr val="white"/>
              </a:solidFill>
              <a:latin typeface="黑体" panose="02010609060101010101" pitchFamily="49" charset="-122"/>
              <a:ea typeface="黑体" panose="02010609060101010101" pitchFamily="49" charset="-122"/>
            </a:endParaRPr>
          </a:p>
        </p:txBody>
      </p:sp>
      <p:sp>
        <p:nvSpPr>
          <p:cNvPr id="4" name="文本框 65"/>
          <p:cNvSpPr txBox="1">
            <a:spLocks noChangeArrowheads="1"/>
          </p:cNvSpPr>
          <p:nvPr/>
        </p:nvSpPr>
        <p:spPr bwMode="auto">
          <a:xfrm>
            <a:off x="4638186" y="1956216"/>
            <a:ext cx="39528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200" dirty="0" smtClean="0">
                <a:solidFill>
                  <a:srgbClr val="000000"/>
                </a:solidFill>
              </a:rPr>
              <a:t>外</a:t>
            </a:r>
            <a:endParaRPr lang="zh-CN" altLang="en-US" sz="1200" dirty="0">
              <a:solidFill>
                <a:srgbClr val="000000"/>
              </a:solidFill>
            </a:endParaRPr>
          </a:p>
          <a:p>
            <a:pPr>
              <a:spcBef>
                <a:spcPct val="0"/>
              </a:spcBef>
              <a:buSzPct val="60000"/>
              <a:buFont typeface="Wingdings" panose="05000000000000000000" pitchFamily="2" charset="2"/>
              <a:buNone/>
            </a:pPr>
            <a:r>
              <a:rPr lang="zh-CN" altLang="en-US" sz="1200" dirty="0">
                <a:solidFill>
                  <a:srgbClr val="000000"/>
                </a:solidFill>
              </a:rPr>
              <a:t>网</a:t>
            </a:r>
          </a:p>
        </p:txBody>
      </p:sp>
      <p:grpSp>
        <p:nvGrpSpPr>
          <p:cNvPr id="5" name="组合 98"/>
          <p:cNvGrpSpPr>
            <a:grpSpLocks/>
          </p:cNvGrpSpPr>
          <p:nvPr/>
        </p:nvGrpSpPr>
        <p:grpSpPr bwMode="auto">
          <a:xfrm>
            <a:off x="553857" y="1841976"/>
            <a:ext cx="4730441" cy="4167126"/>
            <a:chOff x="3446" y="2463"/>
            <a:chExt cx="7448" cy="6564"/>
          </a:xfrm>
        </p:grpSpPr>
        <p:sp>
          <p:nvSpPr>
            <p:cNvPr id="6" name="云形 5"/>
            <p:cNvSpPr/>
            <p:nvPr/>
          </p:nvSpPr>
          <p:spPr>
            <a:xfrm>
              <a:off x="3605" y="4681"/>
              <a:ext cx="7289" cy="4134"/>
            </a:xfrm>
            <a:prstGeom prst="cloud">
              <a:avLst/>
            </a:prstGeom>
            <a:solidFill>
              <a:sysClr val="window" lastClr="FFFFFF">
                <a:lumMod val="95000"/>
              </a:sysClr>
            </a:solidFill>
            <a:ln w="25400" cap="flat" cmpd="sng" algn="ctr">
              <a:noFill/>
              <a:prstDash val="solid"/>
            </a:ln>
            <a:effectLst/>
          </p:spPr>
          <p:txBody>
            <a:bodyPr anchor="ctr"/>
            <a:lstStyle/>
            <a:p>
              <a:pPr algn="ctr" eaLnBrk="1" hangingPunct="1">
                <a:defRPr/>
              </a:pPr>
              <a:endParaRPr lang="zh-CN" altLang="en-US" sz="1800" kern="0">
                <a:solidFill>
                  <a:prstClr val="white"/>
                </a:solidFill>
                <a:latin typeface="黑体" panose="02010609060101010101" pitchFamily="49" charset="-122"/>
                <a:ea typeface="黑体" panose="02010609060101010101" pitchFamily="49" charset="-122"/>
              </a:endParaRPr>
            </a:p>
          </p:txBody>
        </p:sp>
        <p:sp>
          <p:nvSpPr>
            <p:cNvPr id="7" name="云形 64"/>
            <p:cNvSpPr/>
            <p:nvPr/>
          </p:nvSpPr>
          <p:spPr bwMode="auto">
            <a:xfrm rot="21480000" flipH="1">
              <a:off x="4340" y="2858"/>
              <a:ext cx="5606" cy="1133"/>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1" fmla="*/ 4693 w 43200"/>
                <a:gd name="connsiteY0-2" fmla="*/ 26177 h 43200"/>
                <a:gd name="connsiteX1-3" fmla="*/ 2160 w 43200"/>
                <a:gd name="connsiteY1-4" fmla="*/ 25380 h 43200"/>
                <a:gd name="connsiteX2-5" fmla="*/ 6928 w 43200"/>
                <a:gd name="connsiteY2-6" fmla="*/ 34899 h 43200"/>
                <a:gd name="connsiteX3-7" fmla="*/ 5820 w 43200"/>
                <a:gd name="connsiteY3-8" fmla="*/ 35280 h 43200"/>
                <a:gd name="connsiteX4-9" fmla="*/ 16478 w 43200"/>
                <a:gd name="connsiteY4-10" fmla="*/ 39090 h 43200"/>
                <a:gd name="connsiteX5-11" fmla="*/ 15810 w 43200"/>
                <a:gd name="connsiteY5-12" fmla="*/ 37350 h 43200"/>
                <a:gd name="connsiteX6-13" fmla="*/ 28827 w 43200"/>
                <a:gd name="connsiteY6-14" fmla="*/ 34751 h 43200"/>
                <a:gd name="connsiteX7-15" fmla="*/ 28560 w 43200"/>
                <a:gd name="connsiteY7-16" fmla="*/ 36660 h 43200"/>
                <a:gd name="connsiteX8-17" fmla="*/ 34129 w 43200"/>
                <a:gd name="connsiteY8-18" fmla="*/ 22954 h 43200"/>
                <a:gd name="connsiteX9-19" fmla="*/ 37380 w 43200"/>
                <a:gd name="connsiteY9-20" fmla="*/ 30090 h 43200"/>
                <a:gd name="connsiteX10-21" fmla="*/ 41798 w 43200"/>
                <a:gd name="connsiteY10-22" fmla="*/ 15354 h 43200"/>
                <a:gd name="connsiteX11-23" fmla="*/ 40350 w 43200"/>
                <a:gd name="connsiteY11-24" fmla="*/ 18030 h 43200"/>
                <a:gd name="connsiteX12-25" fmla="*/ 38324 w 43200"/>
                <a:gd name="connsiteY12-26" fmla="*/ 5426 h 43200"/>
                <a:gd name="connsiteX13-27" fmla="*/ 38400 w 43200"/>
                <a:gd name="connsiteY13-28" fmla="*/ 6690 h 43200"/>
                <a:gd name="connsiteX14-29" fmla="*/ 29078 w 43200"/>
                <a:gd name="connsiteY14-30" fmla="*/ 3952 h 43200"/>
                <a:gd name="connsiteX15-31" fmla="*/ 29820 w 43200"/>
                <a:gd name="connsiteY15-32" fmla="*/ 2340 h 43200"/>
                <a:gd name="connsiteX16-33" fmla="*/ 22141 w 43200"/>
                <a:gd name="connsiteY16-34" fmla="*/ 4720 h 43200"/>
                <a:gd name="connsiteX17-35" fmla="*/ 22500 w 43200"/>
                <a:gd name="connsiteY17-36" fmla="*/ 3330 h 43200"/>
                <a:gd name="connsiteX18-37" fmla="*/ 14000 w 43200"/>
                <a:gd name="connsiteY18-38" fmla="*/ 5192 h 43200"/>
                <a:gd name="connsiteX19-39" fmla="*/ 15300 w 43200"/>
                <a:gd name="connsiteY19-40" fmla="*/ 6540 h 43200"/>
                <a:gd name="connsiteX20-41" fmla="*/ 4127 w 43200"/>
                <a:gd name="connsiteY20-42" fmla="*/ 15789 h 43200"/>
                <a:gd name="connsiteX21-43" fmla="*/ 3900 w 43200"/>
                <a:gd name="connsiteY21-44" fmla="*/ 14370 h 43200"/>
                <a:gd name="connsiteX0-45" fmla="*/ 3936 w 43256"/>
                <a:gd name="connsiteY0-46" fmla="*/ 14229 h 43219"/>
                <a:gd name="connsiteX1-47" fmla="*/ 5659 w 43256"/>
                <a:gd name="connsiteY1-48" fmla="*/ 6766 h 43219"/>
                <a:gd name="connsiteX2-49" fmla="*/ 14041 w 43256"/>
                <a:gd name="connsiteY2-50" fmla="*/ 5061 h 43219"/>
                <a:gd name="connsiteX3-51" fmla="*/ 22492 w 43256"/>
                <a:gd name="connsiteY3-52" fmla="*/ 3291 h 43219"/>
                <a:gd name="connsiteX4-53" fmla="*/ 25785 w 43256"/>
                <a:gd name="connsiteY4-54" fmla="*/ 59 h 43219"/>
                <a:gd name="connsiteX5-55" fmla="*/ 29869 w 43256"/>
                <a:gd name="connsiteY5-56" fmla="*/ 2340 h 43219"/>
                <a:gd name="connsiteX6-57" fmla="*/ 35499 w 43256"/>
                <a:gd name="connsiteY6-58" fmla="*/ 549 h 43219"/>
                <a:gd name="connsiteX7-59" fmla="*/ 38354 w 43256"/>
                <a:gd name="connsiteY7-60" fmla="*/ 5435 h 43219"/>
                <a:gd name="connsiteX8-61" fmla="*/ 42018 w 43256"/>
                <a:gd name="connsiteY8-62" fmla="*/ 10177 h 43219"/>
                <a:gd name="connsiteX9-63" fmla="*/ 41854 w 43256"/>
                <a:gd name="connsiteY9-64" fmla="*/ 15319 h 43219"/>
                <a:gd name="connsiteX10-65" fmla="*/ 43052 w 43256"/>
                <a:gd name="connsiteY10-66" fmla="*/ 23181 h 43219"/>
                <a:gd name="connsiteX11-67" fmla="*/ 37440 w 43256"/>
                <a:gd name="connsiteY11-68" fmla="*/ 30063 h 43219"/>
                <a:gd name="connsiteX12-69" fmla="*/ 35431 w 43256"/>
                <a:gd name="connsiteY12-70" fmla="*/ 35960 h 43219"/>
                <a:gd name="connsiteX13-71" fmla="*/ 28591 w 43256"/>
                <a:gd name="connsiteY13-72" fmla="*/ 36674 h 43219"/>
                <a:gd name="connsiteX14-73" fmla="*/ 23703 w 43256"/>
                <a:gd name="connsiteY14-74" fmla="*/ 42965 h 43219"/>
                <a:gd name="connsiteX15-75" fmla="*/ 16516 w 43256"/>
                <a:gd name="connsiteY15-76" fmla="*/ 39125 h 43219"/>
                <a:gd name="connsiteX16-77" fmla="*/ 5840 w 43256"/>
                <a:gd name="connsiteY16-78" fmla="*/ 35331 h 43219"/>
                <a:gd name="connsiteX17-79" fmla="*/ 1146 w 43256"/>
                <a:gd name="connsiteY17-80" fmla="*/ 31109 h 43219"/>
                <a:gd name="connsiteX18-81" fmla="*/ 2149 w 43256"/>
                <a:gd name="connsiteY18-82" fmla="*/ 25410 h 43219"/>
                <a:gd name="connsiteX19-83" fmla="*/ 31 w 43256"/>
                <a:gd name="connsiteY19-84" fmla="*/ 19563 h 43219"/>
                <a:gd name="connsiteX20-85" fmla="*/ 3899 w 43256"/>
                <a:gd name="connsiteY20-86" fmla="*/ 14366 h 43219"/>
                <a:gd name="connsiteX21-87" fmla="*/ 3936 w 43256"/>
                <a:gd name="connsiteY21-88" fmla="*/ 14229 h 43219"/>
                <a:gd name="connsiteX0-89" fmla="*/ 3078 w 43256"/>
                <a:gd name="connsiteY0-90" fmla="*/ 25364 h 43219"/>
                <a:gd name="connsiteX1-91" fmla="*/ 2196 w 43256"/>
                <a:gd name="connsiteY1-92" fmla="*/ 25239 h 43219"/>
                <a:gd name="connsiteX2-93" fmla="*/ 6964 w 43256"/>
                <a:gd name="connsiteY2-94" fmla="*/ 34758 h 43219"/>
                <a:gd name="connsiteX3-95" fmla="*/ 5856 w 43256"/>
                <a:gd name="connsiteY3-96" fmla="*/ 35139 h 43219"/>
                <a:gd name="connsiteX4-97" fmla="*/ 16514 w 43256"/>
                <a:gd name="connsiteY4-98" fmla="*/ 38949 h 43219"/>
                <a:gd name="connsiteX5-99" fmla="*/ 15846 w 43256"/>
                <a:gd name="connsiteY5-100" fmla="*/ 37209 h 43219"/>
                <a:gd name="connsiteX6-101" fmla="*/ 28863 w 43256"/>
                <a:gd name="connsiteY6-102" fmla="*/ 34610 h 43219"/>
                <a:gd name="connsiteX7-103" fmla="*/ 28596 w 43256"/>
                <a:gd name="connsiteY7-104" fmla="*/ 36519 h 43219"/>
                <a:gd name="connsiteX8-105" fmla="*/ 34165 w 43256"/>
                <a:gd name="connsiteY8-106" fmla="*/ 22813 h 43219"/>
                <a:gd name="connsiteX9-107" fmla="*/ 37416 w 43256"/>
                <a:gd name="connsiteY9-108" fmla="*/ 29949 h 43219"/>
                <a:gd name="connsiteX10-109" fmla="*/ 41834 w 43256"/>
                <a:gd name="connsiteY10-110" fmla="*/ 15213 h 43219"/>
                <a:gd name="connsiteX11-111" fmla="*/ 40386 w 43256"/>
                <a:gd name="connsiteY11-112" fmla="*/ 17889 h 43219"/>
                <a:gd name="connsiteX12-113" fmla="*/ 38360 w 43256"/>
                <a:gd name="connsiteY12-114" fmla="*/ 5285 h 43219"/>
                <a:gd name="connsiteX13-115" fmla="*/ 38436 w 43256"/>
                <a:gd name="connsiteY13-116" fmla="*/ 6549 h 43219"/>
                <a:gd name="connsiteX14-117" fmla="*/ 29114 w 43256"/>
                <a:gd name="connsiteY14-118" fmla="*/ 3811 h 43219"/>
                <a:gd name="connsiteX15-119" fmla="*/ 29856 w 43256"/>
                <a:gd name="connsiteY15-120" fmla="*/ 2199 h 43219"/>
                <a:gd name="connsiteX16-121" fmla="*/ 22177 w 43256"/>
                <a:gd name="connsiteY16-122" fmla="*/ 4579 h 43219"/>
                <a:gd name="connsiteX17-123" fmla="*/ 22536 w 43256"/>
                <a:gd name="connsiteY17-124" fmla="*/ 3189 h 43219"/>
                <a:gd name="connsiteX18-125" fmla="*/ 14036 w 43256"/>
                <a:gd name="connsiteY18-126" fmla="*/ 5051 h 43219"/>
                <a:gd name="connsiteX19-127" fmla="*/ 15336 w 43256"/>
                <a:gd name="connsiteY19-128" fmla="*/ 6399 h 43219"/>
                <a:gd name="connsiteX20-129" fmla="*/ 4163 w 43256"/>
                <a:gd name="connsiteY20-130" fmla="*/ 15648 h 43219"/>
                <a:gd name="connsiteX21-131" fmla="*/ 3936 w 43256"/>
                <a:gd name="connsiteY21-132" fmla="*/ 14229 h 43219"/>
                <a:gd name="connsiteX0-133" fmla="*/ 3936 w 43256"/>
                <a:gd name="connsiteY0-134" fmla="*/ 14229 h 43219"/>
                <a:gd name="connsiteX1-135" fmla="*/ 5659 w 43256"/>
                <a:gd name="connsiteY1-136" fmla="*/ 6766 h 43219"/>
                <a:gd name="connsiteX2-137" fmla="*/ 14041 w 43256"/>
                <a:gd name="connsiteY2-138" fmla="*/ 5061 h 43219"/>
                <a:gd name="connsiteX3-139" fmla="*/ 22492 w 43256"/>
                <a:gd name="connsiteY3-140" fmla="*/ 3291 h 43219"/>
                <a:gd name="connsiteX4-141" fmla="*/ 25785 w 43256"/>
                <a:gd name="connsiteY4-142" fmla="*/ 59 h 43219"/>
                <a:gd name="connsiteX5-143" fmla="*/ 29869 w 43256"/>
                <a:gd name="connsiteY5-144" fmla="*/ 2340 h 43219"/>
                <a:gd name="connsiteX6-145" fmla="*/ 35499 w 43256"/>
                <a:gd name="connsiteY6-146" fmla="*/ 549 h 43219"/>
                <a:gd name="connsiteX7-147" fmla="*/ 38354 w 43256"/>
                <a:gd name="connsiteY7-148" fmla="*/ 5435 h 43219"/>
                <a:gd name="connsiteX8-149" fmla="*/ 42018 w 43256"/>
                <a:gd name="connsiteY8-150" fmla="*/ 10177 h 43219"/>
                <a:gd name="connsiteX9-151" fmla="*/ 41854 w 43256"/>
                <a:gd name="connsiteY9-152" fmla="*/ 15319 h 43219"/>
                <a:gd name="connsiteX10-153" fmla="*/ 43052 w 43256"/>
                <a:gd name="connsiteY10-154" fmla="*/ 23181 h 43219"/>
                <a:gd name="connsiteX11-155" fmla="*/ 37440 w 43256"/>
                <a:gd name="connsiteY11-156" fmla="*/ 30063 h 43219"/>
                <a:gd name="connsiteX12-157" fmla="*/ 35431 w 43256"/>
                <a:gd name="connsiteY12-158" fmla="*/ 35960 h 43219"/>
                <a:gd name="connsiteX13-159" fmla="*/ 28591 w 43256"/>
                <a:gd name="connsiteY13-160" fmla="*/ 36674 h 43219"/>
                <a:gd name="connsiteX14-161" fmla="*/ 23703 w 43256"/>
                <a:gd name="connsiteY14-162" fmla="*/ 42965 h 43219"/>
                <a:gd name="connsiteX15-163" fmla="*/ 16516 w 43256"/>
                <a:gd name="connsiteY15-164" fmla="*/ 39125 h 43219"/>
                <a:gd name="connsiteX16-165" fmla="*/ 5840 w 43256"/>
                <a:gd name="connsiteY16-166" fmla="*/ 35331 h 43219"/>
                <a:gd name="connsiteX17-167" fmla="*/ 1146 w 43256"/>
                <a:gd name="connsiteY17-168" fmla="*/ 31109 h 43219"/>
                <a:gd name="connsiteX18-169" fmla="*/ 2149 w 43256"/>
                <a:gd name="connsiteY18-170" fmla="*/ 25410 h 43219"/>
                <a:gd name="connsiteX19-171" fmla="*/ 31 w 43256"/>
                <a:gd name="connsiteY19-172" fmla="*/ 19563 h 43219"/>
                <a:gd name="connsiteX20-173" fmla="*/ 3899 w 43256"/>
                <a:gd name="connsiteY20-174" fmla="*/ 14366 h 43219"/>
                <a:gd name="connsiteX21-175" fmla="*/ 3936 w 43256"/>
                <a:gd name="connsiteY21-176" fmla="*/ 14229 h 43219"/>
                <a:gd name="connsiteX0-177" fmla="*/ 3078 w 43256"/>
                <a:gd name="connsiteY0-178" fmla="*/ 25364 h 43219"/>
                <a:gd name="connsiteX1-179" fmla="*/ 2196 w 43256"/>
                <a:gd name="connsiteY1-180" fmla="*/ 25239 h 43219"/>
                <a:gd name="connsiteX2-181" fmla="*/ 6964 w 43256"/>
                <a:gd name="connsiteY2-182" fmla="*/ 34758 h 43219"/>
                <a:gd name="connsiteX3-183" fmla="*/ 5856 w 43256"/>
                <a:gd name="connsiteY3-184" fmla="*/ 35139 h 43219"/>
                <a:gd name="connsiteX4-185" fmla="*/ 16514 w 43256"/>
                <a:gd name="connsiteY4-186" fmla="*/ 38949 h 43219"/>
                <a:gd name="connsiteX5-187" fmla="*/ 15846 w 43256"/>
                <a:gd name="connsiteY5-188" fmla="*/ 37209 h 43219"/>
                <a:gd name="connsiteX6-189" fmla="*/ 28863 w 43256"/>
                <a:gd name="connsiteY6-190" fmla="*/ 34610 h 43219"/>
                <a:gd name="connsiteX7-191" fmla="*/ 28596 w 43256"/>
                <a:gd name="connsiteY7-192" fmla="*/ 36519 h 43219"/>
                <a:gd name="connsiteX8-193" fmla="*/ 36405 w 43256"/>
                <a:gd name="connsiteY8-194" fmla="*/ 28858 h 43219"/>
                <a:gd name="connsiteX9-195" fmla="*/ 37416 w 43256"/>
                <a:gd name="connsiteY9-196" fmla="*/ 29949 h 43219"/>
                <a:gd name="connsiteX10-197" fmla="*/ 41834 w 43256"/>
                <a:gd name="connsiteY10-198" fmla="*/ 15213 h 43219"/>
                <a:gd name="connsiteX11-199" fmla="*/ 40386 w 43256"/>
                <a:gd name="connsiteY11-200" fmla="*/ 17889 h 43219"/>
                <a:gd name="connsiteX12-201" fmla="*/ 38360 w 43256"/>
                <a:gd name="connsiteY12-202" fmla="*/ 5285 h 43219"/>
                <a:gd name="connsiteX13-203" fmla="*/ 38436 w 43256"/>
                <a:gd name="connsiteY13-204" fmla="*/ 6549 h 43219"/>
                <a:gd name="connsiteX14-205" fmla="*/ 29114 w 43256"/>
                <a:gd name="connsiteY14-206" fmla="*/ 3811 h 43219"/>
                <a:gd name="connsiteX15-207" fmla="*/ 29856 w 43256"/>
                <a:gd name="connsiteY15-208" fmla="*/ 2199 h 43219"/>
                <a:gd name="connsiteX16-209" fmla="*/ 22177 w 43256"/>
                <a:gd name="connsiteY16-210" fmla="*/ 4579 h 43219"/>
                <a:gd name="connsiteX17-211" fmla="*/ 22536 w 43256"/>
                <a:gd name="connsiteY17-212" fmla="*/ 3189 h 43219"/>
                <a:gd name="connsiteX18-213" fmla="*/ 14036 w 43256"/>
                <a:gd name="connsiteY18-214" fmla="*/ 5051 h 43219"/>
                <a:gd name="connsiteX19-215" fmla="*/ 15336 w 43256"/>
                <a:gd name="connsiteY19-216" fmla="*/ 6399 h 43219"/>
                <a:gd name="connsiteX20-217" fmla="*/ 4163 w 43256"/>
                <a:gd name="connsiteY20-218" fmla="*/ 15648 h 43219"/>
                <a:gd name="connsiteX21-219" fmla="*/ 3936 w 43256"/>
                <a:gd name="connsiteY21-220" fmla="*/ 14229 h 43219"/>
                <a:gd name="connsiteX0-221" fmla="*/ 3936 w 43256"/>
                <a:gd name="connsiteY0-222" fmla="*/ 14229 h 43219"/>
                <a:gd name="connsiteX1-223" fmla="*/ 5659 w 43256"/>
                <a:gd name="connsiteY1-224" fmla="*/ 6766 h 43219"/>
                <a:gd name="connsiteX2-225" fmla="*/ 14041 w 43256"/>
                <a:gd name="connsiteY2-226" fmla="*/ 5061 h 43219"/>
                <a:gd name="connsiteX3-227" fmla="*/ 22492 w 43256"/>
                <a:gd name="connsiteY3-228" fmla="*/ 3291 h 43219"/>
                <a:gd name="connsiteX4-229" fmla="*/ 25785 w 43256"/>
                <a:gd name="connsiteY4-230" fmla="*/ 59 h 43219"/>
                <a:gd name="connsiteX5-231" fmla="*/ 29869 w 43256"/>
                <a:gd name="connsiteY5-232" fmla="*/ 2340 h 43219"/>
                <a:gd name="connsiteX6-233" fmla="*/ 35499 w 43256"/>
                <a:gd name="connsiteY6-234" fmla="*/ 549 h 43219"/>
                <a:gd name="connsiteX7-235" fmla="*/ 38354 w 43256"/>
                <a:gd name="connsiteY7-236" fmla="*/ 5435 h 43219"/>
                <a:gd name="connsiteX8-237" fmla="*/ 42018 w 43256"/>
                <a:gd name="connsiteY8-238" fmla="*/ 10177 h 43219"/>
                <a:gd name="connsiteX9-239" fmla="*/ 41854 w 43256"/>
                <a:gd name="connsiteY9-240" fmla="*/ 15319 h 43219"/>
                <a:gd name="connsiteX10-241" fmla="*/ 43052 w 43256"/>
                <a:gd name="connsiteY10-242" fmla="*/ 23181 h 43219"/>
                <a:gd name="connsiteX11-243" fmla="*/ 37440 w 43256"/>
                <a:gd name="connsiteY11-244" fmla="*/ 30063 h 43219"/>
                <a:gd name="connsiteX12-245" fmla="*/ 35431 w 43256"/>
                <a:gd name="connsiteY12-246" fmla="*/ 35960 h 43219"/>
                <a:gd name="connsiteX13-247" fmla="*/ 28591 w 43256"/>
                <a:gd name="connsiteY13-248" fmla="*/ 36674 h 43219"/>
                <a:gd name="connsiteX14-249" fmla="*/ 23703 w 43256"/>
                <a:gd name="connsiteY14-250" fmla="*/ 42965 h 43219"/>
                <a:gd name="connsiteX15-251" fmla="*/ 16516 w 43256"/>
                <a:gd name="connsiteY15-252" fmla="*/ 39125 h 43219"/>
                <a:gd name="connsiteX16-253" fmla="*/ 5840 w 43256"/>
                <a:gd name="connsiteY16-254" fmla="*/ 35331 h 43219"/>
                <a:gd name="connsiteX17-255" fmla="*/ 1146 w 43256"/>
                <a:gd name="connsiteY17-256" fmla="*/ 31109 h 43219"/>
                <a:gd name="connsiteX18-257" fmla="*/ 2149 w 43256"/>
                <a:gd name="connsiteY18-258" fmla="*/ 25410 h 43219"/>
                <a:gd name="connsiteX19-259" fmla="*/ 31 w 43256"/>
                <a:gd name="connsiteY19-260" fmla="*/ 19563 h 43219"/>
                <a:gd name="connsiteX20-261" fmla="*/ 3899 w 43256"/>
                <a:gd name="connsiteY20-262" fmla="*/ 14366 h 43219"/>
                <a:gd name="connsiteX21-263" fmla="*/ 3936 w 43256"/>
                <a:gd name="connsiteY21-264" fmla="*/ 14229 h 43219"/>
                <a:gd name="connsiteX0-265" fmla="*/ 3078 w 43256"/>
                <a:gd name="connsiteY0-266" fmla="*/ 25364 h 43219"/>
                <a:gd name="connsiteX1-267" fmla="*/ 2196 w 43256"/>
                <a:gd name="connsiteY1-268" fmla="*/ 25239 h 43219"/>
                <a:gd name="connsiteX2-269" fmla="*/ 6964 w 43256"/>
                <a:gd name="connsiteY2-270" fmla="*/ 34758 h 43219"/>
                <a:gd name="connsiteX3-271" fmla="*/ 5856 w 43256"/>
                <a:gd name="connsiteY3-272" fmla="*/ 35139 h 43219"/>
                <a:gd name="connsiteX4-273" fmla="*/ 16514 w 43256"/>
                <a:gd name="connsiteY4-274" fmla="*/ 38949 h 43219"/>
                <a:gd name="connsiteX5-275" fmla="*/ 15846 w 43256"/>
                <a:gd name="connsiteY5-276" fmla="*/ 37209 h 43219"/>
                <a:gd name="connsiteX6-277" fmla="*/ 28863 w 43256"/>
                <a:gd name="connsiteY6-278" fmla="*/ 34610 h 43219"/>
                <a:gd name="connsiteX7-279" fmla="*/ 28596 w 43256"/>
                <a:gd name="connsiteY7-280" fmla="*/ 36519 h 43219"/>
                <a:gd name="connsiteX8-281" fmla="*/ 36405 w 43256"/>
                <a:gd name="connsiteY8-282" fmla="*/ 28858 h 43219"/>
                <a:gd name="connsiteX9-283" fmla="*/ 37416 w 43256"/>
                <a:gd name="connsiteY9-284" fmla="*/ 29949 h 43219"/>
                <a:gd name="connsiteX10-285" fmla="*/ 41834 w 43256"/>
                <a:gd name="connsiteY10-286" fmla="*/ 15213 h 43219"/>
                <a:gd name="connsiteX11-287" fmla="*/ 42037 w 43256"/>
                <a:gd name="connsiteY11-288" fmla="*/ 13859 h 43219"/>
                <a:gd name="connsiteX12-289" fmla="*/ 38360 w 43256"/>
                <a:gd name="connsiteY12-290" fmla="*/ 5285 h 43219"/>
                <a:gd name="connsiteX13-291" fmla="*/ 38436 w 43256"/>
                <a:gd name="connsiteY13-292" fmla="*/ 6549 h 43219"/>
                <a:gd name="connsiteX14-293" fmla="*/ 29114 w 43256"/>
                <a:gd name="connsiteY14-294" fmla="*/ 3811 h 43219"/>
                <a:gd name="connsiteX15-295" fmla="*/ 29856 w 43256"/>
                <a:gd name="connsiteY15-296" fmla="*/ 2199 h 43219"/>
                <a:gd name="connsiteX16-297" fmla="*/ 22177 w 43256"/>
                <a:gd name="connsiteY16-298" fmla="*/ 4579 h 43219"/>
                <a:gd name="connsiteX17-299" fmla="*/ 22536 w 43256"/>
                <a:gd name="connsiteY17-300" fmla="*/ 3189 h 43219"/>
                <a:gd name="connsiteX18-301" fmla="*/ 14036 w 43256"/>
                <a:gd name="connsiteY18-302" fmla="*/ 5051 h 43219"/>
                <a:gd name="connsiteX19-303" fmla="*/ 15336 w 43256"/>
                <a:gd name="connsiteY19-304" fmla="*/ 6399 h 43219"/>
                <a:gd name="connsiteX20-305" fmla="*/ 4163 w 43256"/>
                <a:gd name="connsiteY20-306" fmla="*/ 15648 h 43219"/>
                <a:gd name="connsiteX21-307" fmla="*/ 3936 w 43256"/>
                <a:gd name="connsiteY21-308" fmla="*/ 14229 h 43219"/>
              </a:gdLst>
              <a:ahLst/>
              <a:cxnLst>
                <a:cxn ang="0">
                  <a:pos x="connsiteX0-265" y="connsiteY0-266"/>
                </a:cxn>
                <a:cxn ang="0">
                  <a:pos x="connsiteX1-267" y="connsiteY1-268"/>
                </a:cxn>
                <a:cxn ang="0">
                  <a:pos x="connsiteX2-269" y="connsiteY2-270"/>
                </a:cxn>
                <a:cxn ang="0">
                  <a:pos x="connsiteX3-271" y="connsiteY3-272"/>
                </a:cxn>
                <a:cxn ang="0">
                  <a:pos x="connsiteX4-273" y="connsiteY4-274"/>
                </a:cxn>
                <a:cxn ang="0">
                  <a:pos x="connsiteX5-275" y="connsiteY5-276"/>
                </a:cxn>
                <a:cxn ang="0">
                  <a:pos x="connsiteX6-277" y="connsiteY6-278"/>
                </a:cxn>
                <a:cxn ang="0">
                  <a:pos x="connsiteX7-279" y="connsiteY7-280"/>
                </a:cxn>
                <a:cxn ang="0">
                  <a:pos x="connsiteX8-281" y="connsiteY8-282"/>
                </a:cxn>
                <a:cxn ang="0">
                  <a:pos x="connsiteX9-283" y="connsiteY9-284"/>
                </a:cxn>
                <a:cxn ang="0">
                  <a:pos x="connsiteX10-285" y="connsiteY10-286"/>
                </a:cxn>
                <a:cxn ang="0">
                  <a:pos x="connsiteX11-287" y="connsiteY11-288"/>
                </a:cxn>
                <a:cxn ang="0">
                  <a:pos x="connsiteX12-289" y="connsiteY12-290"/>
                </a:cxn>
                <a:cxn ang="0">
                  <a:pos x="connsiteX13-291" y="connsiteY13-292"/>
                </a:cxn>
                <a:cxn ang="0">
                  <a:pos x="connsiteX14-293" y="connsiteY14-294"/>
                </a:cxn>
                <a:cxn ang="0">
                  <a:pos x="connsiteX15-295" y="connsiteY15-296"/>
                </a:cxn>
                <a:cxn ang="0">
                  <a:pos x="connsiteX16-297" y="connsiteY16-298"/>
                </a:cxn>
                <a:cxn ang="0">
                  <a:pos x="connsiteX17-299" y="connsiteY17-300"/>
                </a:cxn>
                <a:cxn ang="0">
                  <a:pos x="connsiteX18-301" y="connsiteY18-302"/>
                </a:cxn>
                <a:cxn ang="0">
                  <a:pos x="connsiteX19-303" y="connsiteY19-304"/>
                </a:cxn>
                <a:cxn ang="0">
                  <a:pos x="connsiteX20-305" y="connsiteY20-306"/>
                </a:cxn>
                <a:cxn ang="0">
                  <a:pos x="connsiteX21-307" y="connsiteY21-308"/>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3078" y="25364"/>
                  </a:moveTo>
                  <a:cubicBezTo>
                    <a:pt x="2194" y="25458"/>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6405" y="28858"/>
                  </a:moveTo>
                  <a:cubicBezTo>
                    <a:pt x="38409" y="30186"/>
                    <a:pt x="37434" y="26917"/>
                    <a:pt x="37416" y="29949"/>
                  </a:cubicBezTo>
                  <a:moveTo>
                    <a:pt x="41834" y="15213"/>
                  </a:moveTo>
                  <a:cubicBezTo>
                    <a:pt x="41509" y="16245"/>
                    <a:pt x="42665" y="13131"/>
                    <a:pt x="42037" y="1385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ysClr val="window" lastClr="FFFFFF"/>
            </a:solidFill>
            <a:ln w="12700" cap="flat" cmpd="sng" algn="ctr">
              <a:solidFill>
                <a:srgbClr val="4BACC6"/>
              </a:solidFill>
              <a:prstDash val="solid"/>
              <a:headEnd type="none" w="med" len="med"/>
              <a:tailEnd type="none" w="med" len="med"/>
            </a:ln>
            <a:effectLst/>
          </p:spPr>
          <p:txBody>
            <a:bodyPr wrap="none" anchor="ctr"/>
            <a:lstStyle/>
            <a:p>
              <a:pPr>
                <a:buFont typeface="Arial" panose="020B0604020202020204" pitchFamily="34" charset="0"/>
                <a:buNone/>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8" name="矩形 52"/>
            <p:cNvSpPr>
              <a:spLocks noChangeArrowheads="1"/>
            </p:cNvSpPr>
            <p:nvPr/>
          </p:nvSpPr>
          <p:spPr bwMode="auto">
            <a:xfrm>
              <a:off x="3542" y="4772"/>
              <a:ext cx="7265" cy="4255"/>
            </a:xfrm>
            <a:prstGeom prst="rect">
              <a:avLst/>
            </a:prstGeom>
            <a:solidFill>
              <a:srgbClr val="FFFFCC">
                <a:alpha val="39999"/>
              </a:srgbClr>
            </a:solidFill>
            <a:ln w="9525">
              <a:solidFill>
                <a:srgbClr val="001F1D"/>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SzPct val="60000"/>
                <a:buFont typeface="Wingdings" panose="05000000000000000000" pitchFamily="2" charset="2"/>
                <a:buNone/>
              </a:pPr>
              <a:endParaRPr lang="zh-CN" altLang="en-US" sz="1200" dirty="0">
                <a:solidFill>
                  <a:srgbClr val="111111"/>
                </a:solidFill>
              </a:endParaRPr>
            </a:p>
          </p:txBody>
        </p:sp>
        <p:sp>
          <p:nvSpPr>
            <p:cNvPr id="9" name="可选流程 10"/>
            <p:cNvSpPr/>
            <p:nvPr/>
          </p:nvSpPr>
          <p:spPr bwMode="auto">
            <a:xfrm>
              <a:off x="4595" y="7016"/>
              <a:ext cx="1148" cy="357"/>
            </a:xfrm>
            <a:prstGeom prst="flowChartAlternateProcess">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en-US" altLang="zh-CN" sz="1100" b="0" kern="0" dirty="0">
                  <a:solidFill>
                    <a:srgbClr val="000000"/>
                  </a:solidFill>
                  <a:latin typeface="黑体" panose="02010609060101010101" pitchFamily="49" charset="-122"/>
                  <a:ea typeface="黑体" panose="02010609060101010101" pitchFamily="49" charset="-122"/>
                </a:rPr>
                <a:t>SCADA</a:t>
              </a:r>
              <a:endParaRPr lang="zh-CN" altLang="en-US" sz="1100" b="0" kern="0" dirty="0">
                <a:solidFill>
                  <a:srgbClr val="000000"/>
                </a:solidFill>
                <a:latin typeface="黑体" panose="02010609060101010101" pitchFamily="49" charset="-122"/>
                <a:ea typeface="黑体" panose="02010609060101010101" pitchFamily="49" charset="-122"/>
              </a:endParaRPr>
            </a:p>
          </p:txBody>
        </p:sp>
        <p:sp>
          <p:nvSpPr>
            <p:cNvPr id="10" name="可选流程 11"/>
            <p:cNvSpPr/>
            <p:nvPr/>
          </p:nvSpPr>
          <p:spPr bwMode="auto">
            <a:xfrm>
              <a:off x="5843" y="7016"/>
              <a:ext cx="2691" cy="357"/>
            </a:xfrm>
            <a:prstGeom prst="flowChartAlternateProcess">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buFont typeface="Arial" panose="020B0604020202020204" pitchFamily="34" charset="0"/>
                <a:buNone/>
                <a:defRPr/>
              </a:pPr>
              <a:r>
                <a:rPr lang="zh-CN" altLang="en-US" sz="1100" b="0" kern="0" dirty="0">
                  <a:solidFill>
                    <a:srgbClr val="000000"/>
                  </a:solidFill>
                  <a:latin typeface="黑体" panose="02010609060101010101" pitchFamily="49" charset="-122"/>
                  <a:ea typeface="黑体" panose="02010609060101010101" pitchFamily="49" charset="-122"/>
                </a:rPr>
                <a:t>工程师站</a:t>
              </a:r>
              <a:r>
                <a:rPr lang="en-US" altLang="zh-CN" sz="1100" b="0" kern="0" dirty="0">
                  <a:solidFill>
                    <a:srgbClr val="000000"/>
                  </a:solidFill>
                  <a:latin typeface="黑体" panose="02010609060101010101" pitchFamily="49" charset="-122"/>
                  <a:ea typeface="黑体" panose="02010609060101010101" pitchFamily="49" charset="-122"/>
                </a:rPr>
                <a:t>/</a:t>
              </a:r>
              <a:r>
                <a:rPr lang="zh-CN" altLang="en-US" sz="1100" b="0" kern="0" dirty="0">
                  <a:solidFill>
                    <a:srgbClr val="000000"/>
                  </a:solidFill>
                  <a:latin typeface="黑体" panose="02010609060101010101" pitchFamily="49" charset="-122"/>
                  <a:ea typeface="黑体" panose="02010609060101010101" pitchFamily="49" charset="-122"/>
                </a:rPr>
                <a:t>操作员站</a:t>
              </a:r>
            </a:p>
          </p:txBody>
        </p:sp>
        <p:sp>
          <p:nvSpPr>
            <p:cNvPr id="11" name="可选流程 12"/>
            <p:cNvSpPr/>
            <p:nvPr/>
          </p:nvSpPr>
          <p:spPr bwMode="auto">
            <a:xfrm>
              <a:off x="8678" y="7016"/>
              <a:ext cx="917" cy="357"/>
            </a:xfrm>
            <a:prstGeom prst="flowChartAlternateProcess">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en-US" altLang="zh-CN" sz="1100" b="0" kern="0" dirty="0">
                  <a:solidFill>
                    <a:srgbClr val="000000"/>
                  </a:solidFill>
                  <a:latin typeface="黑体" panose="02010609060101010101" pitchFamily="49" charset="-122"/>
                  <a:ea typeface="黑体" panose="02010609060101010101" pitchFamily="49" charset="-122"/>
                </a:rPr>
                <a:t>HMI</a:t>
              </a:r>
              <a:endParaRPr lang="zh-CN" altLang="en-US" sz="1100" b="0" kern="0" dirty="0">
                <a:solidFill>
                  <a:srgbClr val="000000"/>
                </a:solidFill>
                <a:latin typeface="黑体" panose="02010609060101010101" pitchFamily="49" charset="-122"/>
                <a:ea typeface="黑体" panose="02010609060101010101" pitchFamily="49" charset="-122"/>
              </a:endParaRPr>
            </a:p>
          </p:txBody>
        </p:sp>
        <p:sp>
          <p:nvSpPr>
            <p:cNvPr id="12" name="云形 11"/>
            <p:cNvSpPr/>
            <p:nvPr/>
          </p:nvSpPr>
          <p:spPr bwMode="auto">
            <a:xfrm flipH="1">
              <a:off x="4408" y="4728"/>
              <a:ext cx="5431" cy="1210"/>
            </a:xfrm>
            <a:prstGeom prst="cloud">
              <a:avLst/>
            </a:prstGeom>
            <a:solidFill>
              <a:sysClr val="window" lastClr="FFFFFF"/>
            </a:solidFill>
            <a:ln w="12700" cap="flat" cmpd="sng" algn="ctr">
              <a:solidFill>
                <a:srgbClr val="4BACC6"/>
              </a:solidFill>
              <a:prstDash val="solid"/>
              <a:headEnd type="none" w="med" len="med"/>
              <a:tailEnd type="none" w="med" len="med"/>
            </a:ln>
            <a:effectLst/>
          </p:spPr>
          <p:txBody>
            <a:bodyPr wrap="none" anchor="ctr"/>
            <a:lstStyle/>
            <a:p>
              <a:pPr>
                <a:buFont typeface="Arial" panose="020B0604020202020204" pitchFamily="34" charset="0"/>
                <a:buNone/>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13" name="终止符 18"/>
            <p:cNvSpPr/>
            <p:nvPr/>
          </p:nvSpPr>
          <p:spPr bwMode="auto">
            <a:xfrm>
              <a:off x="6407" y="4913"/>
              <a:ext cx="1020" cy="408"/>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1100" b="0" kern="0" dirty="0">
                  <a:ln w="0"/>
                  <a:solidFill>
                    <a:prstClr val="black"/>
                  </a:solidFill>
                  <a:latin typeface="黑体" panose="02010609060101010101" pitchFamily="49" charset="-122"/>
                  <a:ea typeface="黑体" panose="02010609060101010101" pitchFamily="49" charset="-122"/>
                </a:rPr>
                <a:t>ERP</a:t>
              </a:r>
              <a:endParaRPr lang="zh-CN" altLang="en-US" sz="1100" b="0" kern="0" dirty="0">
                <a:ln w="0"/>
                <a:solidFill>
                  <a:prstClr val="black"/>
                </a:solidFill>
                <a:latin typeface="黑体" panose="02010609060101010101" pitchFamily="49" charset="-122"/>
                <a:ea typeface="黑体" panose="02010609060101010101" pitchFamily="49" charset="-122"/>
              </a:endParaRPr>
            </a:p>
          </p:txBody>
        </p:sp>
        <p:sp>
          <p:nvSpPr>
            <p:cNvPr id="14" name="终止符 19"/>
            <p:cNvSpPr/>
            <p:nvPr/>
          </p:nvSpPr>
          <p:spPr bwMode="auto">
            <a:xfrm>
              <a:off x="5833" y="5384"/>
              <a:ext cx="1022" cy="408"/>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1100" b="0" kern="0" dirty="0">
                  <a:ln w="0"/>
                  <a:solidFill>
                    <a:prstClr val="black"/>
                  </a:solidFill>
                  <a:latin typeface="黑体" panose="02010609060101010101" pitchFamily="49" charset="-122"/>
                  <a:ea typeface="黑体" panose="02010609060101010101" pitchFamily="49" charset="-122"/>
                </a:rPr>
                <a:t>SCM</a:t>
              </a:r>
              <a:endParaRPr lang="zh-CN" altLang="en-US" sz="1100" b="0" kern="0" dirty="0">
                <a:ln w="0"/>
                <a:solidFill>
                  <a:prstClr val="black"/>
                </a:solidFill>
                <a:latin typeface="黑体" panose="02010609060101010101" pitchFamily="49" charset="-122"/>
                <a:ea typeface="黑体" panose="02010609060101010101" pitchFamily="49" charset="-122"/>
              </a:endParaRPr>
            </a:p>
          </p:txBody>
        </p:sp>
        <p:sp>
          <p:nvSpPr>
            <p:cNvPr id="15" name="终止符 20"/>
            <p:cNvSpPr/>
            <p:nvPr/>
          </p:nvSpPr>
          <p:spPr bwMode="auto">
            <a:xfrm>
              <a:off x="7427" y="4951"/>
              <a:ext cx="1022" cy="410"/>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1100" b="0" kern="0" dirty="0">
                  <a:ln w="0"/>
                  <a:solidFill>
                    <a:prstClr val="black"/>
                  </a:solidFill>
                  <a:latin typeface="黑体" panose="02010609060101010101" pitchFamily="49" charset="-122"/>
                  <a:ea typeface="黑体" panose="02010609060101010101" pitchFamily="49" charset="-122"/>
                </a:rPr>
                <a:t>CRM</a:t>
              </a:r>
              <a:endParaRPr lang="zh-CN" altLang="en-US" sz="1100" b="0" kern="0" dirty="0">
                <a:ln w="0"/>
                <a:solidFill>
                  <a:prstClr val="black"/>
                </a:solidFill>
                <a:latin typeface="黑体" panose="02010609060101010101" pitchFamily="49" charset="-122"/>
                <a:ea typeface="黑体" panose="02010609060101010101" pitchFamily="49" charset="-122"/>
              </a:endParaRPr>
            </a:p>
          </p:txBody>
        </p:sp>
        <p:sp>
          <p:nvSpPr>
            <p:cNvPr id="16" name="终止符 21"/>
            <p:cNvSpPr/>
            <p:nvPr/>
          </p:nvSpPr>
          <p:spPr bwMode="auto">
            <a:xfrm>
              <a:off x="6927" y="5464"/>
              <a:ext cx="1022" cy="408"/>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1100" b="0" kern="0" dirty="0">
                  <a:ln w="0"/>
                  <a:solidFill>
                    <a:prstClr val="black"/>
                  </a:solidFill>
                  <a:latin typeface="黑体" panose="02010609060101010101" pitchFamily="49" charset="-122"/>
                  <a:ea typeface="黑体" panose="02010609060101010101" pitchFamily="49" charset="-122"/>
                </a:rPr>
                <a:t>MES</a:t>
              </a:r>
              <a:endParaRPr lang="zh-CN" altLang="en-US" sz="1100" b="0" kern="0" dirty="0">
                <a:ln w="0"/>
                <a:solidFill>
                  <a:prstClr val="black"/>
                </a:solidFill>
                <a:latin typeface="黑体" panose="02010609060101010101" pitchFamily="49" charset="-122"/>
                <a:ea typeface="黑体" panose="02010609060101010101" pitchFamily="49" charset="-122"/>
              </a:endParaRPr>
            </a:p>
          </p:txBody>
        </p:sp>
        <p:sp>
          <p:nvSpPr>
            <p:cNvPr id="17" name="文本框 40"/>
            <p:cNvSpPr txBox="1">
              <a:spLocks noChangeArrowheads="1"/>
            </p:cNvSpPr>
            <p:nvPr/>
          </p:nvSpPr>
          <p:spPr bwMode="auto">
            <a:xfrm>
              <a:off x="4326" y="4918"/>
              <a:ext cx="2495" cy="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600" dirty="0" smtClean="0">
                  <a:solidFill>
                    <a:srgbClr val="000000"/>
                  </a:solidFill>
                </a:rPr>
                <a:t>工业平台</a:t>
              </a:r>
              <a:endParaRPr lang="zh-CN" altLang="en-US" sz="1600" dirty="0">
                <a:solidFill>
                  <a:srgbClr val="000000"/>
                </a:solidFill>
              </a:endParaRPr>
            </a:p>
          </p:txBody>
        </p:sp>
        <p:cxnSp>
          <p:nvCxnSpPr>
            <p:cNvPr id="18" name="直接连接符 2"/>
            <p:cNvCxnSpPr>
              <a:cxnSpLocks noChangeShapeType="1"/>
            </p:cNvCxnSpPr>
            <p:nvPr/>
          </p:nvCxnSpPr>
          <p:spPr bwMode="auto">
            <a:xfrm>
              <a:off x="4624" y="6303"/>
              <a:ext cx="5329"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cxnSp>
        <p:sp>
          <p:nvSpPr>
            <p:cNvPr id="19" name="椭圆 18"/>
            <p:cNvSpPr/>
            <p:nvPr/>
          </p:nvSpPr>
          <p:spPr bwMode="auto">
            <a:xfrm>
              <a:off x="4593" y="3243"/>
              <a:ext cx="1432" cy="510"/>
            </a:xfrm>
            <a:prstGeom prst="ellipse">
              <a:avLst/>
            </a:prstGeom>
            <a:noFill/>
            <a:ln w="3175" cap="flat" cmpd="sng" algn="ctr">
              <a:solidFill>
                <a:sysClr val="windowText" lastClr="000000"/>
              </a:solidFill>
              <a:prstDash val="solid"/>
              <a:headEnd type="none" w="med" len="med"/>
              <a:tailEnd type="none" w="med" len="med"/>
            </a:ln>
            <a:effectLst/>
          </p:spPr>
          <p:txBody>
            <a:bodyPr wrap="none" anchor="ctr"/>
            <a:lstStyle/>
            <a:p>
              <a:pPr algn="ctr">
                <a:buFont typeface="Arial" panose="020B0604020202020204" pitchFamily="34" charset="0"/>
                <a:buNone/>
                <a:defRPr/>
              </a:pPr>
              <a:r>
                <a:rPr lang="zh-CN" altLang="en-US" sz="1200" kern="0" dirty="0">
                  <a:solidFill>
                    <a:prstClr val="black"/>
                  </a:solidFill>
                  <a:latin typeface="黑体" panose="02010609060101010101" pitchFamily="49" charset="-122"/>
                  <a:ea typeface="黑体" panose="02010609060101010101" pitchFamily="49" charset="-122"/>
                </a:rPr>
                <a:t>定制业务</a:t>
              </a:r>
            </a:p>
          </p:txBody>
        </p:sp>
        <p:sp>
          <p:nvSpPr>
            <p:cNvPr id="20" name="椭圆 19"/>
            <p:cNvSpPr/>
            <p:nvPr/>
          </p:nvSpPr>
          <p:spPr bwMode="auto">
            <a:xfrm>
              <a:off x="8047" y="3253"/>
              <a:ext cx="1590" cy="510"/>
            </a:xfrm>
            <a:prstGeom prst="ellipse">
              <a:avLst/>
            </a:prstGeom>
            <a:noFill/>
            <a:ln w="3175" cap="flat" cmpd="sng" algn="ctr">
              <a:solidFill>
                <a:sysClr val="windowText" lastClr="000000"/>
              </a:solidFill>
              <a:prstDash val="solid"/>
              <a:headEnd type="none" w="med" len="med"/>
              <a:tailEnd type="none" w="med" len="med"/>
            </a:ln>
            <a:effectLst/>
          </p:spPr>
          <p:txBody>
            <a:bodyPr wrap="none" anchor="ctr"/>
            <a:lstStyle/>
            <a:p>
              <a:pPr algn="ctr">
                <a:buFont typeface="Arial" panose="020B0604020202020204" pitchFamily="34" charset="0"/>
                <a:buNone/>
                <a:defRPr/>
              </a:pPr>
              <a:r>
                <a:rPr lang="zh-CN" altLang="en-US" sz="1200" kern="0" dirty="0">
                  <a:solidFill>
                    <a:prstClr val="black"/>
                  </a:solidFill>
                  <a:latin typeface="黑体" panose="02010609060101010101" pitchFamily="49" charset="-122"/>
                  <a:ea typeface="黑体" panose="02010609060101010101" pitchFamily="49" charset="-122"/>
                </a:rPr>
                <a:t>产品服务</a:t>
              </a:r>
            </a:p>
          </p:txBody>
        </p:sp>
        <p:sp>
          <p:nvSpPr>
            <p:cNvPr id="21" name="椭圆 20"/>
            <p:cNvSpPr/>
            <p:nvPr/>
          </p:nvSpPr>
          <p:spPr bwMode="auto">
            <a:xfrm>
              <a:off x="6277" y="3441"/>
              <a:ext cx="1582" cy="510"/>
            </a:xfrm>
            <a:prstGeom prst="ellipse">
              <a:avLst/>
            </a:prstGeom>
            <a:noFill/>
            <a:ln w="3175" cap="flat" cmpd="sng" algn="ctr">
              <a:solidFill>
                <a:sysClr val="windowText" lastClr="000000"/>
              </a:solidFill>
              <a:prstDash val="solid"/>
              <a:headEnd type="none" w="med" len="med"/>
              <a:tailEnd type="none" w="med" len="med"/>
            </a:ln>
            <a:effectLst/>
          </p:spPr>
          <p:txBody>
            <a:bodyPr wrap="none" anchor="ctr"/>
            <a:lstStyle/>
            <a:p>
              <a:pPr algn="ctr">
                <a:buFont typeface="Arial" panose="020B0604020202020204" pitchFamily="34" charset="0"/>
                <a:buNone/>
                <a:defRPr/>
              </a:pPr>
              <a:r>
                <a:rPr lang="zh-CN" altLang="en-US" sz="1200" kern="0" dirty="0">
                  <a:solidFill>
                    <a:prstClr val="black"/>
                  </a:solidFill>
                  <a:latin typeface="黑体" panose="02010609060101010101" pitchFamily="49" charset="-122"/>
                  <a:ea typeface="黑体" panose="02010609060101010101" pitchFamily="49" charset="-122"/>
                </a:rPr>
                <a:t>协同业务</a:t>
              </a:r>
            </a:p>
          </p:txBody>
        </p:sp>
        <p:sp>
          <p:nvSpPr>
            <p:cNvPr id="22" name="文本框 61"/>
            <p:cNvSpPr txBox="1">
              <a:spLocks noChangeArrowheads="1"/>
            </p:cNvSpPr>
            <p:nvPr/>
          </p:nvSpPr>
          <p:spPr bwMode="auto">
            <a:xfrm>
              <a:off x="7942" y="5355"/>
              <a:ext cx="1247" cy="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en-US" altLang="zh-CN" sz="1600" b="0">
                  <a:solidFill>
                    <a:srgbClr val="000000"/>
                  </a:solidFill>
                </a:rPr>
                <a:t>···</a:t>
              </a:r>
            </a:p>
          </p:txBody>
        </p:sp>
        <p:sp>
          <p:nvSpPr>
            <p:cNvPr id="23" name="文本框 65"/>
            <p:cNvSpPr txBox="1">
              <a:spLocks noChangeArrowheads="1"/>
            </p:cNvSpPr>
            <p:nvPr/>
          </p:nvSpPr>
          <p:spPr bwMode="auto">
            <a:xfrm>
              <a:off x="5834" y="2879"/>
              <a:ext cx="2495" cy="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600" dirty="0" smtClean="0">
                  <a:solidFill>
                    <a:srgbClr val="000000"/>
                  </a:solidFill>
                </a:rPr>
                <a:t>工业协作平台</a:t>
              </a:r>
              <a:endParaRPr lang="zh-CN" altLang="en-US" sz="1600" dirty="0">
                <a:solidFill>
                  <a:srgbClr val="000000"/>
                </a:solidFill>
              </a:endParaRPr>
            </a:p>
          </p:txBody>
        </p:sp>
        <p:cxnSp>
          <p:nvCxnSpPr>
            <p:cNvPr id="24" name="直接箭头连接符 117"/>
            <p:cNvCxnSpPr>
              <a:cxnSpLocks noChangeShapeType="1"/>
            </p:cNvCxnSpPr>
            <p:nvPr/>
          </p:nvCxnSpPr>
          <p:spPr bwMode="auto">
            <a:xfrm flipH="1">
              <a:off x="6927" y="4058"/>
              <a:ext cx="0" cy="714"/>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pic>
          <p:nvPicPr>
            <p:cNvPr id="25" name="图片 22"/>
            <p:cNvPicPr>
              <a:picLocks noChangeAspect="1"/>
            </p:cNvPicPr>
            <p:nvPr/>
          </p:nvPicPr>
          <p:blipFill>
            <a:blip r:embed="rId2" cstate="print">
              <a:clrChange>
                <a:clrFrom>
                  <a:srgbClr val="F3F2F3"/>
                </a:clrFrom>
                <a:clrTo>
                  <a:srgbClr val="F3F2F3">
                    <a:alpha val="0"/>
                  </a:srgbClr>
                </a:clrTo>
              </a:clrChange>
              <a:extLst>
                <a:ext uri="{28A0092B-C50C-407E-A947-70E740481C1C}">
                  <a14:useLocalDpi xmlns:a14="http://schemas.microsoft.com/office/drawing/2010/main" xmlns="" val="0"/>
                </a:ext>
              </a:extLst>
            </a:blip>
            <a:srcRect/>
            <a:stretch>
              <a:fillRect/>
            </a:stretch>
          </p:blipFill>
          <p:spPr bwMode="auto">
            <a:xfrm>
              <a:off x="6641" y="4164"/>
              <a:ext cx="647" cy="5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 name="图片 3"/>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600" y="3907"/>
              <a:ext cx="520" cy="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 name="矩形 58"/>
            <p:cNvSpPr>
              <a:spLocks noChangeArrowheads="1"/>
            </p:cNvSpPr>
            <p:nvPr/>
          </p:nvSpPr>
          <p:spPr bwMode="auto">
            <a:xfrm>
              <a:off x="3513" y="4061"/>
              <a:ext cx="1520" cy="306"/>
            </a:xfrm>
            <a:prstGeom prst="rect">
              <a:avLst/>
            </a:prstGeom>
            <a:solidFill>
              <a:srgbClr val="C4E6FE"/>
            </a:solidFill>
            <a:ln w="9525">
              <a:solidFill>
                <a:srgbClr val="001F1D"/>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SzPct val="60000"/>
                <a:buFont typeface="Wingdings" panose="05000000000000000000" pitchFamily="2" charset="2"/>
                <a:buNone/>
              </a:pPr>
              <a:r>
                <a:rPr lang="zh-CN" altLang="en-US" sz="1200">
                  <a:solidFill>
                    <a:srgbClr val="111111"/>
                  </a:solidFill>
                </a:rPr>
                <a:t>协作企业</a:t>
              </a:r>
            </a:p>
          </p:txBody>
        </p:sp>
        <p:cxnSp>
          <p:nvCxnSpPr>
            <p:cNvPr id="28" name="直接箭头连接符 121"/>
            <p:cNvCxnSpPr>
              <a:cxnSpLocks noChangeShapeType="1"/>
            </p:cNvCxnSpPr>
            <p:nvPr/>
          </p:nvCxnSpPr>
          <p:spPr bwMode="auto">
            <a:xfrm flipH="1">
              <a:off x="4311" y="3803"/>
              <a:ext cx="15" cy="254"/>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29" name="直接箭头连接符 122"/>
            <p:cNvCxnSpPr>
              <a:cxnSpLocks noChangeShapeType="1"/>
            </p:cNvCxnSpPr>
            <p:nvPr/>
          </p:nvCxnSpPr>
          <p:spPr bwMode="auto">
            <a:xfrm>
              <a:off x="9699" y="3753"/>
              <a:ext cx="80" cy="189"/>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30" name="直接箭头连接符 123"/>
            <p:cNvCxnSpPr>
              <a:cxnSpLocks noChangeShapeType="1"/>
            </p:cNvCxnSpPr>
            <p:nvPr/>
          </p:nvCxnSpPr>
          <p:spPr bwMode="auto">
            <a:xfrm flipH="1">
              <a:off x="7192" y="5959"/>
              <a:ext cx="10" cy="91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pic>
          <p:nvPicPr>
            <p:cNvPr id="31" name="图片 22"/>
            <p:cNvPicPr>
              <a:picLocks noChangeAspect="1"/>
            </p:cNvPicPr>
            <p:nvPr/>
          </p:nvPicPr>
          <p:blipFill>
            <a:blip r:embed="rId4">
              <a:clrChange>
                <a:clrFrom>
                  <a:srgbClr val="F3F2F3"/>
                </a:clrFrom>
                <a:clrTo>
                  <a:srgbClr val="F3F2F3">
                    <a:alpha val="0"/>
                  </a:srgbClr>
                </a:clrTo>
              </a:clrChange>
              <a:extLst>
                <a:ext uri="{28A0092B-C50C-407E-A947-70E740481C1C}">
                  <a14:useLocalDpi xmlns:a14="http://schemas.microsoft.com/office/drawing/2010/main" xmlns="" val="0"/>
                </a:ext>
              </a:extLst>
            </a:blip>
            <a:srcRect/>
            <a:stretch>
              <a:fillRect/>
            </a:stretch>
          </p:blipFill>
          <p:spPr bwMode="auto">
            <a:xfrm>
              <a:off x="6859" y="6220"/>
              <a:ext cx="551" cy="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 name="椭圆 31"/>
            <p:cNvSpPr/>
            <p:nvPr/>
          </p:nvSpPr>
          <p:spPr>
            <a:xfrm>
              <a:off x="4430" y="6871"/>
              <a:ext cx="5414" cy="658"/>
            </a:xfrm>
            <a:prstGeom prst="ellipse">
              <a:avLst/>
            </a:prstGeom>
            <a:noFill/>
            <a:ln w="12700" cap="flat" cmpd="sng" algn="ctr">
              <a:solidFill>
                <a:srgbClr val="4F81BD">
                  <a:shade val="50000"/>
                </a:srgbClr>
              </a:solidFill>
              <a:prstDash val="dash"/>
            </a:ln>
            <a:effectLst/>
          </p:spPr>
          <p:txBody>
            <a:bodyPr anchor="ctr"/>
            <a:lstStyle/>
            <a:p>
              <a:pPr algn="ctr">
                <a:defRPr/>
              </a:pPr>
              <a:endParaRPr lang="zh-CN" altLang="en-US" sz="1800" kern="0">
                <a:solidFill>
                  <a:prstClr val="white"/>
                </a:solidFill>
                <a:latin typeface="黑体" panose="02010609060101010101" pitchFamily="49" charset="-122"/>
                <a:ea typeface="黑体" panose="02010609060101010101" pitchFamily="49" charset="-122"/>
              </a:endParaRPr>
            </a:p>
          </p:txBody>
        </p:sp>
        <p:cxnSp>
          <p:nvCxnSpPr>
            <p:cNvPr id="33" name="直接连接符 2"/>
            <p:cNvCxnSpPr>
              <a:cxnSpLocks noChangeShapeType="1"/>
            </p:cNvCxnSpPr>
            <p:nvPr/>
          </p:nvCxnSpPr>
          <p:spPr bwMode="auto">
            <a:xfrm flipV="1">
              <a:off x="4078" y="8009"/>
              <a:ext cx="6406" cy="13"/>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cxnSp>
        <p:cxnSp>
          <p:nvCxnSpPr>
            <p:cNvPr id="34" name="直接箭头连接符 127"/>
            <p:cNvCxnSpPr>
              <a:cxnSpLocks noChangeShapeType="1"/>
            </p:cNvCxnSpPr>
            <p:nvPr/>
          </p:nvCxnSpPr>
          <p:spPr bwMode="auto">
            <a:xfrm flipH="1">
              <a:off x="7227" y="7385"/>
              <a:ext cx="38" cy="674"/>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pic>
          <p:nvPicPr>
            <p:cNvPr id="35" name="图片 22"/>
            <p:cNvPicPr>
              <a:picLocks noChangeAspect="1"/>
            </p:cNvPicPr>
            <p:nvPr/>
          </p:nvPicPr>
          <p:blipFill>
            <a:blip r:embed="rId5">
              <a:clrChange>
                <a:clrFrom>
                  <a:srgbClr val="F3F2F3"/>
                </a:clrFrom>
                <a:clrTo>
                  <a:srgbClr val="F3F2F3">
                    <a:alpha val="0"/>
                  </a:srgbClr>
                </a:clrTo>
              </a:clrChange>
              <a:extLst>
                <a:ext uri="{28A0092B-C50C-407E-A947-70E740481C1C}">
                  <a14:useLocalDpi xmlns:a14="http://schemas.microsoft.com/office/drawing/2010/main" xmlns="" val="0"/>
                </a:ext>
              </a:extLst>
            </a:blip>
            <a:srcRect/>
            <a:stretch>
              <a:fillRect/>
            </a:stretch>
          </p:blipFill>
          <p:spPr bwMode="auto">
            <a:xfrm>
              <a:off x="6964" y="7593"/>
              <a:ext cx="525" cy="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 name="可选流程 10"/>
            <p:cNvSpPr/>
            <p:nvPr/>
          </p:nvSpPr>
          <p:spPr bwMode="auto">
            <a:xfrm>
              <a:off x="5995" y="8383"/>
              <a:ext cx="1287"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zh-CN" altLang="en-US" sz="1100" b="0" kern="0" dirty="0">
                  <a:solidFill>
                    <a:srgbClr val="000000"/>
                  </a:solidFill>
                  <a:latin typeface="黑体" panose="02010609060101010101" pitchFamily="49" charset="-122"/>
                  <a:ea typeface="黑体" panose="02010609060101010101" pitchFamily="49" charset="-122"/>
                </a:rPr>
                <a:t>工业机器人</a:t>
              </a:r>
            </a:p>
          </p:txBody>
        </p:sp>
        <p:sp>
          <p:nvSpPr>
            <p:cNvPr id="37" name="可选流程 10"/>
            <p:cNvSpPr/>
            <p:nvPr/>
          </p:nvSpPr>
          <p:spPr bwMode="auto">
            <a:xfrm>
              <a:off x="7541" y="8383"/>
              <a:ext cx="1287"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zh-CN" altLang="en-US" sz="1100" b="0" kern="0" dirty="0">
                  <a:solidFill>
                    <a:srgbClr val="000000"/>
                  </a:solidFill>
                  <a:latin typeface="黑体" panose="02010609060101010101" pitchFamily="49" charset="-122"/>
                  <a:ea typeface="黑体" panose="02010609060101010101" pitchFamily="49" charset="-122"/>
                </a:rPr>
                <a:t>工业机器人</a:t>
              </a:r>
            </a:p>
          </p:txBody>
        </p:sp>
        <p:cxnSp>
          <p:nvCxnSpPr>
            <p:cNvPr id="38" name="直接箭头连接符 131"/>
            <p:cNvCxnSpPr>
              <a:cxnSpLocks noChangeShapeType="1"/>
            </p:cNvCxnSpPr>
            <p:nvPr/>
          </p:nvCxnSpPr>
          <p:spPr bwMode="auto">
            <a:xfrm>
              <a:off x="6558" y="8011"/>
              <a:ext cx="0" cy="35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39" name="直接箭头连接符 132"/>
            <p:cNvCxnSpPr>
              <a:cxnSpLocks noChangeShapeType="1"/>
            </p:cNvCxnSpPr>
            <p:nvPr/>
          </p:nvCxnSpPr>
          <p:spPr bwMode="auto">
            <a:xfrm>
              <a:off x="9671" y="8007"/>
              <a:ext cx="0" cy="35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40" name="直接箭头连接符 133"/>
            <p:cNvCxnSpPr>
              <a:cxnSpLocks noChangeShapeType="1"/>
            </p:cNvCxnSpPr>
            <p:nvPr/>
          </p:nvCxnSpPr>
          <p:spPr bwMode="auto">
            <a:xfrm>
              <a:off x="4942" y="8011"/>
              <a:ext cx="0" cy="35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sp>
          <p:nvSpPr>
            <p:cNvPr id="41" name="可选流程 10"/>
            <p:cNvSpPr/>
            <p:nvPr/>
          </p:nvSpPr>
          <p:spPr bwMode="auto">
            <a:xfrm>
              <a:off x="4326" y="8383"/>
              <a:ext cx="1287"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zh-CN" altLang="en-US" sz="1100" b="0" kern="0" dirty="0">
                  <a:solidFill>
                    <a:srgbClr val="000000"/>
                  </a:solidFill>
                  <a:latin typeface="黑体" panose="02010609060101010101" pitchFamily="49" charset="-122"/>
                  <a:ea typeface="黑体" panose="02010609060101010101" pitchFamily="49" charset="-122"/>
                </a:rPr>
                <a:t>智能传感器</a:t>
              </a:r>
            </a:p>
          </p:txBody>
        </p:sp>
        <p:sp>
          <p:nvSpPr>
            <p:cNvPr id="42" name="可选流程 10"/>
            <p:cNvSpPr/>
            <p:nvPr/>
          </p:nvSpPr>
          <p:spPr bwMode="auto">
            <a:xfrm>
              <a:off x="9286" y="8376"/>
              <a:ext cx="818"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en-US" altLang="zh-CN" sz="1600" b="0" kern="0" dirty="0">
                  <a:solidFill>
                    <a:srgbClr val="000000"/>
                  </a:solidFill>
                  <a:latin typeface="黑体" panose="02010609060101010101" pitchFamily="49" charset="-122"/>
                  <a:ea typeface="黑体" panose="02010609060101010101" pitchFamily="49" charset="-122"/>
                </a:rPr>
                <a:t>…</a:t>
              </a:r>
              <a:endParaRPr lang="zh-CN" altLang="en-US" sz="1600" b="0" kern="0" dirty="0">
                <a:solidFill>
                  <a:srgbClr val="000000"/>
                </a:solidFill>
                <a:latin typeface="黑体" panose="02010609060101010101" pitchFamily="49" charset="-122"/>
                <a:ea typeface="黑体" panose="02010609060101010101" pitchFamily="49" charset="-122"/>
              </a:endParaRPr>
            </a:p>
          </p:txBody>
        </p:sp>
        <p:sp>
          <p:nvSpPr>
            <p:cNvPr id="43" name="文本框 61"/>
            <p:cNvSpPr txBox="1">
              <a:spLocks noChangeArrowheads="1"/>
            </p:cNvSpPr>
            <p:nvPr/>
          </p:nvSpPr>
          <p:spPr bwMode="auto">
            <a:xfrm>
              <a:off x="9536" y="6965"/>
              <a:ext cx="732" cy="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en-US" altLang="zh-CN" sz="1600" b="0">
                  <a:solidFill>
                    <a:srgbClr val="000000"/>
                  </a:solidFill>
                </a:rPr>
                <a:t>···</a:t>
              </a:r>
            </a:p>
          </p:txBody>
        </p:sp>
        <p:pic>
          <p:nvPicPr>
            <p:cNvPr id="44" name="图片 15"/>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rot="-3472446">
              <a:off x="7552" y="8087"/>
              <a:ext cx="4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图片 15"/>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rot="-3472446">
              <a:off x="8204" y="8064"/>
              <a:ext cx="4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6" name="Group 10"/>
            <p:cNvGrpSpPr>
              <a:grpSpLocks/>
            </p:cNvGrpSpPr>
            <p:nvPr/>
          </p:nvGrpSpPr>
          <p:grpSpPr bwMode="auto">
            <a:xfrm rot="5400000">
              <a:off x="6669" y="6502"/>
              <a:ext cx="896" cy="3093"/>
              <a:chOff x="3172" y="1335"/>
              <a:chExt cx="1111" cy="1115"/>
            </a:xfrm>
          </p:grpSpPr>
          <p:sp>
            <p:nvSpPr>
              <p:cNvPr id="61" name="Arc 11"/>
              <p:cNvSpPr/>
              <p:nvPr/>
            </p:nvSpPr>
            <p:spPr bwMode="auto">
              <a:xfrm>
                <a:off x="3725" y="1336"/>
                <a:ext cx="558" cy="558"/>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62" name="Arc 12"/>
              <p:cNvSpPr/>
              <p:nvPr/>
            </p:nvSpPr>
            <p:spPr bwMode="auto">
              <a:xfrm>
                <a:off x="3728" y="1894"/>
                <a:ext cx="552" cy="556"/>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63" name="Arc 13"/>
              <p:cNvSpPr/>
              <p:nvPr/>
            </p:nvSpPr>
            <p:spPr bwMode="auto">
              <a:xfrm>
                <a:off x="3170" y="1340"/>
                <a:ext cx="558" cy="559"/>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64" name="Arc 14"/>
              <p:cNvSpPr/>
              <p:nvPr/>
            </p:nvSpPr>
            <p:spPr bwMode="auto">
              <a:xfrm>
                <a:off x="3189" y="1892"/>
                <a:ext cx="543" cy="558"/>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grpSp>
        <p:grpSp>
          <p:nvGrpSpPr>
            <p:cNvPr id="47" name="Group 10"/>
            <p:cNvGrpSpPr>
              <a:grpSpLocks/>
            </p:cNvGrpSpPr>
            <p:nvPr/>
          </p:nvGrpSpPr>
          <p:grpSpPr bwMode="auto">
            <a:xfrm rot="5400000">
              <a:off x="6756" y="5067"/>
              <a:ext cx="896" cy="3093"/>
              <a:chOff x="3172" y="1335"/>
              <a:chExt cx="1111" cy="1115"/>
            </a:xfrm>
          </p:grpSpPr>
          <p:sp>
            <p:nvSpPr>
              <p:cNvPr id="57" name="Arc 11"/>
              <p:cNvSpPr/>
              <p:nvPr/>
            </p:nvSpPr>
            <p:spPr bwMode="auto">
              <a:xfrm>
                <a:off x="3725" y="1334"/>
                <a:ext cx="558" cy="558"/>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58" name="Arc 12"/>
              <p:cNvSpPr/>
              <p:nvPr/>
            </p:nvSpPr>
            <p:spPr bwMode="auto">
              <a:xfrm>
                <a:off x="3728" y="1894"/>
                <a:ext cx="552" cy="556"/>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59" name="Arc 13"/>
              <p:cNvSpPr/>
              <p:nvPr/>
            </p:nvSpPr>
            <p:spPr bwMode="auto">
              <a:xfrm>
                <a:off x="3170" y="1340"/>
                <a:ext cx="558" cy="559"/>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60" name="Arc 14"/>
              <p:cNvSpPr/>
              <p:nvPr/>
            </p:nvSpPr>
            <p:spPr bwMode="auto">
              <a:xfrm>
                <a:off x="3176" y="1892"/>
                <a:ext cx="555" cy="558"/>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grpSp>
        <p:grpSp>
          <p:nvGrpSpPr>
            <p:cNvPr id="48" name="Group 10"/>
            <p:cNvGrpSpPr>
              <a:grpSpLocks/>
            </p:cNvGrpSpPr>
            <p:nvPr/>
          </p:nvGrpSpPr>
          <p:grpSpPr bwMode="auto">
            <a:xfrm rot="5400000">
              <a:off x="6504" y="2980"/>
              <a:ext cx="896" cy="3093"/>
              <a:chOff x="3172" y="1335"/>
              <a:chExt cx="1111" cy="1115"/>
            </a:xfrm>
          </p:grpSpPr>
          <p:sp>
            <p:nvSpPr>
              <p:cNvPr id="53" name="Arc 11"/>
              <p:cNvSpPr/>
              <p:nvPr/>
            </p:nvSpPr>
            <p:spPr bwMode="auto">
              <a:xfrm>
                <a:off x="3724" y="1336"/>
                <a:ext cx="602" cy="558"/>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54" name="Arc 12"/>
              <p:cNvSpPr/>
              <p:nvPr/>
            </p:nvSpPr>
            <p:spPr bwMode="auto">
              <a:xfrm>
                <a:off x="3727" y="1894"/>
                <a:ext cx="595" cy="556"/>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55" name="Arc 13"/>
              <p:cNvSpPr/>
              <p:nvPr/>
            </p:nvSpPr>
            <p:spPr bwMode="auto">
              <a:xfrm>
                <a:off x="3169" y="1340"/>
                <a:ext cx="558" cy="559"/>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56" name="Arc 14"/>
              <p:cNvSpPr/>
              <p:nvPr/>
            </p:nvSpPr>
            <p:spPr bwMode="auto">
              <a:xfrm>
                <a:off x="3175" y="1892"/>
                <a:ext cx="558" cy="558"/>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grpSp>
        <p:cxnSp>
          <p:nvCxnSpPr>
            <p:cNvPr id="49" name="直接箭头连接符 142"/>
            <p:cNvCxnSpPr>
              <a:cxnSpLocks noChangeShapeType="1"/>
            </p:cNvCxnSpPr>
            <p:nvPr/>
          </p:nvCxnSpPr>
          <p:spPr bwMode="auto">
            <a:xfrm>
              <a:off x="7556" y="4245"/>
              <a:ext cx="0" cy="599"/>
            </a:xfrm>
            <a:prstGeom prst="straightConnector1">
              <a:avLst/>
            </a:prstGeom>
            <a:noFill/>
            <a:ln w="38100" algn="ctr">
              <a:solidFill>
                <a:srgbClr val="953735"/>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50" name="直接箭头连接符 143"/>
            <p:cNvCxnSpPr>
              <a:cxnSpLocks noChangeShapeType="1"/>
            </p:cNvCxnSpPr>
            <p:nvPr/>
          </p:nvCxnSpPr>
          <p:spPr bwMode="auto">
            <a:xfrm>
              <a:off x="7643" y="6281"/>
              <a:ext cx="0" cy="599"/>
            </a:xfrm>
            <a:prstGeom prst="straightConnector1">
              <a:avLst/>
            </a:prstGeom>
            <a:noFill/>
            <a:ln w="38100" algn="ctr">
              <a:solidFill>
                <a:srgbClr val="953735"/>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51" name="直接箭头连接符 144"/>
            <p:cNvCxnSpPr>
              <a:cxnSpLocks noChangeShapeType="1"/>
            </p:cNvCxnSpPr>
            <p:nvPr/>
          </p:nvCxnSpPr>
          <p:spPr bwMode="auto">
            <a:xfrm>
              <a:off x="7617" y="7775"/>
              <a:ext cx="0" cy="599"/>
            </a:xfrm>
            <a:prstGeom prst="straightConnector1">
              <a:avLst/>
            </a:prstGeom>
            <a:noFill/>
            <a:ln w="38100" algn="ctr">
              <a:solidFill>
                <a:srgbClr val="953735"/>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52" name="文本框 65"/>
            <p:cNvSpPr txBox="1">
              <a:spLocks noChangeArrowheads="1"/>
            </p:cNvSpPr>
            <p:nvPr/>
          </p:nvSpPr>
          <p:spPr bwMode="auto">
            <a:xfrm>
              <a:off x="3501" y="6887"/>
              <a:ext cx="621" cy="1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800" dirty="0" smtClean="0">
                  <a:solidFill>
                    <a:srgbClr val="000000"/>
                  </a:solidFill>
                </a:rPr>
                <a:t>控制</a:t>
              </a:r>
              <a:endParaRPr lang="zh-CN" altLang="en-US" sz="1800" dirty="0">
                <a:solidFill>
                  <a:srgbClr val="000000"/>
                </a:solidFill>
              </a:endParaRPr>
            </a:p>
            <a:p>
              <a:pPr>
                <a:spcBef>
                  <a:spcPct val="0"/>
                </a:spcBef>
                <a:buSzPct val="60000"/>
                <a:buFont typeface="Wingdings" panose="05000000000000000000" pitchFamily="2" charset="2"/>
                <a:buNone/>
              </a:pPr>
              <a:r>
                <a:rPr lang="zh-CN" altLang="en-US" sz="1800" dirty="0">
                  <a:solidFill>
                    <a:srgbClr val="000000"/>
                  </a:solidFill>
                </a:rPr>
                <a:t>网</a:t>
              </a:r>
            </a:p>
          </p:txBody>
        </p:sp>
        <p:sp>
          <p:nvSpPr>
            <p:cNvPr id="67" name="文本框 65"/>
            <p:cNvSpPr txBox="1">
              <a:spLocks noChangeArrowheads="1"/>
            </p:cNvSpPr>
            <p:nvPr/>
          </p:nvSpPr>
          <p:spPr bwMode="auto">
            <a:xfrm>
              <a:off x="3492" y="4844"/>
              <a:ext cx="621" cy="1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800" dirty="0" smtClean="0">
                  <a:solidFill>
                    <a:srgbClr val="000000"/>
                  </a:solidFill>
                </a:rPr>
                <a:t>企业网</a:t>
              </a:r>
              <a:endParaRPr lang="zh-CN" altLang="en-US" sz="1800" dirty="0">
                <a:solidFill>
                  <a:srgbClr val="000000"/>
                </a:solidFill>
              </a:endParaRPr>
            </a:p>
          </p:txBody>
        </p:sp>
        <p:sp>
          <p:nvSpPr>
            <p:cNvPr id="68" name="文本框 65"/>
            <p:cNvSpPr txBox="1">
              <a:spLocks noChangeArrowheads="1"/>
            </p:cNvSpPr>
            <p:nvPr/>
          </p:nvSpPr>
          <p:spPr bwMode="auto">
            <a:xfrm>
              <a:off x="3446" y="2463"/>
              <a:ext cx="621" cy="14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800" dirty="0">
                  <a:solidFill>
                    <a:srgbClr val="000000"/>
                  </a:solidFill>
                </a:rPr>
                <a:t>广域</a:t>
              </a:r>
              <a:r>
                <a:rPr lang="zh-CN" altLang="en-US" sz="1800" dirty="0" smtClean="0">
                  <a:solidFill>
                    <a:srgbClr val="000000"/>
                  </a:solidFill>
                </a:rPr>
                <a:t>网</a:t>
              </a:r>
              <a:endParaRPr lang="zh-CN" altLang="en-US" sz="1800" dirty="0">
                <a:solidFill>
                  <a:srgbClr val="000000"/>
                </a:solidFill>
              </a:endParaRPr>
            </a:p>
          </p:txBody>
        </p:sp>
      </p:grpSp>
      <p:sp>
        <p:nvSpPr>
          <p:cNvPr id="73" name="椭圆 72"/>
          <p:cNvSpPr/>
          <p:nvPr/>
        </p:nvSpPr>
        <p:spPr>
          <a:xfrm>
            <a:off x="6464582" y="2822095"/>
            <a:ext cx="1012164" cy="65612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a:t>
            </a:r>
            <a:endParaRPr lang="en-US" dirty="0">
              <a:latin typeface="黑体" panose="02010609060101010101" pitchFamily="49" charset="-122"/>
              <a:ea typeface="黑体" panose="02010609060101010101" pitchFamily="49" charset="-122"/>
            </a:endParaRPr>
          </a:p>
        </p:txBody>
      </p:sp>
      <p:sp>
        <p:nvSpPr>
          <p:cNvPr id="74" name="椭圆 73"/>
          <p:cNvSpPr/>
          <p:nvPr/>
        </p:nvSpPr>
        <p:spPr>
          <a:xfrm>
            <a:off x="7564983" y="2824723"/>
            <a:ext cx="1012164" cy="65612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smtClean="0">
                <a:latin typeface="黑体" panose="02010609060101010101" pitchFamily="49" charset="-122"/>
                <a:ea typeface="黑体" panose="02010609060101010101" pitchFamily="49" charset="-122"/>
              </a:rPr>
              <a:t>设备</a:t>
            </a:r>
            <a:endParaRPr lang="en-US" dirty="0">
              <a:latin typeface="黑体" panose="02010609060101010101" pitchFamily="49" charset="-122"/>
              <a:ea typeface="黑体" panose="02010609060101010101" pitchFamily="49" charset="-122"/>
            </a:endParaRPr>
          </a:p>
        </p:txBody>
      </p:sp>
      <p:sp>
        <p:nvSpPr>
          <p:cNvPr id="77" name="文本框 76"/>
          <p:cNvSpPr txBox="1"/>
          <p:nvPr/>
        </p:nvSpPr>
        <p:spPr>
          <a:xfrm>
            <a:off x="6180632" y="4371611"/>
            <a:ext cx="2874505" cy="1200329"/>
          </a:xfrm>
          <a:prstGeom prst="rect">
            <a:avLst/>
          </a:prstGeom>
          <a:noFill/>
        </p:spPr>
        <p:txBody>
          <a:bodyPr wrap="none" rtlCol="0">
            <a:spAutoFit/>
          </a:bodyPr>
          <a:lstStyle/>
          <a:p>
            <a:pPr marL="285750" indent="-285750">
              <a:buFont typeface="Arial" panose="020B0604020202020204" pitchFamily="34" charset="0"/>
              <a:buChar char="•"/>
            </a:pPr>
            <a:r>
              <a:rPr lang="zh-CN" altLang="en-US" b="1" dirty="0" smtClean="0"/>
              <a:t>设备</a:t>
            </a:r>
            <a:r>
              <a:rPr lang="en-US" altLang="zh-CN" b="1" dirty="0" smtClean="0"/>
              <a:t>(</a:t>
            </a:r>
            <a:r>
              <a:rPr lang="zh-CN" altLang="en-US" b="1" dirty="0" smtClean="0"/>
              <a:t>制造商，应用商）</a:t>
            </a:r>
            <a:endParaRPr lang="en-US" altLang="zh-CN" b="1" dirty="0" smtClean="0"/>
          </a:p>
          <a:p>
            <a:pPr marL="742950" lvl="1" indent="-285750">
              <a:buFont typeface="Arial" panose="020B0604020202020204" pitchFamily="34" charset="0"/>
              <a:buChar char="•"/>
            </a:pPr>
            <a:r>
              <a:rPr lang="zh-CN" altLang="en-US" b="1" dirty="0" smtClean="0"/>
              <a:t>设备健康状态</a:t>
            </a:r>
            <a:endParaRPr lang="en-US" altLang="zh-CN" b="1" dirty="0" smtClean="0"/>
          </a:p>
          <a:p>
            <a:pPr marL="285750" indent="-285750">
              <a:buFont typeface="Arial" panose="020B0604020202020204" pitchFamily="34" charset="0"/>
              <a:buChar char="•"/>
            </a:pPr>
            <a:r>
              <a:rPr lang="zh-CN" altLang="en-US" b="1" dirty="0" smtClean="0"/>
              <a:t>流程工艺</a:t>
            </a:r>
            <a:endParaRPr lang="en-US" altLang="zh-CN" b="1" dirty="0" smtClean="0"/>
          </a:p>
          <a:p>
            <a:pPr marL="285750" indent="-285750">
              <a:buFont typeface="Arial" panose="020B0604020202020204" pitchFamily="34" charset="0"/>
              <a:buChar char="•"/>
            </a:pPr>
            <a:r>
              <a:rPr lang="zh-CN" altLang="en-US" b="1" dirty="0" smtClean="0"/>
              <a:t>煤矿安全预测</a:t>
            </a:r>
            <a:endParaRPr lang="en-US" b="1" dirty="0"/>
          </a:p>
        </p:txBody>
      </p:sp>
      <p:sp>
        <p:nvSpPr>
          <p:cNvPr id="80" name="标题 1"/>
          <p:cNvSpPr>
            <a:spLocks noGrp="1"/>
          </p:cNvSpPr>
          <p:nvPr/>
        </p:nvSpPr>
        <p:spPr bwMode="auto">
          <a:xfrm>
            <a:off x="112033" y="331076"/>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lang="zh-CN" altLang="en-US" sz="4000" b="1" dirty="0">
                <a:solidFill>
                  <a:schemeClr val="tx1"/>
                </a:solidFill>
                <a:latin typeface="Calibri" pitchFamily="34" charset="0"/>
                <a:ea typeface="黑体" pitchFamily="49" charset="-122"/>
                <a:cs typeface="Calibri" pitchFamily="34" charset="0"/>
              </a:defRPr>
            </a:lvl1pPr>
            <a:lvl2pPr algn="ctr" rtl="0" eaLnBrk="0" fontAlgn="base" hangingPunct="0">
              <a:spcBef>
                <a:spcPct val="0"/>
              </a:spcBef>
              <a:spcAft>
                <a:spcPct val="0"/>
              </a:spcAft>
              <a:defRPr sz="4000">
                <a:solidFill>
                  <a:schemeClr val="tx2"/>
                </a:solidFill>
                <a:latin typeface="Cambria" pitchFamily="18" charset="0"/>
                <a:ea typeface="华文行楷" pitchFamily="2" charset="-122"/>
              </a:defRPr>
            </a:lvl2pPr>
            <a:lvl3pPr algn="ctr" rtl="0" eaLnBrk="0" fontAlgn="base" hangingPunct="0">
              <a:spcBef>
                <a:spcPct val="0"/>
              </a:spcBef>
              <a:spcAft>
                <a:spcPct val="0"/>
              </a:spcAft>
              <a:defRPr sz="4000">
                <a:solidFill>
                  <a:schemeClr val="tx2"/>
                </a:solidFill>
                <a:latin typeface="Cambria" pitchFamily="18" charset="0"/>
                <a:ea typeface="华文行楷" pitchFamily="2" charset="-122"/>
              </a:defRPr>
            </a:lvl3pPr>
            <a:lvl4pPr algn="ctr" rtl="0" eaLnBrk="0" fontAlgn="base" hangingPunct="0">
              <a:spcBef>
                <a:spcPct val="0"/>
              </a:spcBef>
              <a:spcAft>
                <a:spcPct val="0"/>
              </a:spcAft>
              <a:defRPr sz="4000">
                <a:solidFill>
                  <a:schemeClr val="tx2"/>
                </a:solidFill>
                <a:latin typeface="Cambria" pitchFamily="18" charset="0"/>
                <a:ea typeface="华文行楷" pitchFamily="2" charset="-122"/>
              </a:defRPr>
            </a:lvl4pPr>
            <a:lvl5pPr algn="ctr" rtl="0" eaLnBrk="0" fontAlgn="base" hangingPunct="0">
              <a:spcBef>
                <a:spcPct val="0"/>
              </a:spcBef>
              <a:spcAft>
                <a:spcPct val="0"/>
              </a:spcAft>
              <a:defRPr sz="4000">
                <a:solidFill>
                  <a:schemeClr val="tx2"/>
                </a:solidFill>
                <a:latin typeface="Cambria" pitchFamily="18" charset="0"/>
                <a:ea typeface="华文行楷" pitchFamily="2" charset="-122"/>
              </a:defRPr>
            </a:lvl5pPr>
            <a:lvl6pPr marL="457200" algn="ctr" rtl="0" fontAlgn="base">
              <a:spcBef>
                <a:spcPct val="0"/>
              </a:spcBef>
              <a:spcAft>
                <a:spcPct val="0"/>
              </a:spcAft>
              <a:defRPr sz="4000">
                <a:solidFill>
                  <a:schemeClr val="tx2"/>
                </a:solidFill>
                <a:latin typeface="Arial" pitchFamily="34" charset="0"/>
                <a:ea typeface="黑体" pitchFamily="2" charset="-122"/>
              </a:defRPr>
            </a:lvl6pPr>
            <a:lvl7pPr marL="914400" algn="ctr" rtl="0" fontAlgn="base">
              <a:spcBef>
                <a:spcPct val="0"/>
              </a:spcBef>
              <a:spcAft>
                <a:spcPct val="0"/>
              </a:spcAft>
              <a:defRPr sz="4000">
                <a:solidFill>
                  <a:schemeClr val="tx2"/>
                </a:solidFill>
                <a:latin typeface="Arial" pitchFamily="34" charset="0"/>
                <a:ea typeface="黑体" pitchFamily="2" charset="-122"/>
              </a:defRPr>
            </a:lvl7pPr>
            <a:lvl8pPr marL="1371600" algn="ctr" rtl="0" fontAlgn="base">
              <a:spcBef>
                <a:spcPct val="0"/>
              </a:spcBef>
              <a:spcAft>
                <a:spcPct val="0"/>
              </a:spcAft>
              <a:defRPr sz="4000">
                <a:solidFill>
                  <a:schemeClr val="tx2"/>
                </a:solidFill>
                <a:latin typeface="Arial" pitchFamily="34" charset="0"/>
                <a:ea typeface="黑体" pitchFamily="2" charset="-122"/>
              </a:defRPr>
            </a:lvl8pPr>
            <a:lvl9pPr marL="1828800" algn="ctr" rtl="0" fontAlgn="base">
              <a:spcBef>
                <a:spcPct val="0"/>
              </a:spcBef>
              <a:spcAft>
                <a:spcPct val="0"/>
              </a:spcAft>
              <a:defRPr sz="4000">
                <a:solidFill>
                  <a:schemeClr val="tx2"/>
                </a:solidFill>
                <a:latin typeface="Arial" pitchFamily="34" charset="0"/>
                <a:ea typeface="黑体" pitchFamily="2" charset="-122"/>
              </a:defRPr>
            </a:lvl9pPr>
          </a:lstStyle>
          <a:p>
            <a:r>
              <a:rPr lang="zh-CN" altLang="en-US" dirty="0" smtClean="0"/>
              <a:t>安全视角：数据感知</a:t>
            </a:r>
            <a:endParaRPr lang="zh-CN" altLang="en-US" dirty="0"/>
          </a:p>
        </p:txBody>
      </p:sp>
      <p:cxnSp>
        <p:nvCxnSpPr>
          <p:cNvPr id="81" name="直接箭头连接符 80"/>
          <p:cNvCxnSpPr/>
          <p:nvPr/>
        </p:nvCxnSpPr>
        <p:spPr>
          <a:xfrm flipV="1">
            <a:off x="574367" y="1613639"/>
            <a:ext cx="0" cy="4633912"/>
          </a:xfrm>
          <a:prstGeom prst="straightConnector1">
            <a:avLst/>
          </a:prstGeom>
          <a:ln w="28575">
            <a:solidFill>
              <a:schemeClr val="tx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V="1">
            <a:off x="596411" y="6219153"/>
            <a:ext cx="6642589" cy="28399"/>
          </a:xfrm>
          <a:prstGeom prst="straightConnector1">
            <a:avLst/>
          </a:prstGeom>
          <a:ln w="28575">
            <a:solidFill>
              <a:schemeClr val="tx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83" name="TextBox 34"/>
          <p:cNvSpPr txBox="1">
            <a:spLocks noChangeArrowheads="1"/>
          </p:cNvSpPr>
          <p:nvPr/>
        </p:nvSpPr>
        <p:spPr bwMode="auto">
          <a:xfrm>
            <a:off x="123845" y="1608480"/>
            <a:ext cx="383105"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ts val="600"/>
              </a:spcBef>
              <a:buFontTx/>
              <a:buNone/>
            </a:pPr>
            <a:r>
              <a:rPr lang="zh-CN" altLang="en-US" sz="2000" dirty="0" smtClean="0"/>
              <a:t>开放域</a:t>
            </a:r>
            <a:endParaRPr lang="zh-CN" altLang="en-US" sz="2000" dirty="0"/>
          </a:p>
        </p:txBody>
      </p:sp>
      <p:sp>
        <p:nvSpPr>
          <p:cNvPr id="86" name="TextBox 34"/>
          <p:cNvSpPr txBox="1">
            <a:spLocks noChangeArrowheads="1"/>
          </p:cNvSpPr>
          <p:nvPr/>
        </p:nvSpPr>
        <p:spPr bwMode="auto">
          <a:xfrm>
            <a:off x="5790345" y="6285946"/>
            <a:ext cx="122091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ts val="600"/>
              </a:spcBef>
              <a:buFontTx/>
              <a:buNone/>
            </a:pPr>
            <a:r>
              <a:rPr lang="zh-CN" altLang="en-US" sz="2000" dirty="0" smtClean="0"/>
              <a:t>规模范围</a:t>
            </a:r>
            <a:endParaRPr lang="zh-CN" altLang="en-US" sz="2000" dirty="0"/>
          </a:p>
        </p:txBody>
      </p:sp>
      <p:sp>
        <p:nvSpPr>
          <p:cNvPr id="89" name="文本框 88"/>
          <p:cNvSpPr txBox="1"/>
          <p:nvPr/>
        </p:nvSpPr>
        <p:spPr>
          <a:xfrm>
            <a:off x="827751" y="6265815"/>
            <a:ext cx="646331" cy="369332"/>
          </a:xfrm>
          <a:prstGeom prst="rect">
            <a:avLst/>
          </a:prstGeom>
          <a:noFill/>
        </p:spPr>
        <p:txBody>
          <a:bodyPr wrap="none" rtlCol="0">
            <a:spAutoFit/>
          </a:bodyPr>
          <a:lstStyle/>
          <a:p>
            <a:r>
              <a:rPr lang="zh-CN" altLang="en-US" dirty="0" smtClean="0"/>
              <a:t>设备</a:t>
            </a:r>
            <a:endParaRPr lang="en-US" dirty="0"/>
          </a:p>
        </p:txBody>
      </p:sp>
      <p:sp>
        <p:nvSpPr>
          <p:cNvPr id="90" name="文本框 89"/>
          <p:cNvSpPr txBox="1"/>
          <p:nvPr/>
        </p:nvSpPr>
        <p:spPr>
          <a:xfrm>
            <a:off x="2278011" y="6312705"/>
            <a:ext cx="646331" cy="369332"/>
          </a:xfrm>
          <a:prstGeom prst="rect">
            <a:avLst/>
          </a:prstGeom>
          <a:noFill/>
        </p:spPr>
        <p:txBody>
          <a:bodyPr wrap="none" rtlCol="0">
            <a:spAutoFit/>
          </a:bodyPr>
          <a:lstStyle/>
          <a:p>
            <a:r>
              <a:rPr lang="zh-CN" altLang="en-US" dirty="0"/>
              <a:t>流程</a:t>
            </a:r>
            <a:endParaRPr lang="en-US" dirty="0"/>
          </a:p>
        </p:txBody>
      </p:sp>
    </p:spTree>
    <p:extLst>
      <p:ext uri="{BB962C8B-B14F-4D97-AF65-F5344CB8AC3E}">
        <p14:creationId xmlns:p14="http://schemas.microsoft.com/office/powerpoint/2010/main" xmlns="" val="3794525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圆角矩形 127"/>
          <p:cNvSpPr/>
          <p:nvPr/>
        </p:nvSpPr>
        <p:spPr>
          <a:xfrm>
            <a:off x="0" y="1428115"/>
            <a:ext cx="9144000" cy="5359400"/>
          </a:xfrm>
          <a:prstGeom prst="roundRect">
            <a:avLst/>
          </a:prstGeom>
          <a:solidFill>
            <a:schemeClr val="bg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pic>
        <p:nvPicPr>
          <p:cNvPr id="247" name="图片 246"/>
          <p:cNvPicPr>
            <a:picLocks noChangeAspect="1"/>
          </p:cNvPicPr>
          <p:nvPr/>
        </p:nvPicPr>
        <p:blipFill>
          <a:blip r:embed="rId3" cstate="print"/>
          <a:stretch>
            <a:fillRect/>
          </a:stretch>
        </p:blipFill>
        <p:spPr>
          <a:xfrm>
            <a:off x="808990" y="1627505"/>
            <a:ext cx="2044065" cy="1363345"/>
          </a:xfrm>
          <a:prstGeom prst="rect">
            <a:avLst/>
          </a:prstGeom>
        </p:spPr>
      </p:pic>
      <p:sp>
        <p:nvSpPr>
          <p:cNvPr id="4" name="灯片编号占位符 3"/>
          <p:cNvSpPr>
            <a:spLocks noGrp="1"/>
          </p:cNvSpPr>
          <p:nvPr>
            <p:ph type="sldNum" sz="quarter" idx="12"/>
          </p:nvPr>
        </p:nvSpPr>
        <p:spPr>
          <a:xfrm>
            <a:off x="5928995" y="6750050"/>
            <a:ext cx="2133600" cy="260350"/>
          </a:xfrm>
        </p:spPr>
        <p:txBody>
          <a:bodyPr/>
          <a:lstStyle/>
          <a:p>
            <a:pPr>
              <a:defRPr/>
            </a:pPr>
            <a:fld id="{920D00E2-45E3-4CF2-8B20-C1D8D8325C83}" type="slidenum">
              <a:rPr lang="en-US" altLang="zh-CN" smtClean="0"/>
              <a:pPr>
                <a:defRPr/>
              </a:pPr>
              <a:t>11</a:t>
            </a:fld>
            <a:endParaRPr lang="en-US" altLang="zh-CN"/>
          </a:p>
        </p:txBody>
      </p:sp>
      <p:grpSp>
        <p:nvGrpSpPr>
          <p:cNvPr id="132" name="组合 131"/>
          <p:cNvGrpSpPr/>
          <p:nvPr/>
        </p:nvGrpSpPr>
        <p:grpSpPr>
          <a:xfrm>
            <a:off x="3383915" y="2523157"/>
            <a:ext cx="2310130" cy="527401"/>
            <a:chOff x="8126" y="3362"/>
            <a:chExt cx="2726" cy="478"/>
          </a:xfrm>
          <a:solidFill>
            <a:sysClr val="window" lastClr="FFFFFF">
              <a:lumMod val="75000"/>
            </a:sysClr>
          </a:solidFill>
        </p:grpSpPr>
        <p:sp>
          <p:nvSpPr>
            <p:cNvPr id="133" name="圆角矩形 132"/>
            <p:cNvSpPr/>
            <p:nvPr/>
          </p:nvSpPr>
          <p:spPr>
            <a:xfrm>
              <a:off x="8126" y="3362"/>
              <a:ext cx="2726" cy="478"/>
            </a:xfrm>
            <a:prstGeom prst="roundRect">
              <a:avLst/>
            </a:prstGeom>
            <a:grp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134" name="文本框 133"/>
            <p:cNvSpPr txBox="1"/>
            <p:nvPr/>
          </p:nvSpPr>
          <p:spPr>
            <a:xfrm>
              <a:off x="8133" y="3370"/>
              <a:ext cx="2711" cy="470"/>
            </a:xfrm>
            <a:prstGeom prst="rect">
              <a:avLst/>
            </a:prstGeom>
            <a:noFill/>
            <a:extLst>
              <a:ext uri="{909E8E84-426E-40DD-AFC4-6F175D3DCCD1}">
                <a14:hiddenFill xmlns:a14="http://schemas.microsoft.com/office/drawing/2010/main" xmlns="">
                  <a:grp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5F5F5F"/>
                  </a:solidFill>
                  <a:effectLst/>
                  <a:uLnTx/>
                  <a:uFillTx/>
                  <a:latin typeface="Arial"/>
                  <a:ea typeface="黑体"/>
                </a:rPr>
                <a:t>Cognitive State Machine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工控安全认知状态机</a:t>
              </a:r>
            </a:p>
          </p:txBody>
        </p:sp>
      </p:grpSp>
      <p:cxnSp>
        <p:nvCxnSpPr>
          <p:cNvPr id="135" name="直接箭头连接符 134"/>
          <p:cNvCxnSpPr/>
          <p:nvPr/>
        </p:nvCxnSpPr>
        <p:spPr>
          <a:xfrm>
            <a:off x="5530850" y="3207385"/>
            <a:ext cx="890270" cy="1073785"/>
          </a:xfrm>
          <a:prstGeom prst="straightConnector1">
            <a:avLst/>
          </a:prstGeom>
          <a:noFill/>
          <a:ln w="19050" cap="flat" cmpd="sng" algn="ctr">
            <a:solidFill>
              <a:srgbClr val="5F5F5F"/>
            </a:solidFill>
            <a:prstDash val="solid"/>
            <a:miter lim="800000"/>
            <a:tailEnd type="arrow" w="med" len="med"/>
          </a:ln>
          <a:effectLst/>
        </p:spPr>
      </p:cxnSp>
      <p:grpSp>
        <p:nvGrpSpPr>
          <p:cNvPr id="136" name="组合 135"/>
          <p:cNvGrpSpPr/>
          <p:nvPr/>
        </p:nvGrpSpPr>
        <p:grpSpPr>
          <a:xfrm>
            <a:off x="5769610" y="4403725"/>
            <a:ext cx="2310130" cy="529607"/>
            <a:chOff x="8126" y="3360"/>
            <a:chExt cx="2726" cy="480"/>
          </a:xfrm>
          <a:solidFill>
            <a:sysClr val="window" lastClr="FFFFFF">
              <a:lumMod val="75000"/>
            </a:sysClr>
          </a:solidFill>
        </p:grpSpPr>
        <p:sp>
          <p:nvSpPr>
            <p:cNvPr id="137" name="圆角矩形 136"/>
            <p:cNvSpPr/>
            <p:nvPr/>
          </p:nvSpPr>
          <p:spPr>
            <a:xfrm>
              <a:off x="8126" y="3362"/>
              <a:ext cx="2726" cy="478"/>
            </a:xfrm>
            <a:prstGeom prst="roundRect">
              <a:avLst/>
            </a:prstGeom>
            <a:grp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138" name="文本框 137"/>
            <p:cNvSpPr txBox="1"/>
            <p:nvPr/>
          </p:nvSpPr>
          <p:spPr>
            <a:xfrm>
              <a:off x="8133" y="3360"/>
              <a:ext cx="2711" cy="470"/>
            </a:xfrm>
            <a:prstGeom prst="rect">
              <a:avLst/>
            </a:prstGeom>
            <a:noFill/>
            <a:extLst>
              <a:ext uri="{909E8E84-426E-40DD-AFC4-6F175D3DCCD1}">
                <a14:hiddenFill xmlns:a14="http://schemas.microsoft.com/office/drawing/2010/main" xmlns="">
                  <a:grp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5F5F5F"/>
                  </a:solidFill>
                  <a:effectLst/>
                  <a:uLnTx/>
                  <a:uFillTx/>
                  <a:latin typeface="Arial"/>
                  <a:ea typeface="黑体"/>
                </a:rPr>
                <a:t>ICS Source Pool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工控安全数据源池</a:t>
              </a:r>
            </a:p>
          </p:txBody>
        </p:sp>
      </p:grpSp>
      <p:grpSp>
        <p:nvGrpSpPr>
          <p:cNvPr id="139" name="组合 138"/>
          <p:cNvGrpSpPr/>
          <p:nvPr/>
        </p:nvGrpSpPr>
        <p:grpSpPr>
          <a:xfrm>
            <a:off x="1016000" y="4403725"/>
            <a:ext cx="2310130" cy="529607"/>
            <a:chOff x="8126" y="3360"/>
            <a:chExt cx="2726" cy="480"/>
          </a:xfrm>
          <a:solidFill>
            <a:sysClr val="window" lastClr="FFFFFF">
              <a:lumMod val="75000"/>
            </a:sysClr>
          </a:solidFill>
        </p:grpSpPr>
        <p:sp>
          <p:nvSpPr>
            <p:cNvPr id="140" name="圆角矩形 139"/>
            <p:cNvSpPr/>
            <p:nvPr/>
          </p:nvSpPr>
          <p:spPr>
            <a:xfrm>
              <a:off x="8126" y="3362"/>
              <a:ext cx="2726" cy="478"/>
            </a:xfrm>
            <a:prstGeom prst="roundRect">
              <a:avLst/>
            </a:prstGeom>
            <a:grp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141" name="文本框 140"/>
            <p:cNvSpPr txBox="1"/>
            <p:nvPr/>
          </p:nvSpPr>
          <p:spPr>
            <a:xfrm>
              <a:off x="8133" y="3360"/>
              <a:ext cx="2711" cy="470"/>
            </a:xfrm>
            <a:prstGeom prst="rect">
              <a:avLst/>
            </a:prstGeom>
            <a:noFill/>
            <a:extLst>
              <a:ext uri="{909E8E84-426E-40DD-AFC4-6F175D3DCCD1}">
                <a14:hiddenFill xmlns:a14="http://schemas.microsoft.com/office/drawing/2010/main" xmlns="">
                  <a:grp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5F5F5F"/>
                  </a:solidFill>
                  <a:effectLst/>
                  <a:uLnTx/>
                  <a:uFillTx/>
                  <a:latin typeface="Arial"/>
                  <a:ea typeface="黑体"/>
                </a:rPr>
                <a:t>ICS Data Repository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工控安全数据仓库</a:t>
              </a:r>
            </a:p>
          </p:txBody>
        </p:sp>
      </p:grpSp>
      <p:cxnSp>
        <p:nvCxnSpPr>
          <p:cNvPr id="142" name="直接箭头连接符 141"/>
          <p:cNvCxnSpPr/>
          <p:nvPr/>
        </p:nvCxnSpPr>
        <p:spPr>
          <a:xfrm flipH="1" flipV="1">
            <a:off x="3575050" y="4625975"/>
            <a:ext cx="1956435" cy="5080"/>
          </a:xfrm>
          <a:prstGeom prst="straightConnector1">
            <a:avLst/>
          </a:prstGeom>
          <a:noFill/>
          <a:ln w="19050" cap="flat" cmpd="sng" algn="ctr">
            <a:solidFill>
              <a:srgbClr val="5F5F5F"/>
            </a:solidFill>
            <a:prstDash val="solid"/>
            <a:miter lim="800000"/>
            <a:tailEnd type="arrow" w="med" len="med"/>
          </a:ln>
          <a:effectLst/>
        </p:spPr>
      </p:cxnSp>
      <p:sp>
        <p:nvSpPr>
          <p:cNvPr id="143" name="右箭头 142"/>
          <p:cNvSpPr/>
          <p:nvPr/>
        </p:nvSpPr>
        <p:spPr>
          <a:xfrm>
            <a:off x="7871460" y="2637155"/>
            <a:ext cx="198755" cy="361950"/>
          </a:xfrm>
          <a:prstGeom prst="right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grpSp>
        <p:nvGrpSpPr>
          <p:cNvPr id="144" name="组合 143"/>
          <p:cNvGrpSpPr/>
          <p:nvPr/>
        </p:nvGrpSpPr>
        <p:grpSpPr>
          <a:xfrm>
            <a:off x="5996305" y="2557145"/>
            <a:ext cx="1852295" cy="565150"/>
            <a:chOff x="11681" y="4679"/>
            <a:chExt cx="2927" cy="571"/>
          </a:xfrm>
        </p:grpSpPr>
        <p:sp>
          <p:nvSpPr>
            <p:cNvPr id="145" name="圆角矩形 144"/>
            <p:cNvSpPr/>
            <p:nvPr/>
          </p:nvSpPr>
          <p:spPr>
            <a:xfrm>
              <a:off x="11736" y="4679"/>
              <a:ext cx="2871" cy="571"/>
            </a:xfrm>
            <a:prstGeom prst="roundRect">
              <a:avLst/>
            </a:prstGeom>
            <a:solidFill>
              <a:srgbClr val="DE8E8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Arial"/>
                <a:ea typeface="黑体"/>
                <a:cs typeface="+mn-cs"/>
              </a:endParaRPr>
            </a:p>
          </p:txBody>
        </p:sp>
        <p:sp>
          <p:nvSpPr>
            <p:cNvPr id="146" name="文本框 145"/>
            <p:cNvSpPr txBox="1"/>
            <p:nvPr/>
          </p:nvSpPr>
          <p:spPr>
            <a:xfrm>
              <a:off x="11681" y="4711"/>
              <a:ext cx="2927" cy="524"/>
            </a:xfrm>
            <a:prstGeom prst="rect">
              <a:avLst/>
            </a:prstGeom>
            <a:noFill/>
            <a:extLst>
              <a:ext uri="{909E8E84-426E-40DD-AFC4-6F175D3DCCD1}">
                <a14:hiddenFill xmlns:a14="http://schemas.microsoft.com/office/drawing/2010/main" xmlns="">
                  <a:grp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5F5F5F"/>
                  </a:solidFill>
                  <a:effectLst/>
                  <a:uLnTx/>
                  <a:uFillTx/>
                  <a:latin typeface="Arial"/>
                  <a:ea typeface="黑体"/>
                </a:rPr>
                <a:t>Tool 1: NOSEC Based Info Digger</a:t>
              </a:r>
              <a:endParaRPr kumimoji="0" lang="zh-CN" altLang="en-US" sz="1400" b="1" i="0" u="none" strike="noStrike" kern="0" cap="none" spc="0" normalizeH="0" baseline="0" noProof="0" dirty="0" smtClean="0">
                <a:ln>
                  <a:noFill/>
                </a:ln>
                <a:solidFill>
                  <a:srgbClr val="5F5F5F"/>
                </a:solidFill>
                <a:effectLst/>
                <a:uLnTx/>
                <a:uFillTx/>
                <a:latin typeface="Arial"/>
                <a:ea typeface="黑体"/>
              </a:endParaRPr>
            </a:p>
          </p:txBody>
        </p:sp>
      </p:grpSp>
      <p:pic>
        <p:nvPicPr>
          <p:cNvPr id="147" name="图片 146"/>
          <p:cNvPicPr>
            <a:picLocks noChangeAspect="1"/>
          </p:cNvPicPr>
          <p:nvPr/>
        </p:nvPicPr>
        <p:blipFill>
          <a:blip r:embed="rId4" cstate="print"/>
          <a:stretch>
            <a:fillRect/>
          </a:stretch>
        </p:blipFill>
        <p:spPr>
          <a:xfrm>
            <a:off x="6031865" y="1645285"/>
            <a:ext cx="1812290" cy="788670"/>
          </a:xfrm>
          <a:prstGeom prst="rect">
            <a:avLst/>
          </a:prstGeom>
        </p:spPr>
      </p:pic>
      <p:grpSp>
        <p:nvGrpSpPr>
          <p:cNvPr id="148" name="组合 147"/>
          <p:cNvGrpSpPr/>
          <p:nvPr/>
        </p:nvGrpSpPr>
        <p:grpSpPr>
          <a:xfrm>
            <a:off x="8030210" y="1600200"/>
            <a:ext cx="1015365" cy="528320"/>
            <a:chOff x="11800" y="3362"/>
            <a:chExt cx="2449" cy="499"/>
          </a:xfrm>
        </p:grpSpPr>
        <p:sp>
          <p:nvSpPr>
            <p:cNvPr id="149" name="圆角矩形 148"/>
            <p:cNvSpPr/>
            <p:nvPr/>
          </p:nvSpPr>
          <p:spPr>
            <a:xfrm>
              <a:off x="11877" y="3362"/>
              <a:ext cx="2346" cy="478"/>
            </a:xfrm>
            <a:prstGeom prst="roundRect">
              <a:avLst/>
            </a:prstGeom>
            <a:gradFill rotWithShape="1">
              <a:gsLst>
                <a:gs pos="0">
                  <a:srgbClr val="E86262">
                    <a:lumMod val="110000"/>
                    <a:satMod val="105000"/>
                    <a:tint val="67000"/>
                  </a:srgbClr>
                </a:gs>
                <a:gs pos="50000">
                  <a:srgbClr val="E86262">
                    <a:lumMod val="105000"/>
                    <a:satMod val="103000"/>
                    <a:tint val="73000"/>
                  </a:srgbClr>
                </a:gs>
                <a:gs pos="100000">
                  <a:srgbClr val="E86262">
                    <a:lumMod val="105000"/>
                    <a:satMod val="109000"/>
                    <a:tint val="81000"/>
                  </a:srgbClr>
                </a:gs>
              </a:gsLst>
              <a:lin ang="5400000" scaled="0"/>
            </a:gradFill>
            <a:ln w="6350" cap="flat" cmpd="sng" algn="ctr">
              <a:solidFill>
                <a:srgbClr val="E8626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150" name="文本框 175"/>
            <p:cNvSpPr txBox="1"/>
            <p:nvPr/>
          </p:nvSpPr>
          <p:spPr>
            <a:xfrm>
              <a:off x="11800" y="3371"/>
              <a:ext cx="2449" cy="4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全球网站信息检索</a:t>
              </a:r>
            </a:p>
          </p:txBody>
        </p:sp>
      </p:grpSp>
      <p:grpSp>
        <p:nvGrpSpPr>
          <p:cNvPr id="151" name="组合 150"/>
          <p:cNvGrpSpPr/>
          <p:nvPr/>
        </p:nvGrpSpPr>
        <p:grpSpPr>
          <a:xfrm>
            <a:off x="8021320" y="2169160"/>
            <a:ext cx="1035685" cy="527050"/>
            <a:chOff x="11800" y="3362"/>
            <a:chExt cx="2449" cy="498"/>
          </a:xfrm>
        </p:grpSpPr>
        <p:sp>
          <p:nvSpPr>
            <p:cNvPr id="152" name="圆角矩形 151"/>
            <p:cNvSpPr/>
            <p:nvPr/>
          </p:nvSpPr>
          <p:spPr>
            <a:xfrm>
              <a:off x="11877" y="3362"/>
              <a:ext cx="2346" cy="478"/>
            </a:xfrm>
            <a:prstGeom prst="roundRect">
              <a:avLst/>
            </a:prstGeom>
            <a:gradFill rotWithShape="1">
              <a:gsLst>
                <a:gs pos="0">
                  <a:srgbClr val="E86262">
                    <a:lumMod val="110000"/>
                    <a:satMod val="105000"/>
                    <a:tint val="67000"/>
                  </a:srgbClr>
                </a:gs>
                <a:gs pos="50000">
                  <a:srgbClr val="E86262">
                    <a:lumMod val="105000"/>
                    <a:satMod val="103000"/>
                    <a:tint val="73000"/>
                  </a:srgbClr>
                </a:gs>
                <a:gs pos="100000">
                  <a:srgbClr val="E86262">
                    <a:lumMod val="105000"/>
                    <a:satMod val="109000"/>
                    <a:tint val="81000"/>
                  </a:srgbClr>
                </a:gs>
              </a:gsLst>
              <a:lin ang="5400000" scaled="0"/>
            </a:gradFill>
            <a:ln w="6350" cap="flat" cmpd="sng" algn="ctr">
              <a:solidFill>
                <a:srgbClr val="E8626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153" name="文本框 175"/>
            <p:cNvSpPr txBox="1"/>
            <p:nvPr/>
          </p:nvSpPr>
          <p:spPr>
            <a:xfrm>
              <a:off x="11800" y="3371"/>
              <a:ext cx="2449" cy="48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特定网站结构查询</a:t>
              </a:r>
            </a:p>
          </p:txBody>
        </p:sp>
      </p:grpSp>
      <p:grpSp>
        <p:nvGrpSpPr>
          <p:cNvPr id="154" name="组合 153"/>
          <p:cNvGrpSpPr/>
          <p:nvPr/>
        </p:nvGrpSpPr>
        <p:grpSpPr>
          <a:xfrm>
            <a:off x="8032115" y="2734310"/>
            <a:ext cx="1035685" cy="527050"/>
            <a:chOff x="11800" y="3362"/>
            <a:chExt cx="2449" cy="498"/>
          </a:xfrm>
        </p:grpSpPr>
        <p:sp>
          <p:nvSpPr>
            <p:cNvPr id="155" name="圆角矩形 154"/>
            <p:cNvSpPr/>
            <p:nvPr/>
          </p:nvSpPr>
          <p:spPr>
            <a:xfrm>
              <a:off x="11877" y="3362"/>
              <a:ext cx="2346" cy="478"/>
            </a:xfrm>
            <a:prstGeom prst="roundRect">
              <a:avLst/>
            </a:prstGeom>
            <a:gradFill rotWithShape="1">
              <a:gsLst>
                <a:gs pos="0">
                  <a:srgbClr val="E86262">
                    <a:lumMod val="110000"/>
                    <a:satMod val="105000"/>
                    <a:tint val="67000"/>
                  </a:srgbClr>
                </a:gs>
                <a:gs pos="50000">
                  <a:srgbClr val="E86262">
                    <a:lumMod val="105000"/>
                    <a:satMod val="103000"/>
                    <a:tint val="73000"/>
                  </a:srgbClr>
                </a:gs>
                <a:gs pos="100000">
                  <a:srgbClr val="E86262">
                    <a:lumMod val="105000"/>
                    <a:satMod val="109000"/>
                    <a:tint val="81000"/>
                  </a:srgbClr>
                </a:gs>
              </a:gsLst>
              <a:lin ang="5400000" scaled="0"/>
            </a:gradFill>
            <a:ln w="6350" cap="flat" cmpd="sng" algn="ctr">
              <a:solidFill>
                <a:srgbClr val="E8626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156" name="文本框 175"/>
            <p:cNvSpPr txBox="1"/>
            <p:nvPr/>
          </p:nvSpPr>
          <p:spPr>
            <a:xfrm>
              <a:off x="11800" y="3371"/>
              <a:ext cx="2449" cy="48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特定网站</a:t>
              </a:r>
              <a:r>
                <a:rPr kumimoji="0" lang="en-US" altLang="zh-CN" sz="1400" b="1" i="0" u="none" strike="noStrike" kern="0" cap="none" spc="0" normalizeH="0" baseline="0" noProof="0" dirty="0" smtClean="0">
                  <a:ln>
                    <a:noFill/>
                  </a:ln>
                  <a:solidFill>
                    <a:srgbClr val="5F5F5F"/>
                  </a:solidFill>
                  <a:effectLst/>
                  <a:uLnTx/>
                  <a:uFillTx/>
                  <a:latin typeface="Arial"/>
                  <a:ea typeface="黑体"/>
                </a:rPr>
                <a:t>IP</a:t>
              </a:r>
              <a:r>
                <a:rPr kumimoji="0" lang="zh-CN" altLang="en-US" sz="1400" b="1" i="0" u="none" strike="noStrike" kern="0" cap="none" spc="0" normalizeH="0" baseline="0" noProof="0" dirty="0" smtClean="0">
                  <a:ln>
                    <a:noFill/>
                  </a:ln>
                  <a:solidFill>
                    <a:srgbClr val="5F5F5F"/>
                  </a:solidFill>
                  <a:effectLst/>
                  <a:uLnTx/>
                  <a:uFillTx/>
                  <a:latin typeface="Arial"/>
                  <a:ea typeface="黑体"/>
                </a:rPr>
                <a:t>查询</a:t>
              </a:r>
            </a:p>
          </p:txBody>
        </p:sp>
      </p:grpSp>
      <p:sp>
        <p:nvSpPr>
          <p:cNvPr id="157" name="右箭头 156"/>
          <p:cNvSpPr/>
          <p:nvPr/>
        </p:nvSpPr>
        <p:spPr>
          <a:xfrm rot="5400000">
            <a:off x="6784340" y="4813300"/>
            <a:ext cx="281305" cy="535305"/>
          </a:xfrm>
          <a:prstGeom prst="right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grpSp>
        <p:nvGrpSpPr>
          <p:cNvPr id="158" name="组合 157"/>
          <p:cNvGrpSpPr/>
          <p:nvPr/>
        </p:nvGrpSpPr>
        <p:grpSpPr>
          <a:xfrm>
            <a:off x="5574030" y="5325110"/>
            <a:ext cx="3320415" cy="1156335"/>
            <a:chOff x="10371" y="7848"/>
            <a:chExt cx="5229" cy="1821"/>
          </a:xfrm>
        </p:grpSpPr>
        <p:grpSp>
          <p:nvGrpSpPr>
            <p:cNvPr id="159" name="组合 158"/>
            <p:cNvGrpSpPr/>
            <p:nvPr/>
          </p:nvGrpSpPr>
          <p:grpSpPr>
            <a:xfrm>
              <a:off x="13891" y="7848"/>
              <a:ext cx="1680" cy="817"/>
              <a:chOff x="11817" y="3362"/>
              <a:chExt cx="2449" cy="490"/>
            </a:xfrm>
          </p:grpSpPr>
          <p:sp>
            <p:nvSpPr>
              <p:cNvPr id="175" name="圆角矩形 174"/>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176" name="文本框 175"/>
              <p:cNvSpPr txBox="1"/>
              <p:nvPr/>
            </p:nvSpPr>
            <p:spPr>
              <a:xfrm>
                <a:off x="11817" y="3362"/>
                <a:ext cx="2449" cy="4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真实工业控制系统</a:t>
                </a:r>
              </a:p>
            </p:txBody>
          </p:sp>
        </p:grpSp>
        <p:grpSp>
          <p:nvGrpSpPr>
            <p:cNvPr id="160" name="组合 159"/>
            <p:cNvGrpSpPr/>
            <p:nvPr/>
          </p:nvGrpSpPr>
          <p:grpSpPr>
            <a:xfrm>
              <a:off x="12133" y="7848"/>
              <a:ext cx="1677" cy="815"/>
              <a:chOff x="11817" y="3362"/>
              <a:chExt cx="2449" cy="489"/>
            </a:xfrm>
          </p:grpSpPr>
          <p:sp>
            <p:nvSpPr>
              <p:cNvPr id="173" name="圆角矩形 172"/>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174" name="文本框 175"/>
              <p:cNvSpPr txBox="1"/>
              <p:nvPr/>
            </p:nvSpPr>
            <p:spPr>
              <a:xfrm>
                <a:off x="11817" y="3362"/>
                <a:ext cx="2449" cy="48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技术论坛博客站点</a:t>
                </a:r>
              </a:p>
            </p:txBody>
          </p:sp>
        </p:grpSp>
        <p:grpSp>
          <p:nvGrpSpPr>
            <p:cNvPr id="161" name="组合 160"/>
            <p:cNvGrpSpPr/>
            <p:nvPr/>
          </p:nvGrpSpPr>
          <p:grpSpPr>
            <a:xfrm>
              <a:off x="10371" y="7852"/>
              <a:ext cx="1677" cy="815"/>
              <a:chOff x="11817" y="3362"/>
              <a:chExt cx="2449" cy="489"/>
            </a:xfrm>
          </p:grpSpPr>
          <p:sp>
            <p:nvSpPr>
              <p:cNvPr id="171" name="圆角矩形 170"/>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172" name="文本框 175"/>
              <p:cNvSpPr txBox="1"/>
              <p:nvPr/>
            </p:nvSpPr>
            <p:spPr>
              <a:xfrm>
                <a:off x="11817" y="3362"/>
                <a:ext cx="2449" cy="48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舆情数据来源网站</a:t>
                </a:r>
              </a:p>
            </p:txBody>
          </p:sp>
        </p:grpSp>
        <p:grpSp>
          <p:nvGrpSpPr>
            <p:cNvPr id="162" name="组合 161"/>
            <p:cNvGrpSpPr/>
            <p:nvPr/>
          </p:nvGrpSpPr>
          <p:grpSpPr>
            <a:xfrm>
              <a:off x="10371" y="8853"/>
              <a:ext cx="1677" cy="817"/>
              <a:chOff x="11817" y="3362"/>
              <a:chExt cx="2449" cy="490"/>
            </a:xfrm>
          </p:grpSpPr>
          <p:sp>
            <p:nvSpPr>
              <p:cNvPr id="169" name="圆角矩形 168"/>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170" name="文本框 175"/>
              <p:cNvSpPr txBox="1"/>
              <p:nvPr/>
            </p:nvSpPr>
            <p:spPr>
              <a:xfrm>
                <a:off x="11817" y="3362"/>
                <a:ext cx="2449" cy="4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工控设备生产厂商</a:t>
                </a:r>
              </a:p>
            </p:txBody>
          </p:sp>
        </p:grpSp>
        <p:grpSp>
          <p:nvGrpSpPr>
            <p:cNvPr id="163" name="组合 162"/>
            <p:cNvGrpSpPr/>
            <p:nvPr/>
          </p:nvGrpSpPr>
          <p:grpSpPr>
            <a:xfrm>
              <a:off x="12156" y="8833"/>
              <a:ext cx="1677" cy="817"/>
              <a:chOff x="11817" y="3362"/>
              <a:chExt cx="2449" cy="490"/>
            </a:xfrm>
          </p:grpSpPr>
          <p:sp>
            <p:nvSpPr>
              <p:cNvPr id="167" name="圆角矩形 166"/>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168" name="文本框 175"/>
              <p:cNvSpPr txBox="1"/>
              <p:nvPr/>
            </p:nvSpPr>
            <p:spPr>
              <a:xfrm>
                <a:off x="11817" y="3362"/>
                <a:ext cx="2449" cy="4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工控安全解决方案</a:t>
                </a:r>
              </a:p>
            </p:txBody>
          </p:sp>
        </p:grpSp>
        <p:grpSp>
          <p:nvGrpSpPr>
            <p:cNvPr id="164" name="组合 163"/>
            <p:cNvGrpSpPr/>
            <p:nvPr/>
          </p:nvGrpSpPr>
          <p:grpSpPr>
            <a:xfrm>
              <a:off x="13924" y="8853"/>
              <a:ext cx="1677" cy="817"/>
              <a:chOff x="11817" y="3362"/>
              <a:chExt cx="2449" cy="490"/>
            </a:xfrm>
          </p:grpSpPr>
          <p:sp>
            <p:nvSpPr>
              <p:cNvPr id="165" name="圆角矩形 164"/>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166" name="文本框 175"/>
              <p:cNvSpPr txBox="1"/>
              <p:nvPr/>
            </p:nvSpPr>
            <p:spPr>
              <a:xfrm>
                <a:off x="11817" y="3362"/>
                <a:ext cx="2449" cy="4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工控安全会议期刊</a:t>
                </a:r>
              </a:p>
            </p:txBody>
          </p:sp>
        </p:grpSp>
      </p:grpSp>
      <p:grpSp>
        <p:nvGrpSpPr>
          <p:cNvPr id="177" name="组合 176"/>
          <p:cNvGrpSpPr/>
          <p:nvPr/>
        </p:nvGrpSpPr>
        <p:grpSpPr>
          <a:xfrm>
            <a:off x="3574415" y="4679950"/>
            <a:ext cx="1957070" cy="565150"/>
            <a:chOff x="11681" y="4679"/>
            <a:chExt cx="2927" cy="571"/>
          </a:xfrm>
        </p:grpSpPr>
        <p:sp>
          <p:nvSpPr>
            <p:cNvPr id="178" name="圆角矩形 177"/>
            <p:cNvSpPr/>
            <p:nvPr/>
          </p:nvSpPr>
          <p:spPr>
            <a:xfrm>
              <a:off x="11736" y="4679"/>
              <a:ext cx="2871" cy="571"/>
            </a:xfrm>
            <a:prstGeom prst="roundRect">
              <a:avLst/>
            </a:prstGeom>
            <a:solidFill>
              <a:srgbClr val="DE8E8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Arial"/>
                <a:ea typeface="黑体"/>
                <a:cs typeface="+mn-cs"/>
              </a:endParaRPr>
            </a:p>
          </p:txBody>
        </p:sp>
        <p:sp>
          <p:nvSpPr>
            <p:cNvPr id="179" name="文本框 178"/>
            <p:cNvSpPr txBox="1"/>
            <p:nvPr/>
          </p:nvSpPr>
          <p:spPr>
            <a:xfrm>
              <a:off x="11681" y="4711"/>
              <a:ext cx="2927" cy="524"/>
            </a:xfrm>
            <a:prstGeom prst="rect">
              <a:avLst/>
            </a:prstGeom>
            <a:noFill/>
            <a:extLst>
              <a:ext uri="{909E8E84-426E-40DD-AFC4-6F175D3DCCD1}">
                <a14:hiddenFill xmlns:a14="http://schemas.microsoft.com/office/drawing/2010/main" xmlns="">
                  <a:grp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5F5F5F"/>
                  </a:solidFill>
                  <a:effectLst/>
                  <a:uLnTx/>
                  <a:uFillTx/>
                  <a:latin typeface="Arial"/>
                  <a:ea typeface="黑体"/>
                </a:rPr>
                <a:t>Tool 3: Multisource Data Collector</a:t>
              </a:r>
              <a:endParaRPr kumimoji="0" lang="zh-CN" altLang="en-US" sz="1400" b="1" i="0" u="none" strike="noStrike" kern="0" cap="none" spc="0" normalizeH="0" baseline="0" noProof="0" dirty="0" smtClean="0">
                <a:ln>
                  <a:noFill/>
                </a:ln>
                <a:solidFill>
                  <a:srgbClr val="5F5F5F"/>
                </a:solidFill>
                <a:effectLst/>
                <a:uLnTx/>
                <a:uFillTx/>
                <a:latin typeface="Arial"/>
                <a:ea typeface="黑体"/>
              </a:endParaRPr>
            </a:p>
          </p:txBody>
        </p:sp>
      </p:grpSp>
      <p:sp>
        <p:nvSpPr>
          <p:cNvPr id="180" name="圆角矩形 179"/>
          <p:cNvSpPr/>
          <p:nvPr/>
        </p:nvSpPr>
        <p:spPr>
          <a:xfrm>
            <a:off x="5443855" y="5230495"/>
            <a:ext cx="3583305" cy="1328420"/>
          </a:xfrm>
          <a:prstGeom prst="roundRect">
            <a:avLst/>
          </a:prstGeom>
          <a:no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grpSp>
        <p:nvGrpSpPr>
          <p:cNvPr id="181" name="组合 180"/>
          <p:cNvGrpSpPr/>
          <p:nvPr/>
        </p:nvGrpSpPr>
        <p:grpSpPr>
          <a:xfrm>
            <a:off x="3681095" y="5611495"/>
            <a:ext cx="1744980" cy="335915"/>
            <a:chOff x="11681" y="4679"/>
            <a:chExt cx="2927" cy="571"/>
          </a:xfrm>
        </p:grpSpPr>
        <p:sp>
          <p:nvSpPr>
            <p:cNvPr id="182" name="圆角矩形 181"/>
            <p:cNvSpPr/>
            <p:nvPr/>
          </p:nvSpPr>
          <p:spPr>
            <a:xfrm>
              <a:off x="11736" y="4679"/>
              <a:ext cx="2871" cy="571"/>
            </a:xfrm>
            <a:prstGeom prst="roundRect">
              <a:avLst/>
            </a:prstGeom>
            <a:solidFill>
              <a:srgbClr val="DE8E8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Arial"/>
                <a:ea typeface="黑体"/>
                <a:cs typeface="+mn-cs"/>
              </a:endParaRPr>
            </a:p>
          </p:txBody>
        </p:sp>
        <p:sp>
          <p:nvSpPr>
            <p:cNvPr id="183" name="文本框 182"/>
            <p:cNvSpPr txBox="1"/>
            <p:nvPr/>
          </p:nvSpPr>
          <p:spPr>
            <a:xfrm>
              <a:off x="11681" y="4711"/>
              <a:ext cx="2927" cy="518"/>
            </a:xfrm>
            <a:prstGeom prst="rect">
              <a:avLst/>
            </a:prstGeom>
            <a:noFill/>
            <a:extLst>
              <a:ext uri="{909E8E84-426E-40DD-AFC4-6F175D3DCCD1}">
                <a14:hiddenFill xmlns:a14="http://schemas.microsoft.com/office/drawing/2010/main" xmlns="">
                  <a:grp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多源分布式爬虫</a:t>
              </a:r>
            </a:p>
          </p:txBody>
        </p:sp>
      </p:grpSp>
      <p:sp>
        <p:nvSpPr>
          <p:cNvPr id="184" name="右箭头 183"/>
          <p:cNvSpPr/>
          <p:nvPr/>
        </p:nvSpPr>
        <p:spPr>
          <a:xfrm rot="5400000">
            <a:off x="4387850" y="5160645"/>
            <a:ext cx="366395" cy="535305"/>
          </a:xfrm>
          <a:prstGeom prst="right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grpSp>
        <p:nvGrpSpPr>
          <p:cNvPr id="185" name="组合 184"/>
          <p:cNvGrpSpPr/>
          <p:nvPr/>
        </p:nvGrpSpPr>
        <p:grpSpPr>
          <a:xfrm>
            <a:off x="3687445" y="5972810"/>
            <a:ext cx="1744980" cy="335915"/>
            <a:chOff x="11681" y="4679"/>
            <a:chExt cx="2927" cy="571"/>
          </a:xfrm>
        </p:grpSpPr>
        <p:sp>
          <p:nvSpPr>
            <p:cNvPr id="186" name="圆角矩形 185"/>
            <p:cNvSpPr/>
            <p:nvPr/>
          </p:nvSpPr>
          <p:spPr>
            <a:xfrm>
              <a:off x="11736" y="4679"/>
              <a:ext cx="2871" cy="571"/>
            </a:xfrm>
            <a:prstGeom prst="roundRect">
              <a:avLst/>
            </a:prstGeom>
            <a:solidFill>
              <a:srgbClr val="DE8E8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Arial"/>
                <a:ea typeface="黑体"/>
                <a:cs typeface="+mn-cs"/>
              </a:endParaRPr>
            </a:p>
          </p:txBody>
        </p:sp>
        <p:sp>
          <p:nvSpPr>
            <p:cNvPr id="187" name="文本框 186"/>
            <p:cNvSpPr txBox="1"/>
            <p:nvPr/>
          </p:nvSpPr>
          <p:spPr>
            <a:xfrm>
              <a:off x="11681" y="4711"/>
              <a:ext cx="2927" cy="518"/>
            </a:xfrm>
            <a:prstGeom prst="rect">
              <a:avLst/>
            </a:prstGeom>
            <a:noFill/>
            <a:extLst>
              <a:ext uri="{909E8E84-426E-40DD-AFC4-6F175D3DCCD1}">
                <a14:hiddenFill xmlns:a14="http://schemas.microsoft.com/office/drawing/2010/main" xmlns="">
                  <a:grp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sym typeface="+mn-ea"/>
                </a:rPr>
                <a:t>高交互蜜罐网络</a:t>
              </a:r>
              <a:endParaRPr kumimoji="0" lang="zh-CN" altLang="en-US" sz="1400" b="1" i="0" u="none" strike="noStrike" kern="0" cap="none" spc="0" normalizeH="0" baseline="0" noProof="0" dirty="0" smtClean="0">
                <a:ln>
                  <a:noFill/>
                </a:ln>
                <a:solidFill>
                  <a:srgbClr val="5F5F5F"/>
                </a:solidFill>
                <a:effectLst/>
                <a:uLnTx/>
                <a:uFillTx/>
                <a:latin typeface="Arial"/>
                <a:ea typeface="黑体"/>
              </a:endParaRPr>
            </a:p>
          </p:txBody>
        </p:sp>
      </p:grpSp>
      <p:grpSp>
        <p:nvGrpSpPr>
          <p:cNvPr id="188" name="组合 187"/>
          <p:cNvGrpSpPr/>
          <p:nvPr/>
        </p:nvGrpSpPr>
        <p:grpSpPr>
          <a:xfrm>
            <a:off x="3686810" y="6334125"/>
            <a:ext cx="1744980" cy="335915"/>
            <a:chOff x="11681" y="4679"/>
            <a:chExt cx="2927" cy="571"/>
          </a:xfrm>
        </p:grpSpPr>
        <p:sp>
          <p:nvSpPr>
            <p:cNvPr id="189" name="圆角矩形 188"/>
            <p:cNvSpPr/>
            <p:nvPr/>
          </p:nvSpPr>
          <p:spPr>
            <a:xfrm>
              <a:off x="11736" y="4679"/>
              <a:ext cx="2871" cy="571"/>
            </a:xfrm>
            <a:prstGeom prst="roundRect">
              <a:avLst/>
            </a:prstGeom>
            <a:solidFill>
              <a:srgbClr val="DE8E8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Arial"/>
                <a:ea typeface="黑体"/>
                <a:cs typeface="+mn-cs"/>
              </a:endParaRPr>
            </a:p>
          </p:txBody>
        </p:sp>
        <p:sp>
          <p:nvSpPr>
            <p:cNvPr id="190" name="文本框 189"/>
            <p:cNvSpPr txBox="1"/>
            <p:nvPr/>
          </p:nvSpPr>
          <p:spPr>
            <a:xfrm>
              <a:off x="11681" y="4711"/>
              <a:ext cx="2927" cy="518"/>
            </a:xfrm>
            <a:prstGeom prst="rect">
              <a:avLst/>
            </a:prstGeom>
            <a:noFill/>
            <a:extLst>
              <a:ext uri="{909E8E84-426E-40DD-AFC4-6F175D3DCCD1}">
                <a14:hiddenFill xmlns:a14="http://schemas.microsoft.com/office/drawing/2010/main" xmlns="">
                  <a:grp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sym typeface="+mn-ea"/>
                </a:rPr>
                <a:t>大规模设备探测器</a:t>
              </a:r>
              <a:endParaRPr kumimoji="0" lang="zh-CN" altLang="en-US" sz="1400" b="1" i="0" u="none" strike="noStrike" kern="0" cap="none" spc="0" normalizeH="0" baseline="0" noProof="0" dirty="0" smtClean="0">
                <a:ln>
                  <a:noFill/>
                </a:ln>
                <a:solidFill>
                  <a:srgbClr val="5F5F5F"/>
                </a:solidFill>
                <a:effectLst/>
                <a:uLnTx/>
                <a:uFillTx/>
                <a:latin typeface="Arial"/>
                <a:ea typeface="黑体"/>
              </a:endParaRPr>
            </a:p>
          </p:txBody>
        </p:sp>
      </p:grpSp>
      <p:sp>
        <p:nvSpPr>
          <p:cNvPr id="191" name="右箭头 190"/>
          <p:cNvSpPr/>
          <p:nvPr/>
        </p:nvSpPr>
        <p:spPr>
          <a:xfrm rot="5400000">
            <a:off x="2332355" y="4822190"/>
            <a:ext cx="281305" cy="535305"/>
          </a:xfrm>
          <a:prstGeom prst="right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cxnSp>
        <p:nvCxnSpPr>
          <p:cNvPr id="192" name="直接箭头连接符 191"/>
          <p:cNvCxnSpPr/>
          <p:nvPr/>
        </p:nvCxnSpPr>
        <p:spPr>
          <a:xfrm flipV="1">
            <a:off x="2495550" y="3155950"/>
            <a:ext cx="894080" cy="1078230"/>
          </a:xfrm>
          <a:prstGeom prst="straightConnector1">
            <a:avLst/>
          </a:prstGeom>
          <a:noFill/>
          <a:ln w="19050" cap="flat" cmpd="sng" algn="ctr">
            <a:solidFill>
              <a:srgbClr val="5F5F5F"/>
            </a:solidFill>
            <a:prstDash val="solid"/>
            <a:miter lim="800000"/>
            <a:tailEnd type="arrow" w="med" len="med"/>
          </a:ln>
          <a:effectLst/>
        </p:spPr>
      </p:cxnSp>
      <p:grpSp>
        <p:nvGrpSpPr>
          <p:cNvPr id="193" name="组合 192"/>
          <p:cNvGrpSpPr/>
          <p:nvPr/>
        </p:nvGrpSpPr>
        <p:grpSpPr>
          <a:xfrm>
            <a:off x="5996940" y="3211195"/>
            <a:ext cx="1847215" cy="565275"/>
            <a:chOff x="11681" y="4679"/>
            <a:chExt cx="2927" cy="571"/>
          </a:xfrm>
        </p:grpSpPr>
        <p:sp>
          <p:nvSpPr>
            <p:cNvPr id="194" name="圆角矩形 193"/>
            <p:cNvSpPr/>
            <p:nvPr/>
          </p:nvSpPr>
          <p:spPr>
            <a:xfrm>
              <a:off x="11736" y="4679"/>
              <a:ext cx="2871" cy="571"/>
            </a:xfrm>
            <a:prstGeom prst="roundRect">
              <a:avLst/>
            </a:prstGeom>
            <a:solidFill>
              <a:srgbClr val="DE8E8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Arial"/>
                <a:ea typeface="黑体"/>
                <a:cs typeface="+mn-cs"/>
              </a:endParaRPr>
            </a:p>
          </p:txBody>
        </p:sp>
        <p:sp>
          <p:nvSpPr>
            <p:cNvPr id="195" name="文本框 194"/>
            <p:cNvSpPr txBox="1"/>
            <p:nvPr/>
          </p:nvSpPr>
          <p:spPr>
            <a:xfrm>
              <a:off x="11681" y="4711"/>
              <a:ext cx="2927" cy="523"/>
            </a:xfrm>
            <a:prstGeom prst="rect">
              <a:avLst/>
            </a:prstGeom>
            <a:noFill/>
            <a:extLst>
              <a:ext uri="{909E8E84-426E-40DD-AFC4-6F175D3DCCD1}">
                <a14:hiddenFill xmlns:a14="http://schemas.microsoft.com/office/drawing/2010/main" xmlns="">
                  <a:grp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5F5F5F"/>
                  </a:solidFill>
                  <a:effectLst/>
                  <a:uLnTx/>
                  <a:uFillTx/>
                  <a:latin typeface="Arial"/>
                  <a:ea typeface="黑体"/>
                </a:rPr>
                <a:t>Tool 2: Public Opinion Supervisor</a:t>
              </a:r>
            </a:p>
          </p:txBody>
        </p:sp>
      </p:grpSp>
      <p:sp>
        <p:nvSpPr>
          <p:cNvPr id="196" name="右箭头 195"/>
          <p:cNvSpPr/>
          <p:nvPr/>
        </p:nvSpPr>
        <p:spPr>
          <a:xfrm>
            <a:off x="7863840" y="3321050"/>
            <a:ext cx="178869" cy="361950"/>
          </a:xfrm>
          <a:prstGeom prst="right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grpSp>
        <p:nvGrpSpPr>
          <p:cNvPr id="197" name="组合 196"/>
          <p:cNvGrpSpPr/>
          <p:nvPr/>
        </p:nvGrpSpPr>
        <p:grpSpPr>
          <a:xfrm>
            <a:off x="8020050" y="3294380"/>
            <a:ext cx="1035685" cy="528108"/>
            <a:chOff x="11800" y="3362"/>
            <a:chExt cx="2449" cy="499"/>
          </a:xfrm>
        </p:grpSpPr>
        <p:sp>
          <p:nvSpPr>
            <p:cNvPr id="198" name="圆角矩形 197"/>
            <p:cNvSpPr/>
            <p:nvPr/>
          </p:nvSpPr>
          <p:spPr>
            <a:xfrm>
              <a:off x="11877" y="3362"/>
              <a:ext cx="2346" cy="478"/>
            </a:xfrm>
            <a:prstGeom prst="roundRect">
              <a:avLst/>
            </a:prstGeom>
            <a:gradFill rotWithShape="1">
              <a:gsLst>
                <a:gs pos="0">
                  <a:srgbClr val="E86262">
                    <a:lumMod val="110000"/>
                    <a:satMod val="105000"/>
                    <a:tint val="67000"/>
                  </a:srgbClr>
                </a:gs>
                <a:gs pos="50000">
                  <a:srgbClr val="E86262">
                    <a:lumMod val="105000"/>
                    <a:satMod val="103000"/>
                    <a:tint val="73000"/>
                  </a:srgbClr>
                </a:gs>
                <a:gs pos="100000">
                  <a:srgbClr val="E86262">
                    <a:lumMod val="105000"/>
                    <a:satMod val="109000"/>
                    <a:tint val="81000"/>
                  </a:srgbClr>
                </a:gs>
              </a:gsLst>
              <a:lin ang="5400000" scaled="0"/>
            </a:gradFill>
            <a:ln w="6350" cap="flat" cmpd="sng" algn="ctr">
              <a:solidFill>
                <a:srgbClr val="E8626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199" name="文本框 175"/>
            <p:cNvSpPr txBox="1"/>
            <p:nvPr/>
          </p:nvSpPr>
          <p:spPr>
            <a:xfrm>
              <a:off x="11800" y="3371"/>
              <a:ext cx="2449" cy="4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多源舆情信息搜索</a:t>
              </a:r>
            </a:p>
          </p:txBody>
        </p:sp>
      </p:grpSp>
      <p:pic>
        <p:nvPicPr>
          <p:cNvPr id="200" name="图片 199"/>
          <p:cNvPicPr>
            <a:picLocks noChangeAspect="1"/>
          </p:cNvPicPr>
          <p:nvPr/>
        </p:nvPicPr>
        <p:blipFill>
          <a:blip r:embed="rId5"/>
          <a:stretch>
            <a:fillRect/>
          </a:stretch>
        </p:blipFill>
        <p:spPr>
          <a:xfrm>
            <a:off x="6019800" y="3822700"/>
            <a:ext cx="3036586" cy="294252"/>
          </a:xfrm>
          <a:prstGeom prst="rect">
            <a:avLst/>
          </a:prstGeom>
        </p:spPr>
      </p:pic>
      <p:grpSp>
        <p:nvGrpSpPr>
          <p:cNvPr id="201" name="组合 200"/>
          <p:cNvGrpSpPr/>
          <p:nvPr/>
        </p:nvGrpSpPr>
        <p:grpSpPr>
          <a:xfrm>
            <a:off x="2473325" y="5327650"/>
            <a:ext cx="1066800" cy="517736"/>
            <a:chOff x="11817" y="3362"/>
            <a:chExt cx="2449" cy="489"/>
          </a:xfrm>
        </p:grpSpPr>
        <p:sp>
          <p:nvSpPr>
            <p:cNvPr id="202" name="圆角矩形 201"/>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203" name="文本框 175"/>
            <p:cNvSpPr txBox="1"/>
            <p:nvPr/>
          </p:nvSpPr>
          <p:spPr>
            <a:xfrm>
              <a:off x="11817" y="3362"/>
              <a:ext cx="2449" cy="48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5F5F5F"/>
                  </a:solidFill>
                  <a:effectLst/>
                  <a:uLnTx/>
                  <a:uFillTx/>
                  <a:latin typeface="Arial"/>
                  <a:ea typeface="黑体"/>
                </a:rPr>
                <a:t>IP</a:t>
              </a:r>
              <a:r>
                <a:rPr kumimoji="0" lang="zh-CN" altLang="en-US" sz="1400" b="1" i="0" u="none" strike="noStrike" kern="0" cap="none" spc="0" normalizeH="0" baseline="0" noProof="0" dirty="0" smtClean="0">
                  <a:ln>
                    <a:noFill/>
                  </a:ln>
                  <a:solidFill>
                    <a:srgbClr val="5F5F5F"/>
                  </a:solidFill>
                  <a:effectLst/>
                  <a:uLnTx/>
                  <a:uFillTx/>
                  <a:latin typeface="Arial"/>
                  <a:ea typeface="黑体"/>
                </a:rPr>
                <a:t>位置库 </a:t>
              </a:r>
              <a:r>
                <a:rPr kumimoji="0" lang="en-US" altLang="zh-CN" sz="1400" b="1" i="0" u="none" strike="noStrike" kern="0" cap="none" spc="0" normalizeH="0" baseline="0" noProof="0" dirty="0" smtClean="0">
                  <a:ln>
                    <a:noFill/>
                  </a:ln>
                  <a:solidFill>
                    <a:srgbClr val="5F5F5F"/>
                  </a:solidFill>
                  <a:effectLst/>
                  <a:uLnTx/>
                  <a:uFillTx/>
                  <a:latin typeface="Arial"/>
                  <a:ea typeface="黑体"/>
                </a:rPr>
                <a:t>IP</a:t>
              </a:r>
              <a:r>
                <a:rPr kumimoji="0" lang="zh-CN" altLang="en-US" sz="1400" b="1" i="0" u="none" strike="noStrike" kern="0" cap="none" spc="0" normalizeH="0" baseline="0" noProof="0" dirty="0" smtClean="0">
                  <a:ln>
                    <a:noFill/>
                  </a:ln>
                  <a:solidFill>
                    <a:srgbClr val="5F5F5F"/>
                  </a:solidFill>
                  <a:effectLst/>
                  <a:uLnTx/>
                  <a:uFillTx/>
                  <a:latin typeface="Arial"/>
                  <a:ea typeface="黑体"/>
                </a:rPr>
                <a:t>信誉库</a:t>
              </a:r>
            </a:p>
          </p:txBody>
        </p:sp>
      </p:grpSp>
      <p:grpSp>
        <p:nvGrpSpPr>
          <p:cNvPr id="204" name="组合 203"/>
          <p:cNvGrpSpPr/>
          <p:nvPr/>
        </p:nvGrpSpPr>
        <p:grpSpPr>
          <a:xfrm>
            <a:off x="1360805" y="5327650"/>
            <a:ext cx="1064895" cy="517731"/>
            <a:chOff x="11826" y="3362"/>
            <a:chExt cx="2449" cy="489"/>
          </a:xfrm>
        </p:grpSpPr>
        <p:sp>
          <p:nvSpPr>
            <p:cNvPr id="205" name="圆角矩形 204"/>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206" name="文本框 175"/>
            <p:cNvSpPr txBox="1"/>
            <p:nvPr/>
          </p:nvSpPr>
          <p:spPr>
            <a:xfrm>
              <a:off x="11826" y="3362"/>
              <a:ext cx="2449" cy="48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5F5F5F"/>
                  </a:solidFill>
                  <a:effectLst/>
                  <a:uLnTx/>
                  <a:uFillTx/>
                  <a:latin typeface="Arial"/>
                  <a:ea typeface="黑体"/>
                  <a:sym typeface="+mn-ea"/>
                </a:rPr>
                <a:t>STIX</a:t>
              </a:r>
              <a:r>
                <a:rPr kumimoji="0" lang="zh-CN" altLang="en-US" sz="1400" b="1" i="0" u="none" strike="noStrike" kern="0" cap="none" spc="0" normalizeH="0" baseline="0" noProof="0" dirty="0" smtClean="0">
                  <a:ln>
                    <a:noFill/>
                  </a:ln>
                  <a:solidFill>
                    <a:srgbClr val="5F5F5F"/>
                  </a:solidFill>
                  <a:effectLst/>
                  <a:uLnTx/>
                  <a:uFillTx/>
                  <a:latin typeface="Arial"/>
                  <a:ea typeface="黑体"/>
                  <a:sym typeface="+mn-ea"/>
                </a:rPr>
                <a:t>威胁情报库</a:t>
              </a:r>
              <a:endParaRPr kumimoji="0" lang="zh-CN" altLang="en-US" sz="1400" b="1" i="0" u="none" strike="noStrike" kern="0" cap="none" spc="0" normalizeH="0" baseline="0" noProof="0" dirty="0" smtClean="0">
                <a:ln>
                  <a:noFill/>
                </a:ln>
                <a:solidFill>
                  <a:srgbClr val="5F5F5F"/>
                </a:solidFill>
                <a:effectLst/>
                <a:uLnTx/>
                <a:uFillTx/>
                <a:latin typeface="Arial"/>
                <a:ea typeface="黑体"/>
              </a:endParaRPr>
            </a:p>
          </p:txBody>
        </p:sp>
      </p:grpSp>
      <p:grpSp>
        <p:nvGrpSpPr>
          <p:cNvPr id="207" name="组合 206"/>
          <p:cNvGrpSpPr/>
          <p:nvPr/>
        </p:nvGrpSpPr>
        <p:grpSpPr>
          <a:xfrm>
            <a:off x="238125" y="5330190"/>
            <a:ext cx="1064895" cy="517742"/>
            <a:chOff x="11817" y="3362"/>
            <a:chExt cx="2449" cy="489"/>
          </a:xfrm>
        </p:grpSpPr>
        <p:sp>
          <p:nvSpPr>
            <p:cNvPr id="208" name="圆角矩形 207"/>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209" name="文本框 175"/>
            <p:cNvSpPr txBox="1"/>
            <p:nvPr/>
          </p:nvSpPr>
          <p:spPr>
            <a:xfrm>
              <a:off x="11817" y="3362"/>
              <a:ext cx="2449" cy="48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sym typeface="+mn-ea"/>
                </a:rPr>
                <a:t>工控舆情文本库</a:t>
              </a:r>
              <a:endParaRPr kumimoji="0" lang="zh-CN" altLang="en-US" sz="1400" b="1" i="0" u="none" strike="noStrike" kern="0" cap="none" spc="0" normalizeH="0" baseline="0" noProof="0" dirty="0" smtClean="0">
                <a:ln>
                  <a:noFill/>
                </a:ln>
                <a:solidFill>
                  <a:srgbClr val="5F5F5F"/>
                </a:solidFill>
                <a:effectLst/>
                <a:uLnTx/>
                <a:uFillTx/>
                <a:latin typeface="Arial"/>
                <a:ea typeface="黑体"/>
              </a:endParaRPr>
            </a:p>
          </p:txBody>
        </p:sp>
      </p:grpSp>
      <p:grpSp>
        <p:nvGrpSpPr>
          <p:cNvPr id="210" name="组合 209"/>
          <p:cNvGrpSpPr/>
          <p:nvPr/>
        </p:nvGrpSpPr>
        <p:grpSpPr>
          <a:xfrm>
            <a:off x="238125" y="5965825"/>
            <a:ext cx="1064895" cy="506095"/>
            <a:chOff x="11817" y="3362"/>
            <a:chExt cx="2449" cy="478"/>
          </a:xfrm>
        </p:grpSpPr>
        <p:sp>
          <p:nvSpPr>
            <p:cNvPr id="211" name="圆角矩形 210"/>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212" name="文本框 175"/>
            <p:cNvSpPr txBox="1"/>
            <p:nvPr/>
          </p:nvSpPr>
          <p:spPr>
            <a:xfrm>
              <a:off x="11817" y="3362"/>
              <a:ext cx="2449" cy="4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sym typeface="+mn-ea"/>
                </a:rPr>
                <a:t>工控厂商信息库</a:t>
              </a:r>
              <a:endParaRPr kumimoji="0" lang="zh-CN" altLang="en-US" sz="1400" b="1" i="0" u="none" strike="noStrike" kern="0" cap="none" spc="0" normalizeH="0" baseline="0" noProof="0" dirty="0" smtClean="0">
                <a:ln>
                  <a:noFill/>
                </a:ln>
                <a:solidFill>
                  <a:srgbClr val="5F5F5F"/>
                </a:solidFill>
                <a:effectLst/>
                <a:uLnTx/>
                <a:uFillTx/>
                <a:latin typeface="Arial"/>
                <a:ea typeface="黑体"/>
              </a:endParaRPr>
            </a:p>
          </p:txBody>
        </p:sp>
      </p:grpSp>
      <p:grpSp>
        <p:nvGrpSpPr>
          <p:cNvPr id="213" name="组合 212"/>
          <p:cNvGrpSpPr/>
          <p:nvPr/>
        </p:nvGrpSpPr>
        <p:grpSpPr>
          <a:xfrm>
            <a:off x="1371600" y="5953125"/>
            <a:ext cx="1064895" cy="517742"/>
            <a:chOff x="11817" y="3362"/>
            <a:chExt cx="2449" cy="489"/>
          </a:xfrm>
        </p:grpSpPr>
        <p:sp>
          <p:nvSpPr>
            <p:cNvPr id="214" name="圆角矩形 213"/>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215" name="文本框 175"/>
            <p:cNvSpPr txBox="1"/>
            <p:nvPr/>
          </p:nvSpPr>
          <p:spPr>
            <a:xfrm>
              <a:off x="11817" y="3362"/>
              <a:ext cx="2449" cy="48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工控系统漏洞库</a:t>
              </a:r>
            </a:p>
          </p:txBody>
        </p:sp>
      </p:grpSp>
      <p:grpSp>
        <p:nvGrpSpPr>
          <p:cNvPr id="216" name="组合 215"/>
          <p:cNvGrpSpPr/>
          <p:nvPr/>
        </p:nvGrpSpPr>
        <p:grpSpPr>
          <a:xfrm>
            <a:off x="2494280" y="5965825"/>
            <a:ext cx="1064895" cy="518583"/>
            <a:chOff x="11817" y="3362"/>
            <a:chExt cx="2449" cy="490"/>
          </a:xfrm>
        </p:grpSpPr>
        <p:sp>
          <p:nvSpPr>
            <p:cNvPr id="217" name="圆角矩形 216"/>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218" name="文本框 175"/>
            <p:cNvSpPr txBox="1"/>
            <p:nvPr/>
          </p:nvSpPr>
          <p:spPr>
            <a:xfrm>
              <a:off x="11817" y="3362"/>
              <a:ext cx="2449" cy="4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5F5F5F"/>
                  </a:solidFill>
                  <a:effectLst/>
                  <a:uLnTx/>
                  <a:uFillTx/>
                  <a:latin typeface="Arial"/>
                  <a:ea typeface="黑体"/>
                  <a:sym typeface="+mn-ea"/>
                </a:rPr>
                <a:t>ICS</a:t>
              </a:r>
              <a:r>
                <a:rPr kumimoji="0" lang="zh-CN" altLang="en-US" sz="1400" b="1" i="0" u="none" strike="noStrike" kern="0" cap="none" spc="0" normalizeH="0" baseline="0" noProof="0" dirty="0" smtClean="0">
                  <a:ln>
                    <a:noFill/>
                  </a:ln>
                  <a:solidFill>
                    <a:srgbClr val="5F5F5F"/>
                  </a:solidFill>
                  <a:effectLst/>
                  <a:uLnTx/>
                  <a:uFillTx/>
                  <a:latin typeface="Arial"/>
                  <a:ea typeface="黑体"/>
                  <a:sym typeface="+mn-ea"/>
                </a:rPr>
                <a:t>技术 文献库</a:t>
              </a:r>
              <a:endParaRPr kumimoji="0" lang="zh-CN" altLang="en-US" sz="1400" b="1" i="0" u="none" strike="noStrike" kern="0" cap="none" spc="0" normalizeH="0" baseline="0" noProof="0" dirty="0" smtClean="0">
                <a:ln>
                  <a:noFill/>
                </a:ln>
                <a:solidFill>
                  <a:srgbClr val="5F5F5F"/>
                </a:solidFill>
                <a:effectLst/>
                <a:uLnTx/>
                <a:uFillTx/>
                <a:latin typeface="Arial"/>
                <a:ea typeface="黑体"/>
              </a:endParaRPr>
            </a:p>
          </p:txBody>
        </p:sp>
      </p:grpSp>
      <p:sp>
        <p:nvSpPr>
          <p:cNvPr id="219" name="圆角矩形 218"/>
          <p:cNvSpPr/>
          <p:nvPr/>
        </p:nvSpPr>
        <p:spPr>
          <a:xfrm>
            <a:off x="107950" y="5245100"/>
            <a:ext cx="3583305" cy="1328420"/>
          </a:xfrm>
          <a:prstGeom prst="roundRect">
            <a:avLst/>
          </a:prstGeom>
          <a:no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grpSp>
        <p:nvGrpSpPr>
          <p:cNvPr id="220" name="组合 219"/>
          <p:cNvGrpSpPr/>
          <p:nvPr/>
        </p:nvGrpSpPr>
        <p:grpSpPr>
          <a:xfrm>
            <a:off x="1266358" y="3124200"/>
            <a:ext cx="1739098" cy="565150"/>
            <a:chOff x="12007" y="4679"/>
            <a:chExt cx="2601" cy="571"/>
          </a:xfrm>
        </p:grpSpPr>
        <p:sp>
          <p:nvSpPr>
            <p:cNvPr id="221" name="圆角矩形 220"/>
            <p:cNvSpPr/>
            <p:nvPr/>
          </p:nvSpPr>
          <p:spPr>
            <a:xfrm>
              <a:off x="12142" y="4679"/>
              <a:ext cx="2465" cy="571"/>
            </a:xfrm>
            <a:prstGeom prst="roundRect">
              <a:avLst/>
            </a:prstGeom>
            <a:solidFill>
              <a:srgbClr val="DE8E86"/>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a:noFill/>
                </a:ln>
                <a:solidFill>
                  <a:prstClr val="white"/>
                </a:solidFill>
                <a:effectLst/>
                <a:uLnTx/>
                <a:uFillTx/>
                <a:latin typeface="Arial"/>
                <a:ea typeface="黑体"/>
                <a:cs typeface="+mn-cs"/>
              </a:endParaRPr>
            </a:p>
          </p:txBody>
        </p:sp>
        <p:sp>
          <p:nvSpPr>
            <p:cNvPr id="222" name="文本框 221"/>
            <p:cNvSpPr txBox="1"/>
            <p:nvPr/>
          </p:nvSpPr>
          <p:spPr>
            <a:xfrm>
              <a:off x="12007" y="4711"/>
              <a:ext cx="2601" cy="529"/>
            </a:xfrm>
            <a:prstGeom prst="rect">
              <a:avLst/>
            </a:prstGeom>
            <a:noFill/>
            <a:extLst>
              <a:ext uri="{909E8E84-426E-40DD-AFC4-6F175D3DCCD1}">
                <a14:hiddenFill xmlns:a14="http://schemas.microsoft.com/office/drawing/2010/main" xmlns="">
                  <a:grpFill/>
                </a14:hiddenFill>
              </a:ext>
            </a:ex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rgbClr val="5F5F5F"/>
                  </a:solidFill>
                  <a:effectLst/>
                  <a:uLnTx/>
                  <a:uFillTx/>
                  <a:latin typeface="Arial"/>
                  <a:ea typeface="黑体"/>
                </a:rPr>
                <a:t>Tool 4: Multi</a:t>
              </a:r>
              <a:r>
                <a:rPr kumimoji="0" lang="en-US" altLang="zh-CN" sz="1400" b="1" i="0" u="none" strike="noStrike" kern="0" cap="none" spc="0" normalizeH="0" baseline="0" noProof="0" dirty="0" smtClean="0">
                  <a:ln>
                    <a:noFill/>
                  </a:ln>
                  <a:solidFill>
                    <a:srgbClr val="5F5F5F"/>
                  </a:solidFill>
                  <a:effectLst/>
                  <a:uLnTx/>
                  <a:uFillTx/>
                  <a:latin typeface="Arial"/>
                  <a:ea typeface="黑体"/>
                </a:rPr>
                <a:t>-</a:t>
              </a:r>
              <a:r>
                <a:rPr kumimoji="0" lang="en-US" sz="1400" b="1" i="0" u="none" strike="noStrike" kern="0" cap="none" spc="0" normalizeH="0" baseline="0" noProof="0" dirty="0" smtClean="0">
                  <a:ln>
                    <a:noFill/>
                  </a:ln>
                  <a:solidFill>
                    <a:srgbClr val="5F5F5F"/>
                  </a:solidFill>
                  <a:effectLst/>
                  <a:uLnTx/>
                  <a:uFillTx/>
                  <a:latin typeface="Arial"/>
                  <a:ea typeface="黑体"/>
                </a:rPr>
                <a:t>Data</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1400" b="1" kern="0" dirty="0">
                  <a:solidFill>
                    <a:srgbClr val="5F5F5F"/>
                  </a:solidFill>
                  <a:latin typeface="Arial"/>
                  <a:ea typeface="黑体"/>
                </a:rPr>
                <a:t>Learning</a:t>
              </a:r>
              <a:endParaRPr kumimoji="0" lang="zh-CN" altLang="en-US" sz="1400" b="1" i="0" u="none" strike="noStrike" kern="0" cap="none" spc="0" normalizeH="0" baseline="0" noProof="0" dirty="0" smtClean="0">
                <a:ln>
                  <a:noFill/>
                </a:ln>
                <a:solidFill>
                  <a:srgbClr val="5F5F5F"/>
                </a:solidFill>
                <a:effectLst/>
                <a:uLnTx/>
                <a:uFillTx/>
                <a:latin typeface="Arial"/>
                <a:ea typeface="黑体"/>
              </a:endParaRPr>
            </a:p>
          </p:txBody>
        </p:sp>
      </p:grpSp>
      <p:sp>
        <p:nvSpPr>
          <p:cNvPr id="223" name="右箭头 222"/>
          <p:cNvSpPr/>
          <p:nvPr/>
        </p:nvSpPr>
        <p:spPr>
          <a:xfrm rot="10800000">
            <a:off x="1032680" y="3207385"/>
            <a:ext cx="290830" cy="361950"/>
          </a:xfrm>
          <a:prstGeom prst="right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grpSp>
        <p:nvGrpSpPr>
          <p:cNvPr id="224" name="组合 223"/>
          <p:cNvGrpSpPr/>
          <p:nvPr/>
        </p:nvGrpSpPr>
        <p:grpSpPr>
          <a:xfrm>
            <a:off x="11430" y="3114675"/>
            <a:ext cx="1035685" cy="528108"/>
            <a:chOff x="11800" y="3362"/>
            <a:chExt cx="2449" cy="499"/>
          </a:xfrm>
        </p:grpSpPr>
        <p:sp>
          <p:nvSpPr>
            <p:cNvPr id="225" name="圆角矩形 224"/>
            <p:cNvSpPr/>
            <p:nvPr/>
          </p:nvSpPr>
          <p:spPr>
            <a:xfrm>
              <a:off x="11877" y="3362"/>
              <a:ext cx="2346" cy="478"/>
            </a:xfrm>
            <a:prstGeom prst="roundRect">
              <a:avLst/>
            </a:prstGeom>
            <a:gradFill rotWithShape="1">
              <a:gsLst>
                <a:gs pos="0">
                  <a:srgbClr val="E86262">
                    <a:lumMod val="110000"/>
                    <a:satMod val="105000"/>
                    <a:tint val="67000"/>
                  </a:srgbClr>
                </a:gs>
                <a:gs pos="50000">
                  <a:srgbClr val="E86262">
                    <a:lumMod val="105000"/>
                    <a:satMod val="103000"/>
                    <a:tint val="73000"/>
                  </a:srgbClr>
                </a:gs>
                <a:gs pos="100000">
                  <a:srgbClr val="E86262">
                    <a:lumMod val="105000"/>
                    <a:satMod val="109000"/>
                    <a:tint val="81000"/>
                  </a:srgbClr>
                </a:gs>
              </a:gsLst>
              <a:lin ang="5400000" scaled="0"/>
            </a:gradFill>
            <a:ln w="6350" cap="flat" cmpd="sng" algn="ctr">
              <a:solidFill>
                <a:srgbClr val="E8626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226" name="文本框 175"/>
            <p:cNvSpPr txBox="1"/>
            <p:nvPr/>
          </p:nvSpPr>
          <p:spPr>
            <a:xfrm>
              <a:off x="11800" y="3371"/>
              <a:ext cx="2449" cy="49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多文本自动摘要器</a:t>
              </a:r>
            </a:p>
          </p:txBody>
        </p:sp>
      </p:grpSp>
      <p:sp>
        <p:nvSpPr>
          <p:cNvPr id="227" name="右箭头 226"/>
          <p:cNvSpPr/>
          <p:nvPr/>
        </p:nvSpPr>
        <p:spPr>
          <a:xfrm rot="16200000">
            <a:off x="4383089" y="2126932"/>
            <a:ext cx="217168" cy="535305"/>
          </a:xfrm>
          <a:prstGeom prst="right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grpSp>
        <p:nvGrpSpPr>
          <p:cNvPr id="228" name="组合 227"/>
          <p:cNvGrpSpPr/>
          <p:nvPr/>
        </p:nvGrpSpPr>
        <p:grpSpPr>
          <a:xfrm>
            <a:off x="4985385" y="1495425"/>
            <a:ext cx="1066800" cy="731562"/>
            <a:chOff x="11817" y="3362"/>
            <a:chExt cx="2449" cy="503"/>
          </a:xfrm>
        </p:grpSpPr>
        <p:sp>
          <p:nvSpPr>
            <p:cNvPr id="229" name="圆角矩形 228"/>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230" name="文本框 175"/>
            <p:cNvSpPr txBox="1"/>
            <p:nvPr/>
          </p:nvSpPr>
          <p:spPr>
            <a:xfrm>
              <a:off x="11817" y="3362"/>
              <a:ext cx="2449" cy="5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工控安全技术库</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5F5F5F"/>
                  </a:solidFill>
                  <a:effectLst/>
                  <a:uLnTx/>
                  <a:uFillTx/>
                  <a:latin typeface="Arial"/>
                  <a:ea typeface="黑体"/>
                </a:rPr>
                <a:t>TB1.0</a:t>
              </a:r>
            </a:p>
          </p:txBody>
        </p:sp>
      </p:grpSp>
      <p:grpSp>
        <p:nvGrpSpPr>
          <p:cNvPr id="231" name="组合 230"/>
          <p:cNvGrpSpPr/>
          <p:nvPr/>
        </p:nvGrpSpPr>
        <p:grpSpPr>
          <a:xfrm>
            <a:off x="3872865" y="1496060"/>
            <a:ext cx="1064895" cy="730908"/>
            <a:chOff x="11826" y="3362"/>
            <a:chExt cx="2449" cy="503"/>
          </a:xfrm>
        </p:grpSpPr>
        <p:sp>
          <p:nvSpPr>
            <p:cNvPr id="232" name="圆角矩形 231"/>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233" name="文本框 175"/>
            <p:cNvSpPr txBox="1"/>
            <p:nvPr/>
          </p:nvSpPr>
          <p:spPr>
            <a:xfrm>
              <a:off x="11826" y="3362"/>
              <a:ext cx="2449" cy="50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sym typeface="+mn-ea"/>
                </a:rPr>
                <a:t>工控安全事件库</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5F5F5F"/>
                  </a:solidFill>
                  <a:effectLst/>
                  <a:uLnTx/>
                  <a:uFillTx/>
                  <a:latin typeface="Arial"/>
                  <a:ea typeface="黑体"/>
                </a:rPr>
                <a:t>EB1.0</a:t>
              </a:r>
            </a:p>
          </p:txBody>
        </p:sp>
      </p:grpSp>
      <p:grpSp>
        <p:nvGrpSpPr>
          <p:cNvPr id="234" name="组合 233"/>
          <p:cNvGrpSpPr/>
          <p:nvPr/>
        </p:nvGrpSpPr>
        <p:grpSpPr>
          <a:xfrm>
            <a:off x="2750185" y="1495425"/>
            <a:ext cx="1064895" cy="731482"/>
            <a:chOff x="11817" y="3362"/>
            <a:chExt cx="2449" cy="505"/>
          </a:xfrm>
        </p:grpSpPr>
        <p:sp>
          <p:nvSpPr>
            <p:cNvPr id="235" name="圆角矩形 234"/>
            <p:cNvSpPr/>
            <p:nvPr/>
          </p:nvSpPr>
          <p:spPr>
            <a:xfrm>
              <a:off x="11877" y="3362"/>
              <a:ext cx="2346" cy="478"/>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236" name="文本框 175"/>
            <p:cNvSpPr txBox="1"/>
            <p:nvPr/>
          </p:nvSpPr>
          <p:spPr>
            <a:xfrm>
              <a:off x="11817" y="3362"/>
              <a:ext cx="2449" cy="50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sym typeface="+mn-ea"/>
                </a:rPr>
                <a:t>工控安全知识库</a:t>
              </a:r>
              <a:r>
                <a:rPr kumimoji="0" lang="en-US" altLang="zh-CN" sz="1400" b="1" i="0" u="none" strike="noStrike" kern="0" cap="none" spc="0" normalizeH="0" baseline="0" noProof="0" dirty="0" smtClean="0">
                  <a:ln>
                    <a:noFill/>
                  </a:ln>
                  <a:solidFill>
                    <a:srgbClr val="5F5F5F"/>
                  </a:solidFill>
                  <a:effectLst/>
                  <a:uLnTx/>
                  <a:uFillTx/>
                  <a:latin typeface="Arial"/>
                  <a:ea typeface="黑体"/>
                  <a:sym typeface="+mn-ea"/>
                </a:rPr>
                <a:t>WB3.0</a:t>
              </a:r>
            </a:p>
          </p:txBody>
        </p:sp>
      </p:grpSp>
      <p:sp>
        <p:nvSpPr>
          <p:cNvPr id="237" name="圆角矩形 236"/>
          <p:cNvSpPr/>
          <p:nvPr/>
        </p:nvSpPr>
        <p:spPr>
          <a:xfrm>
            <a:off x="2623820" y="1428115"/>
            <a:ext cx="3548380" cy="826770"/>
          </a:xfrm>
          <a:prstGeom prst="roundRect">
            <a:avLst/>
          </a:prstGeom>
          <a:no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grpSp>
        <p:nvGrpSpPr>
          <p:cNvPr id="238" name="组合 237"/>
          <p:cNvGrpSpPr/>
          <p:nvPr/>
        </p:nvGrpSpPr>
        <p:grpSpPr>
          <a:xfrm>
            <a:off x="22225" y="2517773"/>
            <a:ext cx="1035685" cy="532341"/>
            <a:chOff x="11800" y="3362"/>
            <a:chExt cx="2449" cy="503"/>
          </a:xfrm>
        </p:grpSpPr>
        <p:sp>
          <p:nvSpPr>
            <p:cNvPr id="239" name="圆角矩形 238"/>
            <p:cNvSpPr/>
            <p:nvPr/>
          </p:nvSpPr>
          <p:spPr>
            <a:xfrm>
              <a:off x="11877" y="3362"/>
              <a:ext cx="2346" cy="478"/>
            </a:xfrm>
            <a:prstGeom prst="roundRect">
              <a:avLst/>
            </a:prstGeom>
            <a:gradFill rotWithShape="1">
              <a:gsLst>
                <a:gs pos="0">
                  <a:srgbClr val="E86262">
                    <a:lumMod val="110000"/>
                    <a:satMod val="105000"/>
                    <a:tint val="67000"/>
                  </a:srgbClr>
                </a:gs>
                <a:gs pos="50000">
                  <a:srgbClr val="E86262">
                    <a:lumMod val="105000"/>
                    <a:satMod val="103000"/>
                    <a:tint val="73000"/>
                  </a:srgbClr>
                </a:gs>
                <a:gs pos="100000">
                  <a:srgbClr val="E86262">
                    <a:lumMod val="105000"/>
                    <a:satMod val="109000"/>
                    <a:tint val="81000"/>
                  </a:srgbClr>
                </a:gs>
              </a:gsLst>
              <a:lin ang="5400000" scaled="0"/>
            </a:gradFill>
            <a:ln w="6350" cap="flat" cmpd="sng" algn="ctr">
              <a:solidFill>
                <a:srgbClr val="E8626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240" name="文本框 175"/>
            <p:cNvSpPr txBox="1"/>
            <p:nvPr/>
          </p:nvSpPr>
          <p:spPr>
            <a:xfrm>
              <a:off x="11800" y="3371"/>
              <a:ext cx="2449" cy="49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数据质量与冗余</a:t>
              </a:r>
            </a:p>
          </p:txBody>
        </p:sp>
      </p:grpSp>
      <p:grpSp>
        <p:nvGrpSpPr>
          <p:cNvPr id="241" name="组合 240"/>
          <p:cNvGrpSpPr/>
          <p:nvPr/>
        </p:nvGrpSpPr>
        <p:grpSpPr>
          <a:xfrm>
            <a:off x="0" y="3679823"/>
            <a:ext cx="1035685" cy="532341"/>
            <a:chOff x="11800" y="3362"/>
            <a:chExt cx="2449" cy="503"/>
          </a:xfrm>
        </p:grpSpPr>
        <p:sp>
          <p:nvSpPr>
            <p:cNvPr id="242" name="圆角矩形 241"/>
            <p:cNvSpPr/>
            <p:nvPr/>
          </p:nvSpPr>
          <p:spPr>
            <a:xfrm>
              <a:off x="11877" y="3362"/>
              <a:ext cx="2346" cy="478"/>
            </a:xfrm>
            <a:prstGeom prst="roundRect">
              <a:avLst/>
            </a:prstGeom>
            <a:gradFill rotWithShape="1">
              <a:gsLst>
                <a:gs pos="0">
                  <a:srgbClr val="E86262">
                    <a:lumMod val="110000"/>
                    <a:satMod val="105000"/>
                    <a:tint val="67000"/>
                  </a:srgbClr>
                </a:gs>
                <a:gs pos="50000">
                  <a:srgbClr val="E86262">
                    <a:lumMod val="105000"/>
                    <a:satMod val="103000"/>
                    <a:tint val="73000"/>
                  </a:srgbClr>
                </a:gs>
                <a:gs pos="100000">
                  <a:srgbClr val="E86262">
                    <a:lumMod val="105000"/>
                    <a:satMod val="109000"/>
                    <a:tint val="81000"/>
                  </a:srgbClr>
                </a:gs>
              </a:gsLst>
              <a:lin ang="5400000" scaled="0"/>
            </a:gradFill>
            <a:ln w="6350" cap="flat" cmpd="sng" algn="ctr">
              <a:solidFill>
                <a:srgbClr val="E8626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243" name="文本框 175"/>
            <p:cNvSpPr txBox="1"/>
            <p:nvPr/>
          </p:nvSpPr>
          <p:spPr>
            <a:xfrm>
              <a:off x="11800" y="3371"/>
              <a:ext cx="2449" cy="49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5F5F5F"/>
                  </a:solidFill>
                  <a:effectLst/>
                  <a:uLnTx/>
                  <a:uFillTx/>
                  <a:latin typeface="Arial"/>
                  <a:ea typeface="黑体"/>
                </a:rPr>
                <a:t>相关</a:t>
              </a:r>
              <a:r>
                <a:rPr lang="zh-CN" altLang="en-US" sz="1400" b="1" kern="0" dirty="0" smtClean="0">
                  <a:solidFill>
                    <a:srgbClr val="5F5F5F"/>
                  </a:solidFill>
                  <a:latin typeface="Arial"/>
                  <a:ea typeface="黑体"/>
                </a:rPr>
                <a:t>知识</a:t>
              </a:r>
              <a:endParaRPr lang="en-US" altLang="zh-CN" sz="1400" b="1" kern="0" dirty="0" smtClean="0">
                <a:solidFill>
                  <a:srgbClr val="5F5F5F"/>
                </a:solidFill>
                <a:latin typeface="Arial"/>
                <a:ea typeface="黑体"/>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5F5F5F"/>
                  </a:solidFill>
                  <a:effectLst/>
                  <a:uLnTx/>
                  <a:uFillTx/>
                  <a:latin typeface="Arial"/>
                  <a:ea typeface="黑体"/>
                </a:rPr>
                <a:t>抽取</a:t>
              </a:r>
              <a:endParaRPr kumimoji="0" lang="en-US" altLang="zh-CN" sz="1400" b="1" i="0" u="none" strike="noStrike" kern="0" cap="none" spc="0" normalizeH="0" baseline="0" noProof="0" dirty="0" smtClean="0">
                <a:ln>
                  <a:noFill/>
                </a:ln>
                <a:solidFill>
                  <a:srgbClr val="5F5F5F"/>
                </a:solidFill>
                <a:effectLst/>
                <a:uLnTx/>
                <a:uFillTx/>
                <a:latin typeface="Arial"/>
                <a:ea typeface="黑体"/>
              </a:endParaRPr>
            </a:p>
          </p:txBody>
        </p:sp>
      </p:grpSp>
      <p:sp>
        <p:nvSpPr>
          <p:cNvPr id="244" name="文本框 243"/>
          <p:cNvSpPr txBox="1"/>
          <p:nvPr/>
        </p:nvSpPr>
        <p:spPr>
          <a:xfrm>
            <a:off x="4838700" y="4009390"/>
            <a:ext cx="1419225" cy="400110"/>
          </a:xfrm>
          <a:prstGeom prst="rect">
            <a:avLst/>
          </a:prstGeom>
          <a:noFill/>
        </p:spPr>
        <p:txBody>
          <a:bodyPr wrap="square" rtlCol="0">
            <a:spAutoFit/>
          </a:bodyPr>
          <a:lstStyle/>
          <a:p>
            <a:pPr algn="ctr" fontAlgn="auto">
              <a:spcBef>
                <a:spcPts val="0"/>
              </a:spcBef>
              <a:spcAft>
                <a:spcPts val="0"/>
              </a:spcAft>
            </a:pPr>
            <a:r>
              <a:rPr lang="zh-CN" altLang="en-US" sz="2000" b="1" dirty="0" smtClean="0">
                <a:solidFill>
                  <a:srgbClr val="FF0000"/>
                </a:solidFill>
                <a:latin typeface="华文楷体" panose="02010600040101010101" charset="-122"/>
                <a:ea typeface="华文楷体" panose="02010600040101010101" charset="-122"/>
              </a:rPr>
              <a:t>数据扩展</a:t>
            </a:r>
            <a:endParaRPr lang="zh-CN" altLang="en-US" sz="2000" b="1" dirty="0">
              <a:solidFill>
                <a:srgbClr val="FF0000"/>
              </a:solidFill>
              <a:latin typeface="华文楷体" panose="02010600040101010101" charset="-122"/>
              <a:ea typeface="华文楷体" panose="02010600040101010101" charset="-122"/>
            </a:endParaRPr>
          </a:p>
        </p:txBody>
      </p:sp>
      <p:sp>
        <p:nvSpPr>
          <p:cNvPr id="245" name="文本框 244"/>
          <p:cNvSpPr txBox="1"/>
          <p:nvPr/>
        </p:nvSpPr>
        <p:spPr>
          <a:xfrm>
            <a:off x="2701290" y="4007485"/>
            <a:ext cx="1419225" cy="396240"/>
          </a:xfrm>
          <a:prstGeom prst="rect">
            <a:avLst/>
          </a:prstGeom>
          <a:noFill/>
        </p:spPr>
        <p:txBody>
          <a:bodyPr wrap="square" rtlCol="0">
            <a:spAutoFit/>
          </a:bodyPr>
          <a:lstStyle/>
          <a:p>
            <a:pPr algn="ctr" fontAlgn="auto">
              <a:spcBef>
                <a:spcPts val="0"/>
              </a:spcBef>
              <a:spcAft>
                <a:spcPts val="0"/>
              </a:spcAft>
            </a:pPr>
            <a:r>
              <a:rPr lang="zh-CN" altLang="en-US" sz="2000" b="1" dirty="0" smtClean="0">
                <a:solidFill>
                  <a:srgbClr val="FF0000"/>
                </a:solidFill>
                <a:latin typeface="华文楷体" panose="02010600040101010101" charset="-122"/>
                <a:ea typeface="华文楷体" panose="02010600040101010101" charset="-122"/>
              </a:rPr>
              <a:t>内容分析</a:t>
            </a:r>
            <a:endParaRPr lang="zh-CN" altLang="en-US" sz="2000" b="1" dirty="0">
              <a:solidFill>
                <a:srgbClr val="FF0000"/>
              </a:solidFill>
              <a:latin typeface="华文楷体" panose="02010600040101010101" charset="-122"/>
              <a:ea typeface="华文楷体" panose="02010600040101010101" charset="-122"/>
            </a:endParaRPr>
          </a:p>
        </p:txBody>
      </p:sp>
      <p:sp>
        <p:nvSpPr>
          <p:cNvPr id="246" name="文本框 245"/>
          <p:cNvSpPr txBox="1"/>
          <p:nvPr/>
        </p:nvSpPr>
        <p:spPr>
          <a:xfrm>
            <a:off x="3816985" y="3114675"/>
            <a:ext cx="1419225" cy="396240"/>
          </a:xfrm>
          <a:prstGeom prst="rect">
            <a:avLst/>
          </a:prstGeom>
          <a:noFill/>
        </p:spPr>
        <p:txBody>
          <a:bodyPr wrap="square" rtlCol="0">
            <a:spAutoFit/>
          </a:bodyPr>
          <a:lstStyle/>
          <a:p>
            <a:pPr algn="ctr" fontAlgn="auto">
              <a:spcBef>
                <a:spcPts val="0"/>
              </a:spcBef>
              <a:spcAft>
                <a:spcPts val="0"/>
              </a:spcAft>
            </a:pPr>
            <a:r>
              <a:rPr lang="zh-CN" altLang="en-US" sz="2000" b="1" dirty="0">
                <a:solidFill>
                  <a:srgbClr val="FF0000"/>
                </a:solidFill>
                <a:latin typeface="华文楷体" panose="02010600040101010101" charset="-122"/>
                <a:ea typeface="华文楷体" panose="02010600040101010101" charset="-122"/>
              </a:rPr>
              <a:t>知识</a:t>
            </a:r>
            <a:r>
              <a:rPr lang="zh-CN" altLang="en-US" sz="2000" b="1" dirty="0" smtClean="0">
                <a:solidFill>
                  <a:srgbClr val="FF0000"/>
                </a:solidFill>
                <a:latin typeface="华文楷体" panose="02010600040101010101" charset="-122"/>
                <a:ea typeface="华文楷体" panose="02010600040101010101" charset="-122"/>
              </a:rPr>
              <a:t>更新</a:t>
            </a:r>
            <a:endParaRPr lang="zh-CN" altLang="en-US" sz="2000" b="1" dirty="0">
              <a:solidFill>
                <a:srgbClr val="FF0000"/>
              </a:solidFill>
              <a:latin typeface="华文楷体" panose="02010600040101010101" charset="-122"/>
              <a:ea typeface="华文楷体" panose="02010600040101010101" charset="-122"/>
            </a:endParaRPr>
          </a:p>
        </p:txBody>
      </p:sp>
      <p:sp>
        <p:nvSpPr>
          <p:cNvPr id="248" name="环形箭头 247"/>
          <p:cNvSpPr/>
          <p:nvPr/>
        </p:nvSpPr>
        <p:spPr>
          <a:xfrm>
            <a:off x="3871595" y="3479165"/>
            <a:ext cx="1216025" cy="849630"/>
          </a:xfrm>
          <a:prstGeom prst="circular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249" name="环形箭头 248"/>
          <p:cNvSpPr/>
          <p:nvPr/>
        </p:nvSpPr>
        <p:spPr>
          <a:xfrm rot="10800000">
            <a:off x="3876040" y="3555365"/>
            <a:ext cx="1216025" cy="849630"/>
          </a:xfrm>
          <a:prstGeom prst="circular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251" name="标题 1"/>
          <p:cNvSpPr>
            <a:spLocks noGrp="1"/>
          </p:cNvSpPr>
          <p:nvPr>
            <p:ph type="title"/>
          </p:nvPr>
        </p:nvSpPr>
        <p:spPr>
          <a:xfrm>
            <a:off x="457200" y="274638"/>
            <a:ext cx="8229600" cy="1143000"/>
          </a:xfrm>
        </p:spPr>
        <p:txBody>
          <a:bodyPr/>
          <a:lstStyle/>
          <a:p>
            <a:r>
              <a:rPr lang="zh-CN" altLang="en-US" dirty="0" smtClean="0"/>
              <a:t>数据获取与知识管理</a:t>
            </a:r>
            <a:endParaRPr lang="zh-CN" altLang="en-US" dirty="0"/>
          </a:p>
        </p:txBody>
      </p:sp>
    </p:spTree>
    <p:extLst>
      <p:ext uri="{BB962C8B-B14F-4D97-AF65-F5344CB8AC3E}">
        <p14:creationId xmlns:p14="http://schemas.microsoft.com/office/powerpoint/2010/main" xmlns="" val="947191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FDC4143-CEE6-4E96-882D-700D994FB1C9}" type="slidenum">
              <a:rPr lang="en-US" altLang="zh-CN" smtClean="0"/>
              <a:pPr>
                <a:defRPr/>
              </a:pPr>
              <a:t>12</a:t>
            </a:fld>
            <a:endParaRPr lang="en-US" altLang="zh-CN"/>
          </a:p>
        </p:txBody>
      </p:sp>
      <p:sp>
        <p:nvSpPr>
          <p:cNvPr id="34" name="圆角矩形 33"/>
          <p:cNvSpPr/>
          <p:nvPr/>
        </p:nvSpPr>
        <p:spPr>
          <a:xfrm>
            <a:off x="688657" y="1888331"/>
            <a:ext cx="8382953" cy="3997643"/>
          </a:xfrm>
          <a:prstGeom prst="roundRect">
            <a:avLst/>
          </a:prstGeom>
          <a:solidFill>
            <a:schemeClr val="bg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grpSp>
        <p:nvGrpSpPr>
          <p:cNvPr id="35" name="组合 34"/>
          <p:cNvGrpSpPr/>
          <p:nvPr/>
        </p:nvGrpSpPr>
        <p:grpSpPr>
          <a:xfrm>
            <a:off x="1315403" y="1768320"/>
            <a:ext cx="1971675" cy="261384"/>
            <a:chOff x="3038" y="2245"/>
            <a:chExt cx="2374" cy="529"/>
          </a:xfrm>
        </p:grpSpPr>
        <p:sp>
          <p:nvSpPr>
            <p:cNvPr id="36" name="圆角矩形 35"/>
            <p:cNvSpPr/>
            <p:nvPr/>
          </p:nvSpPr>
          <p:spPr>
            <a:xfrm>
              <a:off x="3038" y="2246"/>
              <a:ext cx="2300" cy="478"/>
            </a:xfrm>
            <a:prstGeom prst="roundRect">
              <a:avLst/>
            </a:prstGeom>
            <a:solidFill>
              <a:srgbClr val="FFFFFF">
                <a:lumMod val="75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smtClean="0">
                <a:ln>
                  <a:noFill/>
                </a:ln>
                <a:solidFill>
                  <a:prstClr val="white"/>
                </a:solidFill>
                <a:effectLst/>
                <a:uLnTx/>
                <a:uFillTx/>
                <a:latin typeface="Arial"/>
                <a:ea typeface="黑体"/>
                <a:cs typeface="+mn-cs"/>
              </a:endParaRPr>
            </a:p>
          </p:txBody>
        </p:sp>
        <p:sp>
          <p:nvSpPr>
            <p:cNvPr id="37" name="文本框 36"/>
            <p:cNvSpPr txBox="1"/>
            <p:nvPr/>
          </p:nvSpPr>
          <p:spPr>
            <a:xfrm>
              <a:off x="3038" y="2245"/>
              <a:ext cx="2374" cy="5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5F5F5F"/>
                  </a:solidFill>
                  <a:effectLst/>
                  <a:uLnTx/>
                  <a:uFillTx/>
                  <a:latin typeface="Arial"/>
                  <a:ea typeface="黑体"/>
                </a:rPr>
                <a:t>蜜罐系统数据分析模块</a:t>
              </a:r>
            </a:p>
          </p:txBody>
        </p:sp>
      </p:grpSp>
      <p:sp>
        <p:nvSpPr>
          <p:cNvPr id="38" name="圆角矩形 37"/>
          <p:cNvSpPr/>
          <p:nvPr/>
        </p:nvSpPr>
        <p:spPr>
          <a:xfrm>
            <a:off x="2888932" y="2483168"/>
            <a:ext cx="1136333" cy="253841"/>
          </a:xfrm>
          <a:prstGeom prst="round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时间戳</a:t>
            </a:r>
          </a:p>
        </p:txBody>
      </p:sp>
      <p:sp>
        <p:nvSpPr>
          <p:cNvPr id="39" name="圆角矩形 38"/>
          <p:cNvSpPr/>
          <p:nvPr/>
        </p:nvSpPr>
        <p:spPr>
          <a:xfrm>
            <a:off x="4134327" y="2483168"/>
            <a:ext cx="919639" cy="253841"/>
          </a:xfrm>
          <a:prstGeom prst="round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协议</a:t>
            </a:r>
          </a:p>
        </p:txBody>
      </p:sp>
      <p:sp>
        <p:nvSpPr>
          <p:cNvPr id="40" name="圆角矩形 39"/>
          <p:cNvSpPr/>
          <p:nvPr/>
        </p:nvSpPr>
        <p:spPr>
          <a:xfrm>
            <a:off x="2904649" y="2841308"/>
            <a:ext cx="1104900" cy="253841"/>
          </a:xfrm>
          <a:prstGeom prst="round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源</a:t>
            </a:r>
            <a:r>
              <a:rPr kumimoji="0" lang="en-US" altLang="zh-CN" sz="1400" b="0" i="0" u="none" strike="noStrike" kern="0" cap="none" spc="0" normalizeH="0" baseline="0" noProof="0" dirty="0" smtClean="0">
                <a:ln>
                  <a:noFill/>
                </a:ln>
                <a:solidFill>
                  <a:srgbClr val="5F5F5F"/>
                </a:solidFill>
                <a:effectLst/>
                <a:uLnTx/>
                <a:uFillTx/>
                <a:latin typeface="Arial"/>
                <a:ea typeface="黑体"/>
                <a:cs typeface="+mn-cs"/>
              </a:rPr>
              <a:t>IP</a:t>
            </a: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地址</a:t>
            </a:r>
          </a:p>
        </p:txBody>
      </p:sp>
      <p:sp>
        <p:nvSpPr>
          <p:cNvPr id="41" name="圆角矩形 40"/>
          <p:cNvSpPr/>
          <p:nvPr/>
        </p:nvSpPr>
        <p:spPr>
          <a:xfrm>
            <a:off x="4134327" y="3553302"/>
            <a:ext cx="919639" cy="253841"/>
          </a:xfrm>
          <a:prstGeom prst="round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包长</a:t>
            </a:r>
          </a:p>
        </p:txBody>
      </p:sp>
      <p:sp>
        <p:nvSpPr>
          <p:cNvPr id="42" name="圆角矩形 41"/>
          <p:cNvSpPr/>
          <p:nvPr/>
        </p:nvSpPr>
        <p:spPr>
          <a:xfrm>
            <a:off x="2904649" y="3553302"/>
            <a:ext cx="1105376" cy="253841"/>
          </a:xfrm>
          <a:prstGeom prst="round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包头</a:t>
            </a:r>
          </a:p>
        </p:txBody>
      </p:sp>
      <p:sp>
        <p:nvSpPr>
          <p:cNvPr id="43" name="圆角矩形 42"/>
          <p:cNvSpPr/>
          <p:nvPr/>
        </p:nvSpPr>
        <p:spPr>
          <a:xfrm>
            <a:off x="4134327" y="3200877"/>
            <a:ext cx="919639" cy="253841"/>
          </a:xfrm>
          <a:prstGeom prst="round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目的端口</a:t>
            </a:r>
          </a:p>
        </p:txBody>
      </p:sp>
      <p:sp>
        <p:nvSpPr>
          <p:cNvPr id="44" name="圆角矩形 43"/>
          <p:cNvSpPr/>
          <p:nvPr/>
        </p:nvSpPr>
        <p:spPr>
          <a:xfrm>
            <a:off x="2888933" y="3200877"/>
            <a:ext cx="1104900" cy="253841"/>
          </a:xfrm>
          <a:prstGeom prst="round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目的</a:t>
            </a:r>
            <a:r>
              <a:rPr kumimoji="0" lang="en-US" altLang="zh-CN" sz="1400" b="0" i="0" u="none" strike="noStrike" kern="0" cap="none" spc="0" normalizeH="0" baseline="0" noProof="0" dirty="0" smtClean="0">
                <a:ln>
                  <a:noFill/>
                </a:ln>
                <a:solidFill>
                  <a:srgbClr val="5F5F5F"/>
                </a:solidFill>
                <a:effectLst/>
                <a:uLnTx/>
                <a:uFillTx/>
                <a:latin typeface="Arial"/>
                <a:ea typeface="黑体"/>
                <a:cs typeface="+mn-cs"/>
              </a:rPr>
              <a:t>IP</a:t>
            </a: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地址</a:t>
            </a:r>
          </a:p>
        </p:txBody>
      </p:sp>
      <p:sp>
        <p:nvSpPr>
          <p:cNvPr id="45" name="圆角矩形 44"/>
          <p:cNvSpPr/>
          <p:nvPr/>
        </p:nvSpPr>
        <p:spPr>
          <a:xfrm>
            <a:off x="4135279" y="2841308"/>
            <a:ext cx="918686" cy="253841"/>
          </a:xfrm>
          <a:prstGeom prst="round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源端口</a:t>
            </a:r>
          </a:p>
        </p:txBody>
      </p:sp>
      <p:pic>
        <p:nvPicPr>
          <p:cNvPr id="46" name="图片 45"/>
          <p:cNvPicPr>
            <a:picLocks noChangeAspect="1"/>
          </p:cNvPicPr>
          <p:nvPr/>
        </p:nvPicPr>
        <p:blipFill>
          <a:blip r:embed="rId2"/>
          <a:stretch>
            <a:fillRect/>
          </a:stretch>
        </p:blipFill>
        <p:spPr>
          <a:xfrm>
            <a:off x="5495925" y="2387442"/>
            <a:ext cx="2353628" cy="346234"/>
          </a:xfrm>
          <a:prstGeom prst="rect">
            <a:avLst/>
          </a:prstGeom>
        </p:spPr>
      </p:pic>
      <p:sp>
        <p:nvSpPr>
          <p:cNvPr id="47" name="矩形 46"/>
          <p:cNvSpPr/>
          <p:nvPr/>
        </p:nvSpPr>
        <p:spPr>
          <a:xfrm>
            <a:off x="5497831" y="2737009"/>
            <a:ext cx="2385536" cy="507831"/>
          </a:xfrm>
          <a:prstGeom prst="rect">
            <a:avLst/>
          </a:prstGeom>
        </p:spPr>
        <p:txBody>
          <a:bodyPr wrap="square">
            <a:spAutoFit/>
          </a:bodyPr>
          <a:lstStyle/>
          <a:p>
            <a:pPr fontAlgn="auto">
              <a:spcBef>
                <a:spcPts val="0"/>
              </a:spcBef>
              <a:spcAft>
                <a:spcPts val="0"/>
              </a:spcAft>
            </a:pPr>
            <a:r>
              <a:rPr lang="zh-CN" altLang="en-US" sz="900" dirty="0">
                <a:solidFill>
                  <a:srgbClr val="5F5F5F"/>
                </a:solidFill>
                <a:latin typeface="Arial"/>
                <a:ea typeface="黑体"/>
              </a:rPr>
              <a:t>源 IP 地址|目的 IP 地址|源自治域|目的自治域|流入接口号|流出接口号|源端口号|目的端口号|协议类型|包数量|字节数|流数量 </a:t>
            </a:r>
          </a:p>
        </p:txBody>
      </p:sp>
      <p:sp>
        <p:nvSpPr>
          <p:cNvPr id="48" name="椭圆 47"/>
          <p:cNvSpPr/>
          <p:nvPr/>
        </p:nvSpPr>
        <p:spPr>
          <a:xfrm>
            <a:off x="1968818" y="2387441"/>
            <a:ext cx="758666" cy="349568"/>
          </a:xfrm>
          <a:prstGeom prst="ellipse">
            <a:avLst/>
          </a:prstGeom>
          <a:solidFill>
            <a:sysClr val="window" lastClr="FFFFFF"/>
          </a:solidFill>
          <a:ln w="12700" cap="flat" cmpd="sng" algn="ctr">
            <a:solidFill>
              <a:srgbClr val="4A69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srgbClr val="5F5F5F"/>
                </a:solidFill>
                <a:effectLst/>
                <a:uLnTx/>
                <a:uFillTx/>
                <a:latin typeface="Arial"/>
                <a:ea typeface="黑体"/>
                <a:cs typeface="+mn-cs"/>
              </a:rPr>
              <a:t>定义距离？？</a:t>
            </a:r>
          </a:p>
        </p:txBody>
      </p:sp>
      <p:sp>
        <p:nvSpPr>
          <p:cNvPr id="49" name="椭圆 48"/>
          <p:cNvSpPr/>
          <p:nvPr/>
        </p:nvSpPr>
        <p:spPr>
          <a:xfrm>
            <a:off x="1994059" y="2872264"/>
            <a:ext cx="708184" cy="328136"/>
          </a:xfrm>
          <a:prstGeom prst="ellipse">
            <a:avLst/>
          </a:prstGeom>
          <a:solidFill>
            <a:sysClr val="window" lastClr="FFFFFF"/>
          </a:solidFill>
          <a:ln w="12700" cap="flat" cmpd="sng" algn="ctr">
            <a:solidFill>
              <a:srgbClr val="4A69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smtClean="0">
                <a:ln>
                  <a:noFill/>
                </a:ln>
                <a:solidFill>
                  <a:srgbClr val="5F5F5F"/>
                </a:solidFill>
                <a:effectLst/>
                <a:uLnTx/>
                <a:uFillTx/>
                <a:latin typeface="Arial"/>
                <a:ea typeface="黑体"/>
                <a:cs typeface="+mn-cs"/>
              </a:rPr>
              <a:t>K-</a:t>
            </a:r>
            <a:r>
              <a:rPr kumimoji="0" lang="zh-CN" altLang="en-US" sz="900" b="0" i="0" u="none" strike="noStrike" kern="0" cap="none" spc="0" normalizeH="0" baseline="0" noProof="0" dirty="0" smtClean="0">
                <a:ln>
                  <a:noFill/>
                </a:ln>
                <a:solidFill>
                  <a:srgbClr val="5F5F5F"/>
                </a:solidFill>
                <a:effectLst/>
                <a:uLnTx/>
                <a:uFillTx/>
                <a:latin typeface="Arial"/>
                <a:ea typeface="黑体"/>
                <a:cs typeface="+mn-cs"/>
              </a:rPr>
              <a:t>中心点</a:t>
            </a:r>
          </a:p>
        </p:txBody>
      </p:sp>
      <p:sp>
        <p:nvSpPr>
          <p:cNvPr id="50" name="椭圆 49"/>
          <p:cNvSpPr/>
          <p:nvPr/>
        </p:nvSpPr>
        <p:spPr>
          <a:xfrm>
            <a:off x="1959769" y="3562350"/>
            <a:ext cx="776764" cy="355283"/>
          </a:xfrm>
          <a:prstGeom prst="ellipse">
            <a:avLst/>
          </a:prstGeom>
          <a:solidFill>
            <a:sysClr val="window" lastClr="FFFFFF"/>
          </a:solidFill>
          <a:ln w="12700" cap="flat" cmpd="sng" algn="ctr">
            <a:solidFill>
              <a:srgbClr val="4A69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srgbClr val="5F5F5F"/>
                </a:solidFill>
                <a:effectLst/>
                <a:uLnTx/>
                <a:uFillTx/>
                <a:latin typeface="Arial"/>
                <a:ea typeface="黑体"/>
                <a:cs typeface="+mn-cs"/>
              </a:rPr>
              <a:t>生成频繁项集</a:t>
            </a:r>
          </a:p>
        </p:txBody>
      </p:sp>
      <p:pic>
        <p:nvPicPr>
          <p:cNvPr id="51" name="图片 50"/>
          <p:cNvPicPr>
            <a:picLocks noChangeAspect="1"/>
          </p:cNvPicPr>
          <p:nvPr/>
        </p:nvPicPr>
        <p:blipFill>
          <a:blip r:embed="rId3"/>
          <a:stretch>
            <a:fillRect/>
          </a:stretch>
        </p:blipFill>
        <p:spPr>
          <a:xfrm>
            <a:off x="1336834" y="4496276"/>
            <a:ext cx="6548438" cy="1290638"/>
          </a:xfrm>
          <a:prstGeom prst="rect">
            <a:avLst/>
          </a:prstGeom>
        </p:spPr>
      </p:pic>
      <p:pic>
        <p:nvPicPr>
          <p:cNvPr id="52" name="图片 51"/>
          <p:cNvPicPr>
            <a:picLocks noChangeAspect="1"/>
          </p:cNvPicPr>
          <p:nvPr/>
        </p:nvPicPr>
        <p:blipFill>
          <a:blip r:embed="rId4" cstate="print"/>
          <a:stretch>
            <a:fillRect/>
          </a:stretch>
        </p:blipFill>
        <p:spPr>
          <a:xfrm>
            <a:off x="5529263" y="3143251"/>
            <a:ext cx="2320290" cy="1353026"/>
          </a:xfrm>
          <a:prstGeom prst="rect">
            <a:avLst/>
          </a:prstGeom>
        </p:spPr>
      </p:pic>
      <p:pic>
        <p:nvPicPr>
          <p:cNvPr id="53" name="图片 52"/>
          <p:cNvPicPr>
            <a:picLocks noChangeAspect="1"/>
          </p:cNvPicPr>
          <p:nvPr/>
        </p:nvPicPr>
        <p:blipFill>
          <a:blip r:embed="rId5" cstate="print"/>
          <a:stretch>
            <a:fillRect/>
          </a:stretch>
        </p:blipFill>
        <p:spPr>
          <a:xfrm>
            <a:off x="5909310" y="1888332"/>
            <a:ext cx="1563053" cy="487204"/>
          </a:xfrm>
          <a:prstGeom prst="rect">
            <a:avLst/>
          </a:prstGeom>
        </p:spPr>
      </p:pic>
      <p:sp>
        <p:nvSpPr>
          <p:cNvPr id="54" name="圆角矩形 53"/>
          <p:cNvSpPr/>
          <p:nvPr/>
        </p:nvSpPr>
        <p:spPr>
          <a:xfrm>
            <a:off x="856298" y="2698909"/>
            <a:ext cx="916305" cy="216218"/>
          </a:xfrm>
          <a:prstGeom prst="roundRect">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Arial"/>
                <a:ea typeface="黑体"/>
                <a:cs typeface="+mn-cs"/>
              </a:rPr>
              <a:t>聚类分析</a:t>
            </a:r>
          </a:p>
        </p:txBody>
      </p:sp>
      <p:sp>
        <p:nvSpPr>
          <p:cNvPr id="55" name="圆角矩形 54"/>
          <p:cNvSpPr/>
          <p:nvPr/>
        </p:nvSpPr>
        <p:spPr>
          <a:xfrm>
            <a:off x="2803208" y="2250757"/>
            <a:ext cx="2446020" cy="1999298"/>
          </a:xfrm>
          <a:prstGeom prst="roundRect">
            <a:avLst/>
          </a:prstGeom>
          <a:no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Arial"/>
              <a:ea typeface="黑体"/>
              <a:cs typeface="+mn-cs"/>
            </a:endParaRPr>
          </a:p>
        </p:txBody>
      </p:sp>
      <p:sp>
        <p:nvSpPr>
          <p:cNvPr id="56" name="圆角矩形 55"/>
          <p:cNvSpPr/>
          <p:nvPr/>
        </p:nvSpPr>
        <p:spPr>
          <a:xfrm>
            <a:off x="2919889" y="3867151"/>
            <a:ext cx="1105376" cy="253841"/>
          </a:xfrm>
          <a:prstGeom prst="round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更多特征</a:t>
            </a:r>
          </a:p>
        </p:txBody>
      </p:sp>
      <p:sp>
        <p:nvSpPr>
          <p:cNvPr id="57" name="圆角矩形 56"/>
          <p:cNvSpPr/>
          <p:nvPr/>
        </p:nvSpPr>
        <p:spPr>
          <a:xfrm>
            <a:off x="4111942" y="3867151"/>
            <a:ext cx="942023" cy="253841"/>
          </a:xfrm>
          <a:prstGeom prst="roundRect">
            <a:avLst/>
          </a:prstGeom>
          <a:solidFill>
            <a:sysClr val="window" lastClr="FFFFFF"/>
          </a:solidFill>
          <a:ln w="12700" cap="flat" cmpd="sng" algn="ctr">
            <a:solidFill>
              <a:srgbClr val="FF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5F5F5F"/>
                </a:solidFill>
                <a:effectLst/>
                <a:uLnTx/>
                <a:uFillTx/>
                <a:latin typeface="Arial"/>
                <a:ea typeface="黑体"/>
                <a:cs typeface="+mn-cs"/>
              </a:rPr>
              <a:t>特征组合</a:t>
            </a:r>
          </a:p>
        </p:txBody>
      </p:sp>
      <p:grpSp>
        <p:nvGrpSpPr>
          <p:cNvPr id="58" name="组合 57"/>
          <p:cNvGrpSpPr/>
          <p:nvPr/>
        </p:nvGrpSpPr>
        <p:grpSpPr>
          <a:xfrm>
            <a:off x="3040380" y="2158841"/>
            <a:ext cx="1094899" cy="253991"/>
            <a:chOff x="3038" y="2245"/>
            <a:chExt cx="2374" cy="514"/>
          </a:xfrm>
        </p:grpSpPr>
        <p:sp>
          <p:nvSpPr>
            <p:cNvPr id="59" name="圆角矩形 58"/>
            <p:cNvSpPr/>
            <p:nvPr/>
          </p:nvSpPr>
          <p:spPr>
            <a:xfrm>
              <a:off x="3038" y="2246"/>
              <a:ext cx="2300" cy="478"/>
            </a:xfrm>
            <a:prstGeom prst="roundRect">
              <a:avLst/>
            </a:prstGeom>
            <a:solidFill>
              <a:srgbClr val="FFFFFF">
                <a:lumMod val="75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smtClean="0">
                <a:ln>
                  <a:noFill/>
                </a:ln>
                <a:solidFill>
                  <a:prstClr val="white"/>
                </a:solidFill>
                <a:effectLst/>
                <a:uLnTx/>
                <a:uFillTx/>
                <a:latin typeface="Arial"/>
                <a:ea typeface="黑体"/>
                <a:cs typeface="+mn-cs"/>
              </a:endParaRPr>
            </a:p>
          </p:txBody>
        </p:sp>
        <p:sp>
          <p:nvSpPr>
            <p:cNvPr id="60" name="文本框 59"/>
            <p:cNvSpPr txBox="1"/>
            <p:nvPr/>
          </p:nvSpPr>
          <p:spPr>
            <a:xfrm>
              <a:off x="3038" y="2245"/>
              <a:ext cx="2374" cy="5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smtClean="0">
                  <a:ln>
                    <a:noFill/>
                  </a:ln>
                  <a:solidFill>
                    <a:srgbClr val="5F5F5F"/>
                  </a:solidFill>
                  <a:effectLst/>
                  <a:uLnTx/>
                  <a:uFillTx/>
                  <a:latin typeface="Arial"/>
                  <a:ea typeface="黑体"/>
                </a:rPr>
                <a:t>特征集合</a:t>
              </a:r>
            </a:p>
          </p:txBody>
        </p:sp>
      </p:grpSp>
      <p:sp>
        <p:nvSpPr>
          <p:cNvPr id="61" name="圆角矩形 60"/>
          <p:cNvSpPr/>
          <p:nvPr/>
        </p:nvSpPr>
        <p:spPr>
          <a:xfrm>
            <a:off x="713423" y="3631882"/>
            <a:ext cx="1202055" cy="216218"/>
          </a:xfrm>
          <a:prstGeom prst="roundRect">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Arial"/>
                <a:ea typeface="黑体"/>
                <a:cs typeface="+mn-cs"/>
              </a:rPr>
              <a:t>关联规则分析</a:t>
            </a:r>
          </a:p>
        </p:txBody>
      </p:sp>
      <p:sp>
        <p:nvSpPr>
          <p:cNvPr id="62" name="右箭头 61"/>
          <p:cNvSpPr/>
          <p:nvPr/>
        </p:nvSpPr>
        <p:spPr>
          <a:xfrm>
            <a:off x="146430" y="3777079"/>
            <a:ext cx="535781" cy="383858"/>
          </a:xfrm>
          <a:prstGeom prst="right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63" name="右箭头 62"/>
          <p:cNvSpPr/>
          <p:nvPr/>
        </p:nvSpPr>
        <p:spPr>
          <a:xfrm>
            <a:off x="7970996" y="3807142"/>
            <a:ext cx="303848" cy="383858"/>
          </a:xfrm>
          <a:prstGeom prst="right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64" name="圆角矩形 63"/>
          <p:cNvSpPr/>
          <p:nvPr/>
        </p:nvSpPr>
        <p:spPr>
          <a:xfrm>
            <a:off x="8333899" y="3562350"/>
            <a:ext cx="652463" cy="851059"/>
          </a:xfrm>
          <a:prstGeom prst="roundRect">
            <a:avLst/>
          </a:prstGeom>
          <a:solidFill>
            <a:srgbClr val="878B79">
              <a:lumMod val="40000"/>
              <a:lumOff val="60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smtClean="0">
                <a:ln>
                  <a:noFill/>
                </a:ln>
                <a:solidFill>
                  <a:srgbClr val="5F5F5F"/>
                </a:solidFill>
                <a:effectLst/>
                <a:uLnTx/>
                <a:uFillTx/>
                <a:latin typeface="Arial"/>
                <a:ea typeface="黑体"/>
                <a:cs typeface="+mn-cs"/>
              </a:rPr>
              <a:t>攻击行为特征类别</a:t>
            </a:r>
            <a:r>
              <a:rPr kumimoji="0" lang="en-US" altLang="zh-CN" sz="1050" b="1" i="0" u="none" strike="noStrike" kern="0" cap="none" spc="0" normalizeH="0" baseline="0" noProof="0" dirty="0" smtClean="0">
                <a:ln>
                  <a:noFill/>
                </a:ln>
                <a:solidFill>
                  <a:srgbClr val="5F5F5F"/>
                </a:solidFill>
                <a:effectLst/>
                <a:uLnTx/>
                <a:uFillTx/>
                <a:latin typeface="Arial"/>
                <a:ea typeface="黑体"/>
                <a:cs typeface="+mn-cs"/>
              </a:rPr>
              <a:t>/</a:t>
            </a:r>
            <a:r>
              <a:rPr kumimoji="0" lang="zh-CN" altLang="en-US" sz="1050" b="1" i="0" u="none" strike="noStrike" kern="0" cap="none" spc="0" normalizeH="0" baseline="0" noProof="0" dirty="0" smtClean="0">
                <a:ln>
                  <a:noFill/>
                </a:ln>
                <a:solidFill>
                  <a:srgbClr val="5F5F5F"/>
                </a:solidFill>
                <a:effectLst/>
                <a:uLnTx/>
                <a:uFillTx/>
                <a:latin typeface="Arial"/>
                <a:ea typeface="黑体"/>
                <a:cs typeface="+mn-cs"/>
              </a:rPr>
              <a:t>特征模型</a:t>
            </a:r>
          </a:p>
        </p:txBody>
      </p:sp>
      <p:sp>
        <p:nvSpPr>
          <p:cNvPr id="65" name="标题 1"/>
          <p:cNvSpPr txBox="1">
            <a:spLocks/>
          </p:cNvSpPr>
          <p:nvPr/>
        </p:nvSpPr>
        <p:spPr>
          <a:xfrm>
            <a:off x="682211" y="579362"/>
            <a:ext cx="8229600" cy="1143000"/>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Cambria" pitchFamily="18" charset="0"/>
                <a:ea typeface="华文行楷" pitchFamily="2" charset="-122"/>
              </a:defRPr>
            </a:lvl2pPr>
            <a:lvl3pPr algn="ctr" rtl="0" eaLnBrk="0" fontAlgn="base" hangingPunct="0">
              <a:spcBef>
                <a:spcPct val="0"/>
              </a:spcBef>
              <a:spcAft>
                <a:spcPct val="0"/>
              </a:spcAft>
              <a:defRPr sz="4000">
                <a:solidFill>
                  <a:schemeClr val="tx2"/>
                </a:solidFill>
                <a:latin typeface="Cambria" pitchFamily="18" charset="0"/>
                <a:ea typeface="华文行楷" pitchFamily="2" charset="-122"/>
              </a:defRPr>
            </a:lvl3pPr>
            <a:lvl4pPr algn="ctr" rtl="0" eaLnBrk="0" fontAlgn="base" hangingPunct="0">
              <a:spcBef>
                <a:spcPct val="0"/>
              </a:spcBef>
              <a:spcAft>
                <a:spcPct val="0"/>
              </a:spcAft>
              <a:defRPr sz="4000">
                <a:solidFill>
                  <a:schemeClr val="tx2"/>
                </a:solidFill>
                <a:latin typeface="Cambria" pitchFamily="18" charset="0"/>
                <a:ea typeface="华文行楷" pitchFamily="2" charset="-122"/>
              </a:defRPr>
            </a:lvl4pPr>
            <a:lvl5pPr algn="ctr" rtl="0" eaLnBrk="0" fontAlgn="base" hangingPunct="0">
              <a:spcBef>
                <a:spcPct val="0"/>
              </a:spcBef>
              <a:spcAft>
                <a:spcPct val="0"/>
              </a:spcAft>
              <a:defRPr sz="4000">
                <a:solidFill>
                  <a:schemeClr val="tx2"/>
                </a:solidFill>
                <a:latin typeface="Cambria" pitchFamily="18" charset="0"/>
                <a:ea typeface="华文行楷" pitchFamily="2" charset="-122"/>
              </a:defRPr>
            </a:lvl5pPr>
            <a:lvl6pPr marL="457200" algn="ctr" rtl="0" fontAlgn="base">
              <a:spcBef>
                <a:spcPct val="0"/>
              </a:spcBef>
              <a:spcAft>
                <a:spcPct val="0"/>
              </a:spcAft>
              <a:defRPr sz="4000">
                <a:solidFill>
                  <a:schemeClr val="tx2"/>
                </a:solidFill>
                <a:latin typeface="Arial" pitchFamily="34" charset="0"/>
                <a:ea typeface="黑体" pitchFamily="2" charset="-122"/>
              </a:defRPr>
            </a:lvl6pPr>
            <a:lvl7pPr marL="914400" algn="ctr" rtl="0" fontAlgn="base">
              <a:spcBef>
                <a:spcPct val="0"/>
              </a:spcBef>
              <a:spcAft>
                <a:spcPct val="0"/>
              </a:spcAft>
              <a:defRPr sz="4000">
                <a:solidFill>
                  <a:schemeClr val="tx2"/>
                </a:solidFill>
                <a:latin typeface="Arial" pitchFamily="34" charset="0"/>
                <a:ea typeface="黑体" pitchFamily="2" charset="-122"/>
              </a:defRPr>
            </a:lvl7pPr>
            <a:lvl8pPr marL="1371600" algn="ctr" rtl="0" fontAlgn="base">
              <a:spcBef>
                <a:spcPct val="0"/>
              </a:spcBef>
              <a:spcAft>
                <a:spcPct val="0"/>
              </a:spcAft>
              <a:defRPr sz="4000">
                <a:solidFill>
                  <a:schemeClr val="tx2"/>
                </a:solidFill>
                <a:latin typeface="Arial" pitchFamily="34" charset="0"/>
                <a:ea typeface="黑体" pitchFamily="2" charset="-122"/>
              </a:defRPr>
            </a:lvl8pPr>
            <a:lvl9pPr marL="1828800" algn="ctr" rtl="0" fontAlgn="base">
              <a:spcBef>
                <a:spcPct val="0"/>
              </a:spcBef>
              <a:spcAft>
                <a:spcPct val="0"/>
              </a:spcAft>
              <a:defRPr sz="4000">
                <a:solidFill>
                  <a:schemeClr val="tx2"/>
                </a:solidFill>
                <a:latin typeface="Arial" pitchFamily="34" charset="0"/>
                <a:ea typeface="黑体" pitchFamily="2" charset="-122"/>
              </a:defRPr>
            </a:lvl9pPr>
          </a:lstStyle>
          <a:p>
            <a:r>
              <a:rPr lang="zh-CN" altLang="en-US" b="1" dirty="0" smtClean="0">
                <a:solidFill>
                  <a:schemeClr val="tx1"/>
                </a:solidFill>
                <a:latin typeface="Calibri" pitchFamily="34" charset="0"/>
                <a:ea typeface="黑体" pitchFamily="49" charset="-122"/>
                <a:cs typeface="Calibri" pitchFamily="34" charset="0"/>
              </a:rPr>
              <a:t>攻击行为：一种学习方法</a:t>
            </a:r>
            <a:endParaRPr lang="zh-CN" altLang="en-US" b="1" dirty="0">
              <a:solidFill>
                <a:schemeClr val="tx1"/>
              </a:solidFill>
              <a:latin typeface="Calibri" pitchFamily="34" charset="0"/>
              <a:ea typeface="黑体" pitchFamily="49" charset="-122"/>
              <a:cs typeface="Calibri" pitchFamily="34" charset="0"/>
            </a:endParaRPr>
          </a:p>
        </p:txBody>
      </p:sp>
    </p:spTree>
    <p:extLst>
      <p:ext uri="{BB962C8B-B14F-4D97-AF65-F5344CB8AC3E}">
        <p14:creationId xmlns:p14="http://schemas.microsoft.com/office/powerpoint/2010/main" xmlns="" val="23941601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FDC4143-CEE6-4E96-882D-700D994FB1C9}" type="slidenum">
              <a:rPr lang="en-US" altLang="zh-CN" smtClean="0"/>
              <a:pPr>
                <a:defRPr/>
              </a:pPr>
              <a:t>13</a:t>
            </a:fld>
            <a:endParaRPr lang="en-US" altLang="zh-CN"/>
          </a:p>
        </p:txBody>
      </p:sp>
      <p:grpSp>
        <p:nvGrpSpPr>
          <p:cNvPr id="3" name="组合 2"/>
          <p:cNvGrpSpPr>
            <a:grpSpLocks/>
          </p:cNvGrpSpPr>
          <p:nvPr/>
        </p:nvGrpSpPr>
        <p:grpSpPr bwMode="auto">
          <a:xfrm>
            <a:off x="228600" y="3810000"/>
            <a:ext cx="8786105" cy="1422029"/>
            <a:chOff x="350700" y="4527907"/>
            <a:chExt cx="8784976" cy="1421373"/>
          </a:xfrm>
        </p:grpSpPr>
        <p:sp>
          <p:nvSpPr>
            <p:cNvPr id="4" name="右箭头 3"/>
            <p:cNvSpPr/>
            <p:nvPr/>
          </p:nvSpPr>
          <p:spPr>
            <a:xfrm>
              <a:off x="420301" y="4527907"/>
              <a:ext cx="8715375" cy="1076801"/>
            </a:xfrm>
            <a:prstGeom prst="rightArrow">
              <a:avLst/>
            </a:prstGeom>
            <a:gradFill flip="none" rotWithShape="1">
              <a:gsLst>
                <a:gs pos="0">
                  <a:srgbClr val="4BACC6">
                    <a:lumMod val="60000"/>
                    <a:lumOff val="40000"/>
                    <a:tint val="66000"/>
                    <a:satMod val="160000"/>
                  </a:srgbClr>
                </a:gs>
                <a:gs pos="50000">
                  <a:srgbClr val="4BACC6">
                    <a:lumMod val="60000"/>
                    <a:lumOff val="40000"/>
                    <a:tint val="44500"/>
                    <a:satMod val="160000"/>
                  </a:srgbClr>
                </a:gs>
                <a:gs pos="100000">
                  <a:srgbClr val="4BACC6">
                    <a:lumMod val="60000"/>
                    <a:lumOff val="40000"/>
                    <a:tint val="23500"/>
                    <a:satMod val="160000"/>
                  </a:srgbClr>
                </a:gs>
              </a:gsLst>
              <a:path path="circle">
                <a:fillToRect r="100000" b="100000"/>
              </a:path>
              <a:tileRect l="-100000" t="-100000"/>
            </a:gradFill>
            <a:ln w="25400" cap="flat" cmpd="sng" algn="ctr">
              <a:solidFill>
                <a:srgbClr val="9BBB59">
                  <a:shade val="50000"/>
                </a:srgbClr>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dirty="0">
                <a:ln>
                  <a:noFill/>
                </a:ln>
                <a:solidFill>
                  <a:prstClr val="white"/>
                </a:solidFill>
                <a:effectLst/>
                <a:uLnTx/>
                <a:uFillTx/>
                <a:latin typeface="Calibri"/>
                <a:ea typeface="宋体"/>
                <a:cs typeface="+mn-cs"/>
              </a:endParaRPr>
            </a:p>
          </p:txBody>
        </p:sp>
        <p:pic>
          <p:nvPicPr>
            <p:cNvPr id="5" name="Picture 10" descr="http://t2.gstatic.cn/images?q=tbn:sdKCsIpiZj_ePM:">
              <a:hlinkClick r:id="rId2"/>
            </p:cNvPr>
            <p:cNvPicPr>
              <a:picLocks noChangeAspect="1" noChangeArrowheads="1"/>
            </p:cNvPicPr>
            <p:nvPr/>
          </p:nvPicPr>
          <p:blipFill>
            <a:blip r:embed="rId3"/>
            <a:srcRect/>
            <a:stretch>
              <a:fillRect/>
            </a:stretch>
          </p:blipFill>
          <p:spPr bwMode="auto">
            <a:xfrm>
              <a:off x="707956" y="5356161"/>
              <a:ext cx="371475" cy="371475"/>
            </a:xfrm>
            <a:prstGeom prst="rect">
              <a:avLst/>
            </a:prstGeom>
            <a:noFill/>
            <a:ln w="9525">
              <a:noFill/>
              <a:miter lim="800000"/>
              <a:headEnd/>
              <a:tailEnd/>
            </a:ln>
          </p:spPr>
        </p:pic>
        <p:pic>
          <p:nvPicPr>
            <p:cNvPr id="6" name="Picture 12" descr="http://t2.gstatic.cn/images?q=tbn:nvZaiTtdp9lZ-M:">
              <a:hlinkClick r:id="rId4"/>
            </p:cNvPr>
            <p:cNvPicPr>
              <a:picLocks noChangeAspect="1" noChangeArrowheads="1"/>
            </p:cNvPicPr>
            <p:nvPr/>
          </p:nvPicPr>
          <p:blipFill>
            <a:blip r:embed="rId5">
              <a:clrChange>
                <a:clrFrom>
                  <a:srgbClr val="FEFEFE"/>
                </a:clrFrom>
                <a:clrTo>
                  <a:srgbClr val="FEFEFE">
                    <a:alpha val="0"/>
                  </a:srgbClr>
                </a:clrTo>
              </a:clrChange>
            </a:blip>
            <a:srcRect/>
            <a:stretch>
              <a:fillRect/>
            </a:stretch>
          </p:blipFill>
          <p:spPr bwMode="auto">
            <a:xfrm>
              <a:off x="1709686" y="5220429"/>
              <a:ext cx="642938" cy="642938"/>
            </a:xfrm>
            <a:prstGeom prst="rect">
              <a:avLst/>
            </a:prstGeom>
            <a:noFill/>
            <a:ln w="9525">
              <a:noFill/>
              <a:miter lim="800000"/>
              <a:headEnd/>
              <a:tailEnd/>
            </a:ln>
          </p:spPr>
        </p:pic>
        <p:pic>
          <p:nvPicPr>
            <p:cNvPr id="7" name="Picture 16" descr="http://www.solarnavigator.net/sponsorship/sponsorship_images/bill_gates_time_magazine_cover_april_1984.jpg"/>
            <p:cNvPicPr>
              <a:picLocks noChangeAspect="1" noChangeArrowheads="1"/>
            </p:cNvPicPr>
            <p:nvPr/>
          </p:nvPicPr>
          <p:blipFill>
            <a:blip r:embed="rId6"/>
            <a:srcRect/>
            <a:stretch>
              <a:fillRect/>
            </a:stretch>
          </p:blipFill>
          <p:spPr bwMode="auto">
            <a:xfrm>
              <a:off x="1318879" y="5315718"/>
              <a:ext cx="305401" cy="411918"/>
            </a:xfrm>
            <a:prstGeom prst="rect">
              <a:avLst/>
            </a:prstGeom>
            <a:noFill/>
            <a:ln w="9525">
              <a:noFill/>
              <a:miter lim="800000"/>
              <a:headEnd/>
              <a:tailEnd/>
            </a:ln>
          </p:spPr>
        </p:pic>
        <p:sp>
          <p:nvSpPr>
            <p:cNvPr id="8" name="矩形 58"/>
            <p:cNvSpPr>
              <a:spLocks noChangeArrowheads="1"/>
            </p:cNvSpPr>
            <p:nvPr/>
          </p:nvSpPr>
          <p:spPr bwMode="auto">
            <a:xfrm>
              <a:off x="350700" y="4876030"/>
              <a:ext cx="2143582" cy="479910"/>
            </a:xfrm>
            <a:prstGeom prst="rect">
              <a:avLst/>
            </a:prstGeom>
            <a:noFill/>
            <a:ln w="9525">
              <a:noFill/>
              <a:miter lim="800000"/>
              <a:headEnd/>
              <a:tailEnd/>
            </a:ln>
          </p:spPr>
          <p:txBody>
            <a:bodyPr wrap="none">
              <a:spAutoFit/>
            </a:bodyPr>
            <a:lstStyle/>
            <a:p>
              <a:pPr marL="182563" marR="0" lvl="0" indent="-182563" defTabSz="914400" eaLnBrk="0" fontAlgn="auto" latinLnBrk="0" hangingPunct="0">
                <a:lnSpc>
                  <a:spcPct val="90000"/>
                </a:lnSpc>
                <a:spcBef>
                  <a:spcPct val="20000"/>
                </a:spcBef>
                <a:spcAft>
                  <a:spcPts val="0"/>
                </a:spcAft>
                <a:buClr>
                  <a:srgbClr val="800080"/>
                </a:buClr>
                <a:buSzPct val="120000"/>
                <a:buFont typeface="Arial" charset="0"/>
                <a:buChar char="•"/>
                <a:tabLst/>
                <a:defRPr/>
              </a:pPr>
              <a:r>
                <a:rPr lang="zh-CN" altLang="en-US" sz="2800" kern="0" dirty="0" smtClean="0">
                  <a:solidFill>
                    <a:prstClr val="black"/>
                  </a:solidFill>
                  <a:ea typeface="黑体" pitchFamily="2" charset="-122"/>
                </a:rPr>
                <a:t>防火墙</a:t>
              </a:r>
              <a:r>
                <a:rPr lang="en-US" altLang="zh-CN" sz="2800" kern="0" dirty="0" smtClean="0">
                  <a:solidFill>
                    <a:prstClr val="black"/>
                  </a:solidFill>
                  <a:ea typeface="黑体" pitchFamily="2" charset="-122"/>
                </a:rPr>
                <a:t>/IDS</a:t>
              </a:r>
              <a:endParaRPr kumimoji="0" lang="en-US" altLang="zh-CN" sz="2800" b="0" i="0" u="none" strike="noStrike" kern="0" cap="none" spc="0" normalizeH="0" baseline="0" noProof="0" dirty="0" smtClean="0">
                <a:ln>
                  <a:noFill/>
                </a:ln>
                <a:solidFill>
                  <a:prstClr val="black"/>
                </a:solidFill>
                <a:effectLst/>
                <a:uLnTx/>
                <a:uFillTx/>
                <a:ea typeface="黑体" pitchFamily="2" charset="-122"/>
              </a:endParaRPr>
            </a:p>
          </p:txBody>
        </p:sp>
        <p:sp>
          <p:nvSpPr>
            <p:cNvPr id="9" name="矩形 59"/>
            <p:cNvSpPr>
              <a:spLocks noChangeArrowheads="1"/>
            </p:cNvSpPr>
            <p:nvPr/>
          </p:nvSpPr>
          <p:spPr bwMode="auto">
            <a:xfrm>
              <a:off x="3131939" y="4867458"/>
              <a:ext cx="2028179" cy="479910"/>
            </a:xfrm>
            <a:prstGeom prst="rect">
              <a:avLst/>
            </a:prstGeom>
            <a:noFill/>
            <a:ln w="9525">
              <a:noFill/>
              <a:miter lim="800000"/>
              <a:headEnd/>
              <a:tailEnd/>
            </a:ln>
          </p:spPr>
          <p:txBody>
            <a:bodyPr wrap="none">
              <a:spAutoFit/>
            </a:bodyPr>
            <a:lstStyle/>
            <a:p>
              <a:pPr marL="182563" marR="0" lvl="0" indent="-182563" defTabSz="914400" eaLnBrk="0" fontAlgn="auto" latinLnBrk="0" hangingPunct="0">
                <a:lnSpc>
                  <a:spcPct val="90000"/>
                </a:lnSpc>
                <a:spcBef>
                  <a:spcPct val="20000"/>
                </a:spcBef>
                <a:spcAft>
                  <a:spcPts val="0"/>
                </a:spcAft>
                <a:buClr>
                  <a:srgbClr val="800080"/>
                </a:buClr>
                <a:buSzPct val="120000"/>
                <a:buFont typeface="Arial" charset="0"/>
                <a:buChar char="•"/>
                <a:tabLst/>
                <a:defRPr/>
              </a:pPr>
              <a:r>
                <a:rPr kumimoji="0" lang="en-US" altLang="zh-CN" sz="2800" b="0" i="0" u="none" strike="noStrike" kern="0" cap="none" spc="0" normalizeH="0" baseline="0" noProof="0" dirty="0" smtClean="0">
                  <a:ln>
                    <a:noFill/>
                  </a:ln>
                  <a:solidFill>
                    <a:prstClr val="black"/>
                  </a:solidFill>
                  <a:effectLst/>
                  <a:uLnTx/>
                  <a:uFillTx/>
                  <a:ea typeface="黑体" pitchFamily="2" charset="-122"/>
                </a:rPr>
                <a:t>Cloud Sec</a:t>
              </a:r>
            </a:p>
          </p:txBody>
        </p:sp>
        <p:sp>
          <p:nvSpPr>
            <p:cNvPr id="10" name="矩形 60"/>
            <p:cNvSpPr>
              <a:spLocks noChangeArrowheads="1"/>
            </p:cNvSpPr>
            <p:nvPr/>
          </p:nvSpPr>
          <p:spPr bwMode="auto">
            <a:xfrm>
              <a:off x="6037982" y="4867104"/>
              <a:ext cx="2164417" cy="479910"/>
            </a:xfrm>
            <a:prstGeom prst="rect">
              <a:avLst/>
            </a:prstGeom>
            <a:noFill/>
            <a:ln w="9525">
              <a:noFill/>
              <a:miter lim="800000"/>
              <a:headEnd/>
              <a:tailEnd/>
            </a:ln>
          </p:spPr>
          <p:txBody>
            <a:bodyPr wrap="none">
              <a:spAutoFit/>
            </a:bodyPr>
            <a:lstStyle/>
            <a:p>
              <a:pPr marL="182563" marR="0" lvl="0" indent="-182563" defTabSz="914400" eaLnBrk="0" fontAlgn="auto" latinLnBrk="0" hangingPunct="0">
                <a:lnSpc>
                  <a:spcPct val="90000"/>
                </a:lnSpc>
                <a:spcBef>
                  <a:spcPct val="20000"/>
                </a:spcBef>
                <a:spcAft>
                  <a:spcPts val="0"/>
                </a:spcAft>
                <a:buClr>
                  <a:srgbClr val="800080"/>
                </a:buClr>
                <a:buSzPct val="120000"/>
                <a:buFont typeface="Arial" charset="0"/>
                <a:buChar char="•"/>
                <a:tabLst/>
                <a:defRPr/>
              </a:pPr>
              <a:r>
                <a:rPr lang="zh-CN" altLang="en-US" sz="2800" kern="0" dirty="0" smtClean="0">
                  <a:solidFill>
                    <a:prstClr val="black"/>
                  </a:solidFill>
                  <a:ea typeface="黑体" pitchFamily="2" charset="-122"/>
                </a:rPr>
                <a:t>智能安全</a:t>
              </a:r>
              <a:r>
                <a:rPr kumimoji="0" lang="zh-CN" altLang="en-US" sz="2800" b="0" i="0" u="none" strike="noStrike" kern="0" cap="none" spc="0" normalizeH="0" baseline="0" noProof="0" dirty="0" smtClean="0">
                  <a:ln>
                    <a:noFill/>
                  </a:ln>
                  <a:solidFill>
                    <a:prstClr val="black"/>
                  </a:solidFill>
                  <a:effectLst/>
                  <a:uLnTx/>
                  <a:uFillTx/>
                  <a:ea typeface="黑体" pitchFamily="2" charset="-122"/>
                </a:rPr>
                <a:t>？</a:t>
              </a:r>
              <a:endParaRPr kumimoji="0" lang="en-US" altLang="zh-CN" sz="2800" b="0" i="0" u="none" strike="noStrike" kern="0" cap="none" spc="0" normalizeH="0" baseline="0" noProof="0" dirty="0" smtClean="0">
                <a:ln>
                  <a:noFill/>
                </a:ln>
                <a:solidFill>
                  <a:prstClr val="black"/>
                </a:solidFill>
                <a:effectLst/>
                <a:uLnTx/>
                <a:uFillTx/>
                <a:ea typeface="黑体" pitchFamily="2" charset="-122"/>
              </a:endParaRPr>
            </a:p>
          </p:txBody>
        </p:sp>
        <p:pic>
          <p:nvPicPr>
            <p:cNvPr id="11" name="Picture 8"/>
            <p:cNvPicPr>
              <a:picLocks noChangeAspect="1" noChangeArrowheads="1"/>
            </p:cNvPicPr>
            <p:nvPr/>
          </p:nvPicPr>
          <p:blipFill>
            <a:blip r:embed="rId7"/>
            <a:srcRect/>
            <a:stretch>
              <a:fillRect/>
            </a:stretch>
          </p:blipFill>
          <p:spPr bwMode="auto">
            <a:xfrm>
              <a:off x="3805552" y="5356161"/>
              <a:ext cx="914721" cy="445506"/>
            </a:xfrm>
            <a:prstGeom prst="rect">
              <a:avLst/>
            </a:prstGeom>
            <a:noFill/>
            <a:ln w="9525">
              <a:noFill/>
              <a:miter lim="800000"/>
              <a:headEnd/>
              <a:tailEnd/>
            </a:ln>
          </p:spPr>
        </p:pic>
        <p:pic>
          <p:nvPicPr>
            <p:cNvPr id="12" name="Picture 59" descr="data_center_1"/>
            <p:cNvPicPr>
              <a:picLocks noChangeAspect="1" noChangeArrowheads="1"/>
            </p:cNvPicPr>
            <p:nvPr/>
          </p:nvPicPr>
          <p:blipFill>
            <a:blip r:embed="rId8"/>
            <a:srcRect/>
            <a:stretch>
              <a:fillRect/>
            </a:stretch>
          </p:blipFill>
          <p:spPr bwMode="auto">
            <a:xfrm>
              <a:off x="6787282" y="5296817"/>
              <a:ext cx="881062" cy="652463"/>
            </a:xfrm>
            <a:prstGeom prst="rect">
              <a:avLst/>
            </a:prstGeom>
            <a:noFill/>
            <a:ln w="9525">
              <a:noFill/>
              <a:miter lim="800000"/>
              <a:headEnd/>
              <a:tailEnd/>
            </a:ln>
          </p:spPr>
        </p:pic>
      </p:grpSp>
      <p:sp>
        <p:nvSpPr>
          <p:cNvPr id="13" name="灯片编号占位符 4"/>
          <p:cNvSpPr>
            <a:spLocks noChangeArrowheads="1"/>
          </p:cNvSpPr>
          <p:nvPr/>
        </p:nvSpPr>
        <p:spPr bwMode="auto">
          <a:xfrm>
            <a:off x="228600" y="2257235"/>
            <a:ext cx="2357929" cy="1551477"/>
          </a:xfrm>
          <a:prstGeom prst="roundRect">
            <a:avLst>
              <a:gd name="adj" fmla="val 16667"/>
            </a:avLst>
          </a:prstGeom>
          <a:solidFill>
            <a:srgbClr val="FFFF66"/>
          </a:solidFill>
          <a:ln w="15875">
            <a:solidFill>
              <a:srgbClr val="FF0000"/>
            </a:solidFill>
            <a:round/>
            <a:headEnd/>
            <a:tailEnd/>
          </a:ln>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lnSpc>
                <a:spcPct val="90000"/>
              </a:lnSpc>
              <a:spcBef>
                <a:spcPct val="0"/>
              </a:spcBef>
              <a:buNone/>
            </a:pPr>
            <a:r>
              <a:rPr lang="zh-CN" altLang="en-US" sz="2400" dirty="0"/>
              <a:t>病毒，</a:t>
            </a:r>
            <a:r>
              <a:rPr lang="zh-CN" altLang="en-US" sz="2400" dirty="0" smtClean="0"/>
              <a:t>蠕虫：</a:t>
            </a:r>
            <a:endParaRPr lang="en-US" altLang="zh-CN" sz="2400" dirty="0"/>
          </a:p>
          <a:p>
            <a:pPr algn="ctr">
              <a:lnSpc>
                <a:spcPct val="90000"/>
              </a:lnSpc>
              <a:spcBef>
                <a:spcPct val="0"/>
              </a:spcBef>
              <a:buFontTx/>
              <a:buNone/>
            </a:pPr>
            <a:r>
              <a:rPr lang="zh-CN" altLang="en-US" sz="2400" b="0" dirty="0" smtClean="0">
                <a:solidFill>
                  <a:srgbClr val="FF0000"/>
                </a:solidFill>
                <a:latin typeface="Rockwell" panose="02060603020205020403" pitchFamily="18" charset="0"/>
              </a:rPr>
              <a:t>病毒变化多，以本地检测处置为主</a:t>
            </a:r>
            <a:endParaRPr lang="en-US" altLang="zh-CN" sz="2400" b="0" dirty="0" smtClean="0">
              <a:solidFill>
                <a:srgbClr val="FF0000"/>
              </a:solidFill>
              <a:latin typeface="Rockwell" panose="02060603020205020403" pitchFamily="18" charset="0"/>
            </a:endParaRPr>
          </a:p>
          <a:p>
            <a:pPr algn="ctr">
              <a:lnSpc>
                <a:spcPct val="90000"/>
              </a:lnSpc>
              <a:spcBef>
                <a:spcPct val="0"/>
              </a:spcBef>
              <a:buFontTx/>
              <a:buNone/>
            </a:pPr>
            <a:r>
              <a:rPr lang="zh-CN" altLang="en-US" sz="2400" dirty="0" smtClean="0">
                <a:solidFill>
                  <a:srgbClr val="FF0000"/>
                </a:solidFill>
                <a:latin typeface="Rockwell" panose="02060603020205020403" pitchFamily="18" charset="0"/>
              </a:rPr>
              <a:t>多和快</a:t>
            </a:r>
            <a:endParaRPr lang="en-US" altLang="zh-CN" sz="2400" b="0" dirty="0" smtClean="0">
              <a:solidFill>
                <a:srgbClr val="FF0000"/>
              </a:solidFill>
              <a:latin typeface="Rockwell" panose="02060603020205020403" pitchFamily="18" charset="0"/>
            </a:endParaRPr>
          </a:p>
          <a:p>
            <a:pPr algn="ctr">
              <a:lnSpc>
                <a:spcPct val="90000"/>
              </a:lnSpc>
              <a:spcBef>
                <a:spcPct val="0"/>
              </a:spcBef>
              <a:buFontTx/>
              <a:buNone/>
            </a:pPr>
            <a:endParaRPr lang="zh-CN" altLang="en-US" sz="2400" b="0" dirty="0">
              <a:solidFill>
                <a:srgbClr val="FF0000"/>
              </a:solidFill>
              <a:latin typeface="Rockwell" panose="02060603020205020403" pitchFamily="18" charset="0"/>
            </a:endParaRPr>
          </a:p>
        </p:txBody>
      </p:sp>
      <p:sp>
        <p:nvSpPr>
          <p:cNvPr id="14" name="灯片编号占位符 4"/>
          <p:cNvSpPr>
            <a:spLocks noChangeArrowheads="1"/>
          </p:cNvSpPr>
          <p:nvPr/>
        </p:nvSpPr>
        <p:spPr bwMode="auto">
          <a:xfrm>
            <a:off x="3505200" y="2278230"/>
            <a:ext cx="1903573" cy="1551477"/>
          </a:xfrm>
          <a:prstGeom prst="roundRect">
            <a:avLst>
              <a:gd name="adj" fmla="val 16667"/>
            </a:avLst>
          </a:prstGeom>
          <a:solidFill>
            <a:srgbClr val="FFFF66"/>
          </a:solidFill>
          <a:ln w="15875">
            <a:solidFill>
              <a:srgbClr val="FF0000"/>
            </a:solidFill>
            <a:round/>
            <a:headEnd/>
            <a:tailEnd/>
          </a:ln>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lnSpc>
                <a:spcPct val="90000"/>
              </a:lnSpc>
              <a:spcBef>
                <a:spcPct val="0"/>
              </a:spcBef>
              <a:buNone/>
            </a:pPr>
            <a:r>
              <a:rPr lang="zh-CN" altLang="en-US" sz="2400" dirty="0"/>
              <a:t>恶意</a:t>
            </a:r>
            <a:r>
              <a:rPr lang="zh-CN" altLang="en-US" sz="2400" dirty="0" smtClean="0"/>
              <a:t>程序：</a:t>
            </a:r>
            <a:endParaRPr lang="en-US" altLang="zh-CN" sz="2400" dirty="0"/>
          </a:p>
          <a:p>
            <a:pPr algn="ctr">
              <a:lnSpc>
                <a:spcPct val="90000"/>
              </a:lnSpc>
              <a:spcBef>
                <a:spcPct val="0"/>
              </a:spcBef>
              <a:buFontTx/>
              <a:buNone/>
            </a:pPr>
            <a:r>
              <a:rPr lang="zh-CN" altLang="en-US" sz="2400" dirty="0" smtClean="0">
                <a:solidFill>
                  <a:srgbClr val="FF0000"/>
                </a:solidFill>
                <a:latin typeface="Rockwell" panose="02060603020205020403" pitchFamily="18" charset="0"/>
              </a:rPr>
              <a:t>本地资源局限，检测与处置分离</a:t>
            </a:r>
            <a:r>
              <a:rPr lang="zh-CN" altLang="en-US" sz="2400" b="0" dirty="0" smtClean="0">
                <a:solidFill>
                  <a:srgbClr val="FF0000"/>
                </a:solidFill>
                <a:latin typeface="Rockwell" panose="02060603020205020403" pitchFamily="18" charset="0"/>
              </a:rPr>
              <a:t>：</a:t>
            </a:r>
            <a:endParaRPr lang="zh-CN" altLang="en-US" sz="2400" b="0" dirty="0">
              <a:solidFill>
                <a:srgbClr val="FF0000"/>
              </a:solidFill>
              <a:latin typeface="Rockwell" panose="02060603020205020403" pitchFamily="18" charset="0"/>
            </a:endParaRPr>
          </a:p>
          <a:p>
            <a:pPr algn="ctr">
              <a:lnSpc>
                <a:spcPct val="90000"/>
              </a:lnSpc>
              <a:spcBef>
                <a:spcPct val="0"/>
              </a:spcBef>
              <a:buFontTx/>
              <a:buNone/>
            </a:pPr>
            <a:r>
              <a:rPr lang="zh-CN" altLang="en-US" sz="2400" dirty="0" smtClean="0">
                <a:solidFill>
                  <a:srgbClr val="FF0000"/>
                </a:solidFill>
                <a:latin typeface="Rockwell" panose="02060603020205020403" pitchFamily="18" charset="0"/>
              </a:rPr>
              <a:t>好和省</a:t>
            </a:r>
            <a:endParaRPr lang="zh-CN" altLang="en-US" sz="2400" dirty="0">
              <a:solidFill>
                <a:srgbClr val="FF0000"/>
              </a:solidFill>
              <a:latin typeface="Rockwell" panose="02060603020205020403" pitchFamily="18" charset="0"/>
            </a:endParaRPr>
          </a:p>
        </p:txBody>
      </p:sp>
      <p:sp>
        <p:nvSpPr>
          <p:cNvPr id="15" name="灯片编号占位符 4"/>
          <p:cNvSpPr>
            <a:spLocks noChangeArrowheads="1"/>
          </p:cNvSpPr>
          <p:nvPr/>
        </p:nvSpPr>
        <p:spPr bwMode="auto">
          <a:xfrm>
            <a:off x="5987804" y="2258523"/>
            <a:ext cx="2357929" cy="1551477"/>
          </a:xfrm>
          <a:prstGeom prst="roundRect">
            <a:avLst>
              <a:gd name="adj" fmla="val 16667"/>
            </a:avLst>
          </a:prstGeom>
          <a:solidFill>
            <a:srgbClr val="FFFF66"/>
          </a:solidFill>
          <a:ln w="15875">
            <a:solidFill>
              <a:srgbClr val="FF0000"/>
            </a:solidFill>
            <a:round/>
            <a:headEnd/>
            <a:tailEnd/>
          </a:ln>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lnSpc>
                <a:spcPct val="90000"/>
              </a:lnSpc>
              <a:spcBef>
                <a:spcPct val="0"/>
              </a:spcBef>
              <a:buFontTx/>
              <a:buNone/>
            </a:pPr>
            <a:r>
              <a:rPr lang="en-US" altLang="zh-CN" sz="2400" dirty="0" smtClean="0">
                <a:solidFill>
                  <a:srgbClr val="FF0000"/>
                </a:solidFill>
                <a:latin typeface="Rockwell" panose="02060603020205020403" pitchFamily="18" charset="0"/>
              </a:rPr>
              <a:t>APT</a:t>
            </a:r>
            <a:r>
              <a:rPr lang="zh-CN" altLang="en-US" sz="2400" dirty="0" smtClean="0">
                <a:solidFill>
                  <a:srgbClr val="FF0000"/>
                </a:solidFill>
                <a:latin typeface="Rockwell" panose="02060603020205020403" pitchFamily="18" charset="0"/>
              </a:rPr>
              <a:t>等：</a:t>
            </a:r>
            <a:endParaRPr lang="en-US" altLang="zh-CN" sz="2400" dirty="0" smtClean="0">
              <a:solidFill>
                <a:srgbClr val="FF0000"/>
              </a:solidFill>
              <a:latin typeface="Rockwell" panose="02060603020205020403" pitchFamily="18" charset="0"/>
            </a:endParaRPr>
          </a:p>
          <a:p>
            <a:pPr algn="ctr">
              <a:lnSpc>
                <a:spcPct val="90000"/>
              </a:lnSpc>
              <a:spcBef>
                <a:spcPct val="0"/>
              </a:spcBef>
              <a:buFontTx/>
              <a:buNone/>
            </a:pPr>
            <a:r>
              <a:rPr lang="zh-CN" altLang="en-US" sz="2400" dirty="0" smtClean="0">
                <a:solidFill>
                  <a:srgbClr val="FF0000"/>
                </a:solidFill>
                <a:latin typeface="Rockwell" panose="02060603020205020403" pitchFamily="18" charset="0"/>
              </a:rPr>
              <a:t>攻击行为隐蔽</a:t>
            </a:r>
            <a:r>
              <a:rPr lang="zh-CN" altLang="en-US" sz="2400" b="0" dirty="0" smtClean="0">
                <a:solidFill>
                  <a:srgbClr val="FF0000"/>
                </a:solidFill>
                <a:latin typeface="Rockwell" panose="02060603020205020403" pitchFamily="18" charset="0"/>
              </a:rPr>
              <a:t>，安全边界模糊</a:t>
            </a:r>
            <a:endParaRPr lang="en-US" altLang="zh-CN" sz="2400" b="0" dirty="0" smtClean="0">
              <a:solidFill>
                <a:srgbClr val="FF0000"/>
              </a:solidFill>
              <a:latin typeface="Rockwell" panose="02060603020205020403" pitchFamily="18" charset="0"/>
            </a:endParaRPr>
          </a:p>
          <a:p>
            <a:pPr algn="ctr">
              <a:lnSpc>
                <a:spcPct val="90000"/>
              </a:lnSpc>
              <a:spcBef>
                <a:spcPct val="0"/>
              </a:spcBef>
              <a:buFontTx/>
              <a:buNone/>
            </a:pPr>
            <a:endParaRPr lang="en-US" altLang="zh-CN" sz="2400" dirty="0" smtClean="0">
              <a:solidFill>
                <a:srgbClr val="FF0000"/>
              </a:solidFill>
              <a:latin typeface="Rockwell" panose="02060603020205020403" pitchFamily="18" charset="0"/>
            </a:endParaRPr>
          </a:p>
          <a:p>
            <a:pPr algn="ctr">
              <a:lnSpc>
                <a:spcPct val="90000"/>
              </a:lnSpc>
              <a:spcBef>
                <a:spcPct val="0"/>
              </a:spcBef>
              <a:buFontTx/>
              <a:buNone/>
            </a:pPr>
            <a:r>
              <a:rPr lang="zh-CN" altLang="en-US" sz="2400" dirty="0" smtClean="0">
                <a:solidFill>
                  <a:srgbClr val="FF0000"/>
                </a:solidFill>
                <a:latin typeface="Rockwell" panose="02060603020205020403" pitchFamily="18" charset="0"/>
              </a:rPr>
              <a:t>精和准</a:t>
            </a:r>
            <a:endParaRPr lang="zh-CN" altLang="en-US" sz="2400" dirty="0">
              <a:solidFill>
                <a:srgbClr val="FF0000"/>
              </a:solidFill>
              <a:latin typeface="Rockwell" panose="02060603020205020403" pitchFamily="18" charset="0"/>
            </a:endParaRPr>
          </a:p>
        </p:txBody>
      </p:sp>
      <p:sp>
        <p:nvSpPr>
          <p:cNvPr id="18" name="矩形 17"/>
          <p:cNvSpPr/>
          <p:nvPr/>
        </p:nvSpPr>
        <p:spPr>
          <a:xfrm>
            <a:off x="718019" y="5416572"/>
            <a:ext cx="165443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涉及数据破坏</a:t>
            </a:r>
            <a:endParaRPr lang="en-US" dirty="0">
              <a:latin typeface="黑体" panose="02010609060101010101" pitchFamily="49" charset="-122"/>
              <a:ea typeface="黑体" panose="02010609060101010101" pitchFamily="49" charset="-122"/>
            </a:endParaRPr>
          </a:p>
        </p:txBody>
      </p:sp>
      <p:sp>
        <p:nvSpPr>
          <p:cNvPr id="19" name="矩形 18"/>
          <p:cNvSpPr/>
          <p:nvPr/>
        </p:nvSpPr>
        <p:spPr>
          <a:xfrm>
            <a:off x="3188815" y="5412379"/>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涉及影响系统高效运行</a:t>
            </a:r>
            <a:endParaRPr lang="en-US" dirty="0">
              <a:latin typeface="黑体" panose="02010609060101010101" pitchFamily="49" charset="-122"/>
              <a:ea typeface="黑体" panose="02010609060101010101" pitchFamily="49" charset="-122"/>
            </a:endParaRPr>
          </a:p>
        </p:txBody>
      </p:sp>
      <p:sp>
        <p:nvSpPr>
          <p:cNvPr id="20" name="矩形 19"/>
          <p:cNvSpPr/>
          <p:nvPr/>
        </p:nvSpPr>
        <p:spPr>
          <a:xfrm>
            <a:off x="6154096" y="5380298"/>
            <a:ext cx="19050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黑体" panose="02010609060101010101" pitchFamily="49" charset="-122"/>
                <a:ea typeface="黑体" panose="02010609060101010101" pitchFamily="49" charset="-122"/>
              </a:rPr>
              <a:t>涉及基础设施安全</a:t>
            </a:r>
            <a:endParaRPr lang="en-US" dirty="0">
              <a:latin typeface="黑体" panose="02010609060101010101" pitchFamily="49" charset="-122"/>
              <a:ea typeface="黑体" panose="02010609060101010101" pitchFamily="49" charset="-122"/>
            </a:endParaRPr>
          </a:p>
        </p:txBody>
      </p:sp>
      <p:sp>
        <p:nvSpPr>
          <p:cNvPr id="21" name="标题 1"/>
          <p:cNvSpPr txBox="1">
            <a:spLocks/>
          </p:cNvSpPr>
          <p:nvPr/>
        </p:nvSpPr>
        <p:spPr>
          <a:xfrm>
            <a:off x="682211" y="579362"/>
            <a:ext cx="8229600" cy="1143000"/>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Cambria" pitchFamily="18" charset="0"/>
                <a:ea typeface="华文行楷" pitchFamily="2" charset="-122"/>
              </a:defRPr>
            </a:lvl2pPr>
            <a:lvl3pPr algn="ctr" rtl="0" eaLnBrk="0" fontAlgn="base" hangingPunct="0">
              <a:spcBef>
                <a:spcPct val="0"/>
              </a:spcBef>
              <a:spcAft>
                <a:spcPct val="0"/>
              </a:spcAft>
              <a:defRPr sz="4000">
                <a:solidFill>
                  <a:schemeClr val="tx2"/>
                </a:solidFill>
                <a:latin typeface="Cambria" pitchFamily="18" charset="0"/>
                <a:ea typeface="华文行楷" pitchFamily="2" charset="-122"/>
              </a:defRPr>
            </a:lvl3pPr>
            <a:lvl4pPr algn="ctr" rtl="0" eaLnBrk="0" fontAlgn="base" hangingPunct="0">
              <a:spcBef>
                <a:spcPct val="0"/>
              </a:spcBef>
              <a:spcAft>
                <a:spcPct val="0"/>
              </a:spcAft>
              <a:defRPr sz="4000">
                <a:solidFill>
                  <a:schemeClr val="tx2"/>
                </a:solidFill>
                <a:latin typeface="Cambria" pitchFamily="18" charset="0"/>
                <a:ea typeface="华文行楷" pitchFamily="2" charset="-122"/>
              </a:defRPr>
            </a:lvl4pPr>
            <a:lvl5pPr algn="ctr" rtl="0" eaLnBrk="0" fontAlgn="base" hangingPunct="0">
              <a:spcBef>
                <a:spcPct val="0"/>
              </a:spcBef>
              <a:spcAft>
                <a:spcPct val="0"/>
              </a:spcAft>
              <a:defRPr sz="4000">
                <a:solidFill>
                  <a:schemeClr val="tx2"/>
                </a:solidFill>
                <a:latin typeface="Cambria" pitchFamily="18" charset="0"/>
                <a:ea typeface="华文行楷" pitchFamily="2" charset="-122"/>
              </a:defRPr>
            </a:lvl5pPr>
            <a:lvl6pPr marL="457200" algn="ctr" rtl="0" fontAlgn="base">
              <a:spcBef>
                <a:spcPct val="0"/>
              </a:spcBef>
              <a:spcAft>
                <a:spcPct val="0"/>
              </a:spcAft>
              <a:defRPr sz="4000">
                <a:solidFill>
                  <a:schemeClr val="tx2"/>
                </a:solidFill>
                <a:latin typeface="Arial" pitchFamily="34" charset="0"/>
                <a:ea typeface="黑体" pitchFamily="2" charset="-122"/>
              </a:defRPr>
            </a:lvl6pPr>
            <a:lvl7pPr marL="914400" algn="ctr" rtl="0" fontAlgn="base">
              <a:spcBef>
                <a:spcPct val="0"/>
              </a:spcBef>
              <a:spcAft>
                <a:spcPct val="0"/>
              </a:spcAft>
              <a:defRPr sz="4000">
                <a:solidFill>
                  <a:schemeClr val="tx2"/>
                </a:solidFill>
                <a:latin typeface="Arial" pitchFamily="34" charset="0"/>
                <a:ea typeface="黑体" pitchFamily="2" charset="-122"/>
              </a:defRPr>
            </a:lvl7pPr>
            <a:lvl8pPr marL="1371600" algn="ctr" rtl="0" fontAlgn="base">
              <a:spcBef>
                <a:spcPct val="0"/>
              </a:spcBef>
              <a:spcAft>
                <a:spcPct val="0"/>
              </a:spcAft>
              <a:defRPr sz="4000">
                <a:solidFill>
                  <a:schemeClr val="tx2"/>
                </a:solidFill>
                <a:latin typeface="Arial" pitchFamily="34" charset="0"/>
                <a:ea typeface="黑体" pitchFamily="2" charset="-122"/>
              </a:defRPr>
            </a:lvl8pPr>
            <a:lvl9pPr marL="1828800" algn="ctr" rtl="0" fontAlgn="base">
              <a:spcBef>
                <a:spcPct val="0"/>
              </a:spcBef>
              <a:spcAft>
                <a:spcPct val="0"/>
              </a:spcAft>
              <a:defRPr sz="4000">
                <a:solidFill>
                  <a:schemeClr val="tx2"/>
                </a:solidFill>
                <a:latin typeface="Arial" pitchFamily="34" charset="0"/>
                <a:ea typeface="黑体" pitchFamily="2" charset="-122"/>
              </a:defRPr>
            </a:lvl9pPr>
          </a:lstStyle>
          <a:p>
            <a:r>
              <a:rPr lang="zh-CN" altLang="en-US" b="1" dirty="0" smtClean="0">
                <a:solidFill>
                  <a:schemeClr val="tx1"/>
                </a:solidFill>
                <a:latin typeface="Calibri" pitchFamily="34" charset="0"/>
                <a:ea typeface="黑体" pitchFamily="49" charset="-122"/>
                <a:cs typeface="Calibri" pitchFamily="34" charset="0"/>
              </a:rPr>
              <a:t>安全技术：倒逼转折？</a:t>
            </a:r>
            <a:endParaRPr lang="zh-CN" altLang="en-US" b="1" dirty="0">
              <a:solidFill>
                <a:schemeClr val="tx1"/>
              </a:solidFill>
              <a:latin typeface="Calibri" pitchFamily="34" charset="0"/>
              <a:ea typeface="黑体" pitchFamily="49" charset="-122"/>
              <a:cs typeface="Calibri" pitchFamily="34" charset="0"/>
            </a:endParaRPr>
          </a:p>
        </p:txBody>
      </p:sp>
    </p:spTree>
    <p:extLst>
      <p:ext uri="{BB962C8B-B14F-4D97-AF65-F5344CB8AC3E}">
        <p14:creationId xmlns:p14="http://schemas.microsoft.com/office/powerpoint/2010/main" xmlns="" val="323657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edge">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edge">
                                      <p:cBhvr>
                                        <p:cTn id="12" dur="2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edge">
                                      <p:cBhvr>
                                        <p:cTn id="1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idx="4294967295"/>
          </p:nvPr>
        </p:nvSpPr>
        <p:spPr>
          <a:xfrm>
            <a:off x="62633" y="484188"/>
            <a:ext cx="8229600" cy="769937"/>
          </a:xfrm>
        </p:spPr>
        <p:txBody>
          <a:bodyPr/>
          <a:lstStyle/>
          <a:p>
            <a:pPr>
              <a:buClr>
                <a:srgbClr val="990033"/>
              </a:buClr>
              <a:buSzPct val="120000"/>
            </a:pPr>
            <a:r>
              <a:rPr lang="zh-CN" altLang="en-US" b="1" dirty="0" smtClean="0">
                <a:solidFill>
                  <a:schemeClr val="tx1"/>
                </a:solidFill>
                <a:latin typeface="Calibri" pitchFamily="34" charset="0"/>
                <a:ea typeface="黑体" pitchFamily="49" charset="-122"/>
                <a:cs typeface="Calibri" pitchFamily="34" charset="0"/>
              </a:rPr>
              <a:t>工业安全</a:t>
            </a:r>
            <a:r>
              <a:rPr lang="zh-CN" altLang="en-US" b="1" dirty="0">
                <a:solidFill>
                  <a:schemeClr val="tx1"/>
                </a:solidFill>
                <a:latin typeface="Calibri" pitchFamily="34" charset="0"/>
                <a:ea typeface="黑体" pitchFamily="49" charset="-122"/>
                <a:cs typeface="Calibri" pitchFamily="34" charset="0"/>
              </a:rPr>
              <a:t>保障</a:t>
            </a:r>
          </a:p>
        </p:txBody>
      </p:sp>
      <p:sp>
        <p:nvSpPr>
          <p:cNvPr id="96260" name="矩形 1"/>
          <p:cNvSpPr>
            <a:spLocks noChangeArrowheads="1"/>
          </p:cNvSpPr>
          <p:nvPr/>
        </p:nvSpPr>
        <p:spPr bwMode="auto">
          <a:xfrm>
            <a:off x="324058" y="1627225"/>
            <a:ext cx="8640762"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zh-CN" altLang="en-US" sz="2400" dirty="0">
                <a:ea typeface="KaiTi" panose="02010609060101010101" pitchFamily="49" charset="-122"/>
              </a:rPr>
              <a:t>设备安全、网络安全、控制安全和数据安全组成新的安全体系</a:t>
            </a:r>
          </a:p>
        </p:txBody>
      </p:sp>
      <p:sp>
        <p:nvSpPr>
          <p:cNvPr id="97" name="云形 96"/>
          <p:cNvSpPr/>
          <p:nvPr/>
        </p:nvSpPr>
        <p:spPr>
          <a:xfrm>
            <a:off x="2193925" y="2171700"/>
            <a:ext cx="4629150" cy="1025525"/>
          </a:xfrm>
          <a:prstGeom prst="cloud">
            <a:avLst/>
          </a:prstGeom>
          <a:solidFill>
            <a:sysClr val="window" lastClr="FFFFFF">
              <a:lumMod val="95000"/>
            </a:sysClr>
          </a:solidFill>
          <a:ln w="25400" cap="flat" cmpd="sng" algn="ctr">
            <a:noFill/>
            <a:prstDash val="solid"/>
          </a:ln>
          <a:effectLst/>
        </p:spPr>
        <p:txBody>
          <a:bodyPr anchor="ctr"/>
          <a:lstStyle/>
          <a:p>
            <a:pPr algn="ctr" eaLnBrk="1" hangingPunct="1">
              <a:defRPr/>
            </a:pPr>
            <a:endParaRPr lang="zh-CN" altLang="en-US" sz="1800" kern="0">
              <a:solidFill>
                <a:prstClr val="white"/>
              </a:solidFill>
              <a:latin typeface="黑体" panose="02010609060101010101" pitchFamily="49" charset="-122"/>
              <a:ea typeface="黑体" panose="02010609060101010101" pitchFamily="49" charset="-122"/>
            </a:endParaRPr>
          </a:p>
        </p:txBody>
      </p:sp>
      <p:sp>
        <p:nvSpPr>
          <p:cNvPr id="96262" name="文本框 65"/>
          <p:cNvSpPr txBox="1">
            <a:spLocks noChangeArrowheads="1"/>
          </p:cNvSpPr>
          <p:nvPr/>
        </p:nvSpPr>
        <p:spPr bwMode="auto">
          <a:xfrm>
            <a:off x="6234113" y="2241550"/>
            <a:ext cx="395287"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200">
                <a:solidFill>
                  <a:srgbClr val="000000"/>
                </a:solidFill>
              </a:rPr>
              <a:t>工</a:t>
            </a:r>
          </a:p>
          <a:p>
            <a:pPr>
              <a:spcBef>
                <a:spcPct val="0"/>
              </a:spcBef>
              <a:buSzPct val="60000"/>
              <a:buFont typeface="Wingdings" panose="05000000000000000000" pitchFamily="2" charset="2"/>
              <a:buNone/>
            </a:pPr>
            <a:r>
              <a:rPr lang="zh-CN" altLang="en-US" sz="1200">
                <a:solidFill>
                  <a:srgbClr val="000000"/>
                </a:solidFill>
              </a:rPr>
              <a:t>厂</a:t>
            </a:r>
          </a:p>
          <a:p>
            <a:pPr>
              <a:spcBef>
                <a:spcPct val="0"/>
              </a:spcBef>
              <a:buSzPct val="60000"/>
              <a:buFont typeface="Wingdings" panose="05000000000000000000" pitchFamily="2" charset="2"/>
              <a:buNone/>
            </a:pPr>
            <a:r>
              <a:rPr lang="zh-CN" altLang="en-US" sz="1200">
                <a:solidFill>
                  <a:srgbClr val="000000"/>
                </a:solidFill>
              </a:rPr>
              <a:t>外</a:t>
            </a:r>
          </a:p>
          <a:p>
            <a:pPr>
              <a:spcBef>
                <a:spcPct val="0"/>
              </a:spcBef>
              <a:buSzPct val="60000"/>
              <a:buFont typeface="Wingdings" panose="05000000000000000000" pitchFamily="2" charset="2"/>
              <a:buNone/>
            </a:pPr>
            <a:r>
              <a:rPr lang="zh-CN" altLang="en-US" sz="1200">
                <a:solidFill>
                  <a:srgbClr val="000000"/>
                </a:solidFill>
              </a:rPr>
              <a:t>网</a:t>
            </a:r>
          </a:p>
        </p:txBody>
      </p:sp>
      <p:grpSp>
        <p:nvGrpSpPr>
          <p:cNvPr id="96263" name="组合 98"/>
          <p:cNvGrpSpPr>
            <a:grpSpLocks/>
          </p:cNvGrpSpPr>
          <p:nvPr/>
        </p:nvGrpSpPr>
        <p:grpSpPr bwMode="auto">
          <a:xfrm>
            <a:off x="2192338" y="2378075"/>
            <a:ext cx="4687887" cy="3916363"/>
            <a:chOff x="3513" y="2858"/>
            <a:chExt cx="7381" cy="6169"/>
          </a:xfrm>
        </p:grpSpPr>
        <p:sp>
          <p:nvSpPr>
            <p:cNvPr id="100" name="云形 99"/>
            <p:cNvSpPr/>
            <p:nvPr/>
          </p:nvSpPr>
          <p:spPr>
            <a:xfrm>
              <a:off x="3605" y="4681"/>
              <a:ext cx="7289" cy="4134"/>
            </a:xfrm>
            <a:prstGeom prst="cloud">
              <a:avLst/>
            </a:prstGeom>
            <a:solidFill>
              <a:sysClr val="window" lastClr="FFFFFF">
                <a:lumMod val="95000"/>
              </a:sysClr>
            </a:solidFill>
            <a:ln w="25400" cap="flat" cmpd="sng" algn="ctr">
              <a:noFill/>
              <a:prstDash val="solid"/>
            </a:ln>
            <a:effectLst/>
          </p:spPr>
          <p:txBody>
            <a:bodyPr anchor="ctr"/>
            <a:lstStyle/>
            <a:p>
              <a:pPr algn="ctr" eaLnBrk="1" hangingPunct="1">
                <a:defRPr/>
              </a:pPr>
              <a:endParaRPr lang="zh-CN" altLang="en-US" sz="1800" kern="0">
                <a:solidFill>
                  <a:prstClr val="white"/>
                </a:solidFill>
                <a:latin typeface="黑体" panose="02010609060101010101" pitchFamily="49" charset="-122"/>
                <a:ea typeface="黑体" panose="02010609060101010101" pitchFamily="49" charset="-122"/>
              </a:endParaRPr>
            </a:p>
          </p:txBody>
        </p:sp>
        <p:sp>
          <p:nvSpPr>
            <p:cNvPr id="101" name="云形 64"/>
            <p:cNvSpPr/>
            <p:nvPr/>
          </p:nvSpPr>
          <p:spPr bwMode="auto">
            <a:xfrm rot="21480000" flipH="1">
              <a:off x="4340" y="2858"/>
              <a:ext cx="5606" cy="1133"/>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1" fmla="*/ 4693 w 43200"/>
                <a:gd name="connsiteY0-2" fmla="*/ 26177 h 43200"/>
                <a:gd name="connsiteX1-3" fmla="*/ 2160 w 43200"/>
                <a:gd name="connsiteY1-4" fmla="*/ 25380 h 43200"/>
                <a:gd name="connsiteX2-5" fmla="*/ 6928 w 43200"/>
                <a:gd name="connsiteY2-6" fmla="*/ 34899 h 43200"/>
                <a:gd name="connsiteX3-7" fmla="*/ 5820 w 43200"/>
                <a:gd name="connsiteY3-8" fmla="*/ 35280 h 43200"/>
                <a:gd name="connsiteX4-9" fmla="*/ 16478 w 43200"/>
                <a:gd name="connsiteY4-10" fmla="*/ 39090 h 43200"/>
                <a:gd name="connsiteX5-11" fmla="*/ 15810 w 43200"/>
                <a:gd name="connsiteY5-12" fmla="*/ 37350 h 43200"/>
                <a:gd name="connsiteX6-13" fmla="*/ 28827 w 43200"/>
                <a:gd name="connsiteY6-14" fmla="*/ 34751 h 43200"/>
                <a:gd name="connsiteX7-15" fmla="*/ 28560 w 43200"/>
                <a:gd name="connsiteY7-16" fmla="*/ 36660 h 43200"/>
                <a:gd name="connsiteX8-17" fmla="*/ 34129 w 43200"/>
                <a:gd name="connsiteY8-18" fmla="*/ 22954 h 43200"/>
                <a:gd name="connsiteX9-19" fmla="*/ 37380 w 43200"/>
                <a:gd name="connsiteY9-20" fmla="*/ 30090 h 43200"/>
                <a:gd name="connsiteX10-21" fmla="*/ 41798 w 43200"/>
                <a:gd name="connsiteY10-22" fmla="*/ 15354 h 43200"/>
                <a:gd name="connsiteX11-23" fmla="*/ 40350 w 43200"/>
                <a:gd name="connsiteY11-24" fmla="*/ 18030 h 43200"/>
                <a:gd name="connsiteX12-25" fmla="*/ 38324 w 43200"/>
                <a:gd name="connsiteY12-26" fmla="*/ 5426 h 43200"/>
                <a:gd name="connsiteX13-27" fmla="*/ 38400 w 43200"/>
                <a:gd name="connsiteY13-28" fmla="*/ 6690 h 43200"/>
                <a:gd name="connsiteX14-29" fmla="*/ 29078 w 43200"/>
                <a:gd name="connsiteY14-30" fmla="*/ 3952 h 43200"/>
                <a:gd name="connsiteX15-31" fmla="*/ 29820 w 43200"/>
                <a:gd name="connsiteY15-32" fmla="*/ 2340 h 43200"/>
                <a:gd name="connsiteX16-33" fmla="*/ 22141 w 43200"/>
                <a:gd name="connsiteY16-34" fmla="*/ 4720 h 43200"/>
                <a:gd name="connsiteX17-35" fmla="*/ 22500 w 43200"/>
                <a:gd name="connsiteY17-36" fmla="*/ 3330 h 43200"/>
                <a:gd name="connsiteX18-37" fmla="*/ 14000 w 43200"/>
                <a:gd name="connsiteY18-38" fmla="*/ 5192 h 43200"/>
                <a:gd name="connsiteX19-39" fmla="*/ 15300 w 43200"/>
                <a:gd name="connsiteY19-40" fmla="*/ 6540 h 43200"/>
                <a:gd name="connsiteX20-41" fmla="*/ 4127 w 43200"/>
                <a:gd name="connsiteY20-42" fmla="*/ 15789 h 43200"/>
                <a:gd name="connsiteX21-43" fmla="*/ 3900 w 43200"/>
                <a:gd name="connsiteY21-44" fmla="*/ 14370 h 43200"/>
                <a:gd name="connsiteX0-45" fmla="*/ 3936 w 43256"/>
                <a:gd name="connsiteY0-46" fmla="*/ 14229 h 43219"/>
                <a:gd name="connsiteX1-47" fmla="*/ 5659 w 43256"/>
                <a:gd name="connsiteY1-48" fmla="*/ 6766 h 43219"/>
                <a:gd name="connsiteX2-49" fmla="*/ 14041 w 43256"/>
                <a:gd name="connsiteY2-50" fmla="*/ 5061 h 43219"/>
                <a:gd name="connsiteX3-51" fmla="*/ 22492 w 43256"/>
                <a:gd name="connsiteY3-52" fmla="*/ 3291 h 43219"/>
                <a:gd name="connsiteX4-53" fmla="*/ 25785 w 43256"/>
                <a:gd name="connsiteY4-54" fmla="*/ 59 h 43219"/>
                <a:gd name="connsiteX5-55" fmla="*/ 29869 w 43256"/>
                <a:gd name="connsiteY5-56" fmla="*/ 2340 h 43219"/>
                <a:gd name="connsiteX6-57" fmla="*/ 35499 w 43256"/>
                <a:gd name="connsiteY6-58" fmla="*/ 549 h 43219"/>
                <a:gd name="connsiteX7-59" fmla="*/ 38354 w 43256"/>
                <a:gd name="connsiteY7-60" fmla="*/ 5435 h 43219"/>
                <a:gd name="connsiteX8-61" fmla="*/ 42018 w 43256"/>
                <a:gd name="connsiteY8-62" fmla="*/ 10177 h 43219"/>
                <a:gd name="connsiteX9-63" fmla="*/ 41854 w 43256"/>
                <a:gd name="connsiteY9-64" fmla="*/ 15319 h 43219"/>
                <a:gd name="connsiteX10-65" fmla="*/ 43052 w 43256"/>
                <a:gd name="connsiteY10-66" fmla="*/ 23181 h 43219"/>
                <a:gd name="connsiteX11-67" fmla="*/ 37440 w 43256"/>
                <a:gd name="connsiteY11-68" fmla="*/ 30063 h 43219"/>
                <a:gd name="connsiteX12-69" fmla="*/ 35431 w 43256"/>
                <a:gd name="connsiteY12-70" fmla="*/ 35960 h 43219"/>
                <a:gd name="connsiteX13-71" fmla="*/ 28591 w 43256"/>
                <a:gd name="connsiteY13-72" fmla="*/ 36674 h 43219"/>
                <a:gd name="connsiteX14-73" fmla="*/ 23703 w 43256"/>
                <a:gd name="connsiteY14-74" fmla="*/ 42965 h 43219"/>
                <a:gd name="connsiteX15-75" fmla="*/ 16516 w 43256"/>
                <a:gd name="connsiteY15-76" fmla="*/ 39125 h 43219"/>
                <a:gd name="connsiteX16-77" fmla="*/ 5840 w 43256"/>
                <a:gd name="connsiteY16-78" fmla="*/ 35331 h 43219"/>
                <a:gd name="connsiteX17-79" fmla="*/ 1146 w 43256"/>
                <a:gd name="connsiteY17-80" fmla="*/ 31109 h 43219"/>
                <a:gd name="connsiteX18-81" fmla="*/ 2149 w 43256"/>
                <a:gd name="connsiteY18-82" fmla="*/ 25410 h 43219"/>
                <a:gd name="connsiteX19-83" fmla="*/ 31 w 43256"/>
                <a:gd name="connsiteY19-84" fmla="*/ 19563 h 43219"/>
                <a:gd name="connsiteX20-85" fmla="*/ 3899 w 43256"/>
                <a:gd name="connsiteY20-86" fmla="*/ 14366 h 43219"/>
                <a:gd name="connsiteX21-87" fmla="*/ 3936 w 43256"/>
                <a:gd name="connsiteY21-88" fmla="*/ 14229 h 43219"/>
                <a:gd name="connsiteX0-89" fmla="*/ 3078 w 43256"/>
                <a:gd name="connsiteY0-90" fmla="*/ 25364 h 43219"/>
                <a:gd name="connsiteX1-91" fmla="*/ 2196 w 43256"/>
                <a:gd name="connsiteY1-92" fmla="*/ 25239 h 43219"/>
                <a:gd name="connsiteX2-93" fmla="*/ 6964 w 43256"/>
                <a:gd name="connsiteY2-94" fmla="*/ 34758 h 43219"/>
                <a:gd name="connsiteX3-95" fmla="*/ 5856 w 43256"/>
                <a:gd name="connsiteY3-96" fmla="*/ 35139 h 43219"/>
                <a:gd name="connsiteX4-97" fmla="*/ 16514 w 43256"/>
                <a:gd name="connsiteY4-98" fmla="*/ 38949 h 43219"/>
                <a:gd name="connsiteX5-99" fmla="*/ 15846 w 43256"/>
                <a:gd name="connsiteY5-100" fmla="*/ 37209 h 43219"/>
                <a:gd name="connsiteX6-101" fmla="*/ 28863 w 43256"/>
                <a:gd name="connsiteY6-102" fmla="*/ 34610 h 43219"/>
                <a:gd name="connsiteX7-103" fmla="*/ 28596 w 43256"/>
                <a:gd name="connsiteY7-104" fmla="*/ 36519 h 43219"/>
                <a:gd name="connsiteX8-105" fmla="*/ 34165 w 43256"/>
                <a:gd name="connsiteY8-106" fmla="*/ 22813 h 43219"/>
                <a:gd name="connsiteX9-107" fmla="*/ 37416 w 43256"/>
                <a:gd name="connsiteY9-108" fmla="*/ 29949 h 43219"/>
                <a:gd name="connsiteX10-109" fmla="*/ 41834 w 43256"/>
                <a:gd name="connsiteY10-110" fmla="*/ 15213 h 43219"/>
                <a:gd name="connsiteX11-111" fmla="*/ 40386 w 43256"/>
                <a:gd name="connsiteY11-112" fmla="*/ 17889 h 43219"/>
                <a:gd name="connsiteX12-113" fmla="*/ 38360 w 43256"/>
                <a:gd name="connsiteY12-114" fmla="*/ 5285 h 43219"/>
                <a:gd name="connsiteX13-115" fmla="*/ 38436 w 43256"/>
                <a:gd name="connsiteY13-116" fmla="*/ 6549 h 43219"/>
                <a:gd name="connsiteX14-117" fmla="*/ 29114 w 43256"/>
                <a:gd name="connsiteY14-118" fmla="*/ 3811 h 43219"/>
                <a:gd name="connsiteX15-119" fmla="*/ 29856 w 43256"/>
                <a:gd name="connsiteY15-120" fmla="*/ 2199 h 43219"/>
                <a:gd name="connsiteX16-121" fmla="*/ 22177 w 43256"/>
                <a:gd name="connsiteY16-122" fmla="*/ 4579 h 43219"/>
                <a:gd name="connsiteX17-123" fmla="*/ 22536 w 43256"/>
                <a:gd name="connsiteY17-124" fmla="*/ 3189 h 43219"/>
                <a:gd name="connsiteX18-125" fmla="*/ 14036 w 43256"/>
                <a:gd name="connsiteY18-126" fmla="*/ 5051 h 43219"/>
                <a:gd name="connsiteX19-127" fmla="*/ 15336 w 43256"/>
                <a:gd name="connsiteY19-128" fmla="*/ 6399 h 43219"/>
                <a:gd name="connsiteX20-129" fmla="*/ 4163 w 43256"/>
                <a:gd name="connsiteY20-130" fmla="*/ 15648 h 43219"/>
                <a:gd name="connsiteX21-131" fmla="*/ 3936 w 43256"/>
                <a:gd name="connsiteY21-132" fmla="*/ 14229 h 43219"/>
                <a:gd name="connsiteX0-133" fmla="*/ 3936 w 43256"/>
                <a:gd name="connsiteY0-134" fmla="*/ 14229 h 43219"/>
                <a:gd name="connsiteX1-135" fmla="*/ 5659 w 43256"/>
                <a:gd name="connsiteY1-136" fmla="*/ 6766 h 43219"/>
                <a:gd name="connsiteX2-137" fmla="*/ 14041 w 43256"/>
                <a:gd name="connsiteY2-138" fmla="*/ 5061 h 43219"/>
                <a:gd name="connsiteX3-139" fmla="*/ 22492 w 43256"/>
                <a:gd name="connsiteY3-140" fmla="*/ 3291 h 43219"/>
                <a:gd name="connsiteX4-141" fmla="*/ 25785 w 43256"/>
                <a:gd name="connsiteY4-142" fmla="*/ 59 h 43219"/>
                <a:gd name="connsiteX5-143" fmla="*/ 29869 w 43256"/>
                <a:gd name="connsiteY5-144" fmla="*/ 2340 h 43219"/>
                <a:gd name="connsiteX6-145" fmla="*/ 35499 w 43256"/>
                <a:gd name="connsiteY6-146" fmla="*/ 549 h 43219"/>
                <a:gd name="connsiteX7-147" fmla="*/ 38354 w 43256"/>
                <a:gd name="connsiteY7-148" fmla="*/ 5435 h 43219"/>
                <a:gd name="connsiteX8-149" fmla="*/ 42018 w 43256"/>
                <a:gd name="connsiteY8-150" fmla="*/ 10177 h 43219"/>
                <a:gd name="connsiteX9-151" fmla="*/ 41854 w 43256"/>
                <a:gd name="connsiteY9-152" fmla="*/ 15319 h 43219"/>
                <a:gd name="connsiteX10-153" fmla="*/ 43052 w 43256"/>
                <a:gd name="connsiteY10-154" fmla="*/ 23181 h 43219"/>
                <a:gd name="connsiteX11-155" fmla="*/ 37440 w 43256"/>
                <a:gd name="connsiteY11-156" fmla="*/ 30063 h 43219"/>
                <a:gd name="connsiteX12-157" fmla="*/ 35431 w 43256"/>
                <a:gd name="connsiteY12-158" fmla="*/ 35960 h 43219"/>
                <a:gd name="connsiteX13-159" fmla="*/ 28591 w 43256"/>
                <a:gd name="connsiteY13-160" fmla="*/ 36674 h 43219"/>
                <a:gd name="connsiteX14-161" fmla="*/ 23703 w 43256"/>
                <a:gd name="connsiteY14-162" fmla="*/ 42965 h 43219"/>
                <a:gd name="connsiteX15-163" fmla="*/ 16516 w 43256"/>
                <a:gd name="connsiteY15-164" fmla="*/ 39125 h 43219"/>
                <a:gd name="connsiteX16-165" fmla="*/ 5840 w 43256"/>
                <a:gd name="connsiteY16-166" fmla="*/ 35331 h 43219"/>
                <a:gd name="connsiteX17-167" fmla="*/ 1146 w 43256"/>
                <a:gd name="connsiteY17-168" fmla="*/ 31109 h 43219"/>
                <a:gd name="connsiteX18-169" fmla="*/ 2149 w 43256"/>
                <a:gd name="connsiteY18-170" fmla="*/ 25410 h 43219"/>
                <a:gd name="connsiteX19-171" fmla="*/ 31 w 43256"/>
                <a:gd name="connsiteY19-172" fmla="*/ 19563 h 43219"/>
                <a:gd name="connsiteX20-173" fmla="*/ 3899 w 43256"/>
                <a:gd name="connsiteY20-174" fmla="*/ 14366 h 43219"/>
                <a:gd name="connsiteX21-175" fmla="*/ 3936 w 43256"/>
                <a:gd name="connsiteY21-176" fmla="*/ 14229 h 43219"/>
                <a:gd name="connsiteX0-177" fmla="*/ 3078 w 43256"/>
                <a:gd name="connsiteY0-178" fmla="*/ 25364 h 43219"/>
                <a:gd name="connsiteX1-179" fmla="*/ 2196 w 43256"/>
                <a:gd name="connsiteY1-180" fmla="*/ 25239 h 43219"/>
                <a:gd name="connsiteX2-181" fmla="*/ 6964 w 43256"/>
                <a:gd name="connsiteY2-182" fmla="*/ 34758 h 43219"/>
                <a:gd name="connsiteX3-183" fmla="*/ 5856 w 43256"/>
                <a:gd name="connsiteY3-184" fmla="*/ 35139 h 43219"/>
                <a:gd name="connsiteX4-185" fmla="*/ 16514 w 43256"/>
                <a:gd name="connsiteY4-186" fmla="*/ 38949 h 43219"/>
                <a:gd name="connsiteX5-187" fmla="*/ 15846 w 43256"/>
                <a:gd name="connsiteY5-188" fmla="*/ 37209 h 43219"/>
                <a:gd name="connsiteX6-189" fmla="*/ 28863 w 43256"/>
                <a:gd name="connsiteY6-190" fmla="*/ 34610 h 43219"/>
                <a:gd name="connsiteX7-191" fmla="*/ 28596 w 43256"/>
                <a:gd name="connsiteY7-192" fmla="*/ 36519 h 43219"/>
                <a:gd name="connsiteX8-193" fmla="*/ 36405 w 43256"/>
                <a:gd name="connsiteY8-194" fmla="*/ 28858 h 43219"/>
                <a:gd name="connsiteX9-195" fmla="*/ 37416 w 43256"/>
                <a:gd name="connsiteY9-196" fmla="*/ 29949 h 43219"/>
                <a:gd name="connsiteX10-197" fmla="*/ 41834 w 43256"/>
                <a:gd name="connsiteY10-198" fmla="*/ 15213 h 43219"/>
                <a:gd name="connsiteX11-199" fmla="*/ 40386 w 43256"/>
                <a:gd name="connsiteY11-200" fmla="*/ 17889 h 43219"/>
                <a:gd name="connsiteX12-201" fmla="*/ 38360 w 43256"/>
                <a:gd name="connsiteY12-202" fmla="*/ 5285 h 43219"/>
                <a:gd name="connsiteX13-203" fmla="*/ 38436 w 43256"/>
                <a:gd name="connsiteY13-204" fmla="*/ 6549 h 43219"/>
                <a:gd name="connsiteX14-205" fmla="*/ 29114 w 43256"/>
                <a:gd name="connsiteY14-206" fmla="*/ 3811 h 43219"/>
                <a:gd name="connsiteX15-207" fmla="*/ 29856 w 43256"/>
                <a:gd name="connsiteY15-208" fmla="*/ 2199 h 43219"/>
                <a:gd name="connsiteX16-209" fmla="*/ 22177 w 43256"/>
                <a:gd name="connsiteY16-210" fmla="*/ 4579 h 43219"/>
                <a:gd name="connsiteX17-211" fmla="*/ 22536 w 43256"/>
                <a:gd name="connsiteY17-212" fmla="*/ 3189 h 43219"/>
                <a:gd name="connsiteX18-213" fmla="*/ 14036 w 43256"/>
                <a:gd name="connsiteY18-214" fmla="*/ 5051 h 43219"/>
                <a:gd name="connsiteX19-215" fmla="*/ 15336 w 43256"/>
                <a:gd name="connsiteY19-216" fmla="*/ 6399 h 43219"/>
                <a:gd name="connsiteX20-217" fmla="*/ 4163 w 43256"/>
                <a:gd name="connsiteY20-218" fmla="*/ 15648 h 43219"/>
                <a:gd name="connsiteX21-219" fmla="*/ 3936 w 43256"/>
                <a:gd name="connsiteY21-220" fmla="*/ 14229 h 43219"/>
                <a:gd name="connsiteX0-221" fmla="*/ 3936 w 43256"/>
                <a:gd name="connsiteY0-222" fmla="*/ 14229 h 43219"/>
                <a:gd name="connsiteX1-223" fmla="*/ 5659 w 43256"/>
                <a:gd name="connsiteY1-224" fmla="*/ 6766 h 43219"/>
                <a:gd name="connsiteX2-225" fmla="*/ 14041 w 43256"/>
                <a:gd name="connsiteY2-226" fmla="*/ 5061 h 43219"/>
                <a:gd name="connsiteX3-227" fmla="*/ 22492 w 43256"/>
                <a:gd name="connsiteY3-228" fmla="*/ 3291 h 43219"/>
                <a:gd name="connsiteX4-229" fmla="*/ 25785 w 43256"/>
                <a:gd name="connsiteY4-230" fmla="*/ 59 h 43219"/>
                <a:gd name="connsiteX5-231" fmla="*/ 29869 w 43256"/>
                <a:gd name="connsiteY5-232" fmla="*/ 2340 h 43219"/>
                <a:gd name="connsiteX6-233" fmla="*/ 35499 w 43256"/>
                <a:gd name="connsiteY6-234" fmla="*/ 549 h 43219"/>
                <a:gd name="connsiteX7-235" fmla="*/ 38354 w 43256"/>
                <a:gd name="connsiteY7-236" fmla="*/ 5435 h 43219"/>
                <a:gd name="connsiteX8-237" fmla="*/ 42018 w 43256"/>
                <a:gd name="connsiteY8-238" fmla="*/ 10177 h 43219"/>
                <a:gd name="connsiteX9-239" fmla="*/ 41854 w 43256"/>
                <a:gd name="connsiteY9-240" fmla="*/ 15319 h 43219"/>
                <a:gd name="connsiteX10-241" fmla="*/ 43052 w 43256"/>
                <a:gd name="connsiteY10-242" fmla="*/ 23181 h 43219"/>
                <a:gd name="connsiteX11-243" fmla="*/ 37440 w 43256"/>
                <a:gd name="connsiteY11-244" fmla="*/ 30063 h 43219"/>
                <a:gd name="connsiteX12-245" fmla="*/ 35431 w 43256"/>
                <a:gd name="connsiteY12-246" fmla="*/ 35960 h 43219"/>
                <a:gd name="connsiteX13-247" fmla="*/ 28591 w 43256"/>
                <a:gd name="connsiteY13-248" fmla="*/ 36674 h 43219"/>
                <a:gd name="connsiteX14-249" fmla="*/ 23703 w 43256"/>
                <a:gd name="connsiteY14-250" fmla="*/ 42965 h 43219"/>
                <a:gd name="connsiteX15-251" fmla="*/ 16516 w 43256"/>
                <a:gd name="connsiteY15-252" fmla="*/ 39125 h 43219"/>
                <a:gd name="connsiteX16-253" fmla="*/ 5840 w 43256"/>
                <a:gd name="connsiteY16-254" fmla="*/ 35331 h 43219"/>
                <a:gd name="connsiteX17-255" fmla="*/ 1146 w 43256"/>
                <a:gd name="connsiteY17-256" fmla="*/ 31109 h 43219"/>
                <a:gd name="connsiteX18-257" fmla="*/ 2149 w 43256"/>
                <a:gd name="connsiteY18-258" fmla="*/ 25410 h 43219"/>
                <a:gd name="connsiteX19-259" fmla="*/ 31 w 43256"/>
                <a:gd name="connsiteY19-260" fmla="*/ 19563 h 43219"/>
                <a:gd name="connsiteX20-261" fmla="*/ 3899 w 43256"/>
                <a:gd name="connsiteY20-262" fmla="*/ 14366 h 43219"/>
                <a:gd name="connsiteX21-263" fmla="*/ 3936 w 43256"/>
                <a:gd name="connsiteY21-264" fmla="*/ 14229 h 43219"/>
                <a:gd name="connsiteX0-265" fmla="*/ 3078 w 43256"/>
                <a:gd name="connsiteY0-266" fmla="*/ 25364 h 43219"/>
                <a:gd name="connsiteX1-267" fmla="*/ 2196 w 43256"/>
                <a:gd name="connsiteY1-268" fmla="*/ 25239 h 43219"/>
                <a:gd name="connsiteX2-269" fmla="*/ 6964 w 43256"/>
                <a:gd name="connsiteY2-270" fmla="*/ 34758 h 43219"/>
                <a:gd name="connsiteX3-271" fmla="*/ 5856 w 43256"/>
                <a:gd name="connsiteY3-272" fmla="*/ 35139 h 43219"/>
                <a:gd name="connsiteX4-273" fmla="*/ 16514 w 43256"/>
                <a:gd name="connsiteY4-274" fmla="*/ 38949 h 43219"/>
                <a:gd name="connsiteX5-275" fmla="*/ 15846 w 43256"/>
                <a:gd name="connsiteY5-276" fmla="*/ 37209 h 43219"/>
                <a:gd name="connsiteX6-277" fmla="*/ 28863 w 43256"/>
                <a:gd name="connsiteY6-278" fmla="*/ 34610 h 43219"/>
                <a:gd name="connsiteX7-279" fmla="*/ 28596 w 43256"/>
                <a:gd name="connsiteY7-280" fmla="*/ 36519 h 43219"/>
                <a:gd name="connsiteX8-281" fmla="*/ 36405 w 43256"/>
                <a:gd name="connsiteY8-282" fmla="*/ 28858 h 43219"/>
                <a:gd name="connsiteX9-283" fmla="*/ 37416 w 43256"/>
                <a:gd name="connsiteY9-284" fmla="*/ 29949 h 43219"/>
                <a:gd name="connsiteX10-285" fmla="*/ 41834 w 43256"/>
                <a:gd name="connsiteY10-286" fmla="*/ 15213 h 43219"/>
                <a:gd name="connsiteX11-287" fmla="*/ 42037 w 43256"/>
                <a:gd name="connsiteY11-288" fmla="*/ 13859 h 43219"/>
                <a:gd name="connsiteX12-289" fmla="*/ 38360 w 43256"/>
                <a:gd name="connsiteY12-290" fmla="*/ 5285 h 43219"/>
                <a:gd name="connsiteX13-291" fmla="*/ 38436 w 43256"/>
                <a:gd name="connsiteY13-292" fmla="*/ 6549 h 43219"/>
                <a:gd name="connsiteX14-293" fmla="*/ 29114 w 43256"/>
                <a:gd name="connsiteY14-294" fmla="*/ 3811 h 43219"/>
                <a:gd name="connsiteX15-295" fmla="*/ 29856 w 43256"/>
                <a:gd name="connsiteY15-296" fmla="*/ 2199 h 43219"/>
                <a:gd name="connsiteX16-297" fmla="*/ 22177 w 43256"/>
                <a:gd name="connsiteY16-298" fmla="*/ 4579 h 43219"/>
                <a:gd name="connsiteX17-299" fmla="*/ 22536 w 43256"/>
                <a:gd name="connsiteY17-300" fmla="*/ 3189 h 43219"/>
                <a:gd name="connsiteX18-301" fmla="*/ 14036 w 43256"/>
                <a:gd name="connsiteY18-302" fmla="*/ 5051 h 43219"/>
                <a:gd name="connsiteX19-303" fmla="*/ 15336 w 43256"/>
                <a:gd name="connsiteY19-304" fmla="*/ 6399 h 43219"/>
                <a:gd name="connsiteX20-305" fmla="*/ 4163 w 43256"/>
                <a:gd name="connsiteY20-306" fmla="*/ 15648 h 43219"/>
                <a:gd name="connsiteX21-307" fmla="*/ 3936 w 43256"/>
                <a:gd name="connsiteY21-308" fmla="*/ 14229 h 43219"/>
              </a:gdLst>
              <a:ahLst/>
              <a:cxnLst>
                <a:cxn ang="0">
                  <a:pos x="connsiteX0-265" y="connsiteY0-266"/>
                </a:cxn>
                <a:cxn ang="0">
                  <a:pos x="connsiteX1-267" y="connsiteY1-268"/>
                </a:cxn>
                <a:cxn ang="0">
                  <a:pos x="connsiteX2-269" y="connsiteY2-270"/>
                </a:cxn>
                <a:cxn ang="0">
                  <a:pos x="connsiteX3-271" y="connsiteY3-272"/>
                </a:cxn>
                <a:cxn ang="0">
                  <a:pos x="connsiteX4-273" y="connsiteY4-274"/>
                </a:cxn>
                <a:cxn ang="0">
                  <a:pos x="connsiteX5-275" y="connsiteY5-276"/>
                </a:cxn>
                <a:cxn ang="0">
                  <a:pos x="connsiteX6-277" y="connsiteY6-278"/>
                </a:cxn>
                <a:cxn ang="0">
                  <a:pos x="connsiteX7-279" y="connsiteY7-280"/>
                </a:cxn>
                <a:cxn ang="0">
                  <a:pos x="connsiteX8-281" y="connsiteY8-282"/>
                </a:cxn>
                <a:cxn ang="0">
                  <a:pos x="connsiteX9-283" y="connsiteY9-284"/>
                </a:cxn>
                <a:cxn ang="0">
                  <a:pos x="connsiteX10-285" y="connsiteY10-286"/>
                </a:cxn>
                <a:cxn ang="0">
                  <a:pos x="connsiteX11-287" y="connsiteY11-288"/>
                </a:cxn>
                <a:cxn ang="0">
                  <a:pos x="connsiteX12-289" y="connsiteY12-290"/>
                </a:cxn>
                <a:cxn ang="0">
                  <a:pos x="connsiteX13-291" y="connsiteY13-292"/>
                </a:cxn>
                <a:cxn ang="0">
                  <a:pos x="connsiteX14-293" y="connsiteY14-294"/>
                </a:cxn>
                <a:cxn ang="0">
                  <a:pos x="connsiteX15-295" y="connsiteY15-296"/>
                </a:cxn>
                <a:cxn ang="0">
                  <a:pos x="connsiteX16-297" y="connsiteY16-298"/>
                </a:cxn>
                <a:cxn ang="0">
                  <a:pos x="connsiteX17-299" y="connsiteY17-300"/>
                </a:cxn>
                <a:cxn ang="0">
                  <a:pos x="connsiteX18-301" y="connsiteY18-302"/>
                </a:cxn>
                <a:cxn ang="0">
                  <a:pos x="connsiteX19-303" y="connsiteY19-304"/>
                </a:cxn>
                <a:cxn ang="0">
                  <a:pos x="connsiteX20-305" y="connsiteY20-306"/>
                </a:cxn>
                <a:cxn ang="0">
                  <a:pos x="connsiteX21-307" y="connsiteY21-308"/>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3078" y="25364"/>
                  </a:moveTo>
                  <a:cubicBezTo>
                    <a:pt x="2194" y="25458"/>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6405" y="28858"/>
                  </a:moveTo>
                  <a:cubicBezTo>
                    <a:pt x="38409" y="30186"/>
                    <a:pt x="37434" y="26917"/>
                    <a:pt x="37416" y="29949"/>
                  </a:cubicBezTo>
                  <a:moveTo>
                    <a:pt x="41834" y="15213"/>
                  </a:moveTo>
                  <a:cubicBezTo>
                    <a:pt x="41509" y="16245"/>
                    <a:pt x="42665" y="13131"/>
                    <a:pt x="42037" y="1385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ysClr val="window" lastClr="FFFFFF"/>
            </a:solidFill>
            <a:ln w="12700" cap="flat" cmpd="sng" algn="ctr">
              <a:solidFill>
                <a:srgbClr val="4BACC6"/>
              </a:solidFill>
              <a:prstDash val="solid"/>
              <a:headEnd type="none" w="med" len="med"/>
              <a:tailEnd type="none" w="med" len="med"/>
            </a:ln>
            <a:effectLst/>
          </p:spPr>
          <p:txBody>
            <a:bodyPr wrap="none" anchor="ctr"/>
            <a:lstStyle/>
            <a:p>
              <a:pPr>
                <a:buFont typeface="Arial" panose="020B0604020202020204" pitchFamily="34" charset="0"/>
                <a:buNone/>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96282" name="矩形 52"/>
            <p:cNvSpPr>
              <a:spLocks noChangeArrowheads="1"/>
            </p:cNvSpPr>
            <p:nvPr/>
          </p:nvSpPr>
          <p:spPr bwMode="auto">
            <a:xfrm>
              <a:off x="3542" y="4470"/>
              <a:ext cx="7265" cy="4557"/>
            </a:xfrm>
            <a:prstGeom prst="rect">
              <a:avLst/>
            </a:prstGeom>
            <a:solidFill>
              <a:srgbClr val="FFFFCC">
                <a:alpha val="39999"/>
              </a:srgbClr>
            </a:solidFill>
            <a:ln w="9525">
              <a:solidFill>
                <a:srgbClr val="001F1D"/>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SzPct val="60000"/>
                <a:buFont typeface="Wingdings" panose="05000000000000000000" pitchFamily="2" charset="2"/>
                <a:buNone/>
              </a:pPr>
              <a:r>
                <a:rPr lang="zh-CN" altLang="en-US" sz="1200">
                  <a:solidFill>
                    <a:srgbClr val="111111"/>
                  </a:solidFill>
                </a:rPr>
                <a:t>智</a:t>
              </a:r>
            </a:p>
            <a:p>
              <a:pPr eaLnBrk="1" hangingPunct="1">
                <a:spcBef>
                  <a:spcPct val="0"/>
                </a:spcBef>
                <a:buSzPct val="60000"/>
                <a:buFont typeface="Wingdings" panose="05000000000000000000" pitchFamily="2" charset="2"/>
                <a:buNone/>
              </a:pPr>
              <a:r>
                <a:rPr lang="zh-CN" altLang="en-US" sz="1200">
                  <a:solidFill>
                    <a:srgbClr val="111111"/>
                  </a:solidFill>
                </a:rPr>
                <a:t>能</a:t>
              </a:r>
            </a:p>
            <a:p>
              <a:pPr eaLnBrk="1" hangingPunct="1">
                <a:spcBef>
                  <a:spcPct val="0"/>
                </a:spcBef>
                <a:buSzPct val="60000"/>
                <a:buFont typeface="Wingdings" panose="05000000000000000000" pitchFamily="2" charset="2"/>
                <a:buNone/>
              </a:pPr>
              <a:r>
                <a:rPr lang="zh-CN" altLang="en-US" sz="1200">
                  <a:solidFill>
                    <a:srgbClr val="111111"/>
                  </a:solidFill>
                </a:rPr>
                <a:t>工</a:t>
              </a:r>
            </a:p>
            <a:p>
              <a:pPr eaLnBrk="1" hangingPunct="1">
                <a:spcBef>
                  <a:spcPct val="0"/>
                </a:spcBef>
                <a:buSzPct val="60000"/>
                <a:buFont typeface="Wingdings" panose="05000000000000000000" pitchFamily="2" charset="2"/>
                <a:buNone/>
              </a:pPr>
              <a:r>
                <a:rPr lang="zh-CN" altLang="en-US" sz="1200">
                  <a:solidFill>
                    <a:srgbClr val="111111"/>
                  </a:solidFill>
                </a:rPr>
                <a:t>厂</a:t>
              </a:r>
            </a:p>
          </p:txBody>
        </p:sp>
        <p:sp>
          <p:nvSpPr>
            <p:cNvPr id="103" name="可选流程 10"/>
            <p:cNvSpPr/>
            <p:nvPr/>
          </p:nvSpPr>
          <p:spPr bwMode="auto">
            <a:xfrm>
              <a:off x="4595" y="7016"/>
              <a:ext cx="1148" cy="357"/>
            </a:xfrm>
            <a:prstGeom prst="flowChartAlternateProcess">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en-US" altLang="zh-CN" sz="1100" b="0" kern="0" dirty="0">
                  <a:solidFill>
                    <a:srgbClr val="000000"/>
                  </a:solidFill>
                  <a:latin typeface="黑体" panose="02010609060101010101" pitchFamily="49" charset="-122"/>
                  <a:ea typeface="黑体" panose="02010609060101010101" pitchFamily="49" charset="-122"/>
                </a:rPr>
                <a:t>SCADA</a:t>
              </a:r>
              <a:endParaRPr lang="zh-CN" altLang="en-US" sz="1100" b="0" kern="0" dirty="0">
                <a:solidFill>
                  <a:srgbClr val="000000"/>
                </a:solidFill>
                <a:latin typeface="黑体" panose="02010609060101010101" pitchFamily="49" charset="-122"/>
                <a:ea typeface="黑体" panose="02010609060101010101" pitchFamily="49" charset="-122"/>
              </a:endParaRPr>
            </a:p>
          </p:txBody>
        </p:sp>
        <p:sp>
          <p:nvSpPr>
            <p:cNvPr id="104" name="可选流程 11"/>
            <p:cNvSpPr/>
            <p:nvPr/>
          </p:nvSpPr>
          <p:spPr bwMode="auto">
            <a:xfrm>
              <a:off x="5843" y="7016"/>
              <a:ext cx="2691" cy="357"/>
            </a:xfrm>
            <a:prstGeom prst="flowChartAlternateProcess">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buFont typeface="Arial" panose="020B0604020202020204" pitchFamily="34" charset="0"/>
                <a:buNone/>
                <a:defRPr/>
              </a:pPr>
              <a:r>
                <a:rPr lang="zh-CN" altLang="en-US" sz="1100" b="0" kern="0" dirty="0">
                  <a:solidFill>
                    <a:srgbClr val="000000"/>
                  </a:solidFill>
                  <a:latin typeface="黑体" panose="02010609060101010101" pitchFamily="49" charset="-122"/>
                  <a:ea typeface="黑体" panose="02010609060101010101" pitchFamily="49" charset="-122"/>
                </a:rPr>
                <a:t>工程师站</a:t>
              </a:r>
              <a:r>
                <a:rPr lang="en-US" altLang="zh-CN" sz="1100" b="0" kern="0" dirty="0">
                  <a:solidFill>
                    <a:srgbClr val="000000"/>
                  </a:solidFill>
                  <a:latin typeface="黑体" panose="02010609060101010101" pitchFamily="49" charset="-122"/>
                  <a:ea typeface="黑体" panose="02010609060101010101" pitchFamily="49" charset="-122"/>
                </a:rPr>
                <a:t>/</a:t>
              </a:r>
              <a:r>
                <a:rPr lang="zh-CN" altLang="en-US" sz="1100" b="0" kern="0" dirty="0">
                  <a:solidFill>
                    <a:srgbClr val="000000"/>
                  </a:solidFill>
                  <a:latin typeface="黑体" panose="02010609060101010101" pitchFamily="49" charset="-122"/>
                  <a:ea typeface="黑体" panose="02010609060101010101" pitchFamily="49" charset="-122"/>
                </a:rPr>
                <a:t>操作员站</a:t>
              </a:r>
            </a:p>
          </p:txBody>
        </p:sp>
        <p:sp>
          <p:nvSpPr>
            <p:cNvPr id="105" name="可选流程 12"/>
            <p:cNvSpPr/>
            <p:nvPr/>
          </p:nvSpPr>
          <p:spPr bwMode="auto">
            <a:xfrm>
              <a:off x="8678" y="7016"/>
              <a:ext cx="917" cy="357"/>
            </a:xfrm>
            <a:prstGeom prst="flowChartAlternateProcess">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en-US" altLang="zh-CN" sz="1100" b="0" kern="0" dirty="0">
                  <a:solidFill>
                    <a:srgbClr val="000000"/>
                  </a:solidFill>
                  <a:latin typeface="黑体" panose="02010609060101010101" pitchFamily="49" charset="-122"/>
                  <a:ea typeface="黑体" panose="02010609060101010101" pitchFamily="49" charset="-122"/>
                </a:rPr>
                <a:t>HMI</a:t>
              </a:r>
              <a:endParaRPr lang="zh-CN" altLang="en-US" sz="1100" b="0" kern="0" dirty="0">
                <a:solidFill>
                  <a:srgbClr val="000000"/>
                </a:solidFill>
                <a:latin typeface="黑体" panose="02010609060101010101" pitchFamily="49" charset="-122"/>
                <a:ea typeface="黑体" panose="02010609060101010101" pitchFamily="49" charset="-122"/>
              </a:endParaRPr>
            </a:p>
          </p:txBody>
        </p:sp>
        <p:sp>
          <p:nvSpPr>
            <p:cNvPr id="106" name="云形 105"/>
            <p:cNvSpPr/>
            <p:nvPr/>
          </p:nvSpPr>
          <p:spPr bwMode="auto">
            <a:xfrm flipH="1">
              <a:off x="4408" y="4728"/>
              <a:ext cx="5431" cy="1210"/>
            </a:xfrm>
            <a:prstGeom prst="cloud">
              <a:avLst/>
            </a:prstGeom>
            <a:solidFill>
              <a:sysClr val="window" lastClr="FFFFFF"/>
            </a:solidFill>
            <a:ln w="12700" cap="flat" cmpd="sng" algn="ctr">
              <a:solidFill>
                <a:srgbClr val="4BACC6"/>
              </a:solidFill>
              <a:prstDash val="solid"/>
              <a:headEnd type="none" w="med" len="med"/>
              <a:tailEnd type="none" w="med" len="med"/>
            </a:ln>
            <a:effectLst/>
          </p:spPr>
          <p:txBody>
            <a:bodyPr wrap="none" anchor="ctr"/>
            <a:lstStyle/>
            <a:p>
              <a:pPr>
                <a:buFont typeface="Arial" panose="020B0604020202020204" pitchFamily="34" charset="0"/>
                <a:buNone/>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107" name="终止符 18"/>
            <p:cNvSpPr/>
            <p:nvPr/>
          </p:nvSpPr>
          <p:spPr bwMode="auto">
            <a:xfrm>
              <a:off x="6407" y="4913"/>
              <a:ext cx="1020" cy="408"/>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1100" b="0" kern="0" dirty="0">
                  <a:ln w="0"/>
                  <a:solidFill>
                    <a:prstClr val="black"/>
                  </a:solidFill>
                  <a:latin typeface="黑体" panose="02010609060101010101" pitchFamily="49" charset="-122"/>
                  <a:ea typeface="黑体" panose="02010609060101010101" pitchFamily="49" charset="-122"/>
                </a:rPr>
                <a:t>ERP</a:t>
              </a:r>
              <a:endParaRPr lang="zh-CN" altLang="en-US" sz="1100" b="0" kern="0" dirty="0">
                <a:ln w="0"/>
                <a:solidFill>
                  <a:prstClr val="black"/>
                </a:solidFill>
                <a:latin typeface="黑体" panose="02010609060101010101" pitchFamily="49" charset="-122"/>
                <a:ea typeface="黑体" panose="02010609060101010101" pitchFamily="49" charset="-122"/>
              </a:endParaRPr>
            </a:p>
          </p:txBody>
        </p:sp>
        <p:sp>
          <p:nvSpPr>
            <p:cNvPr id="108" name="终止符 19"/>
            <p:cNvSpPr/>
            <p:nvPr/>
          </p:nvSpPr>
          <p:spPr bwMode="auto">
            <a:xfrm>
              <a:off x="5833" y="5384"/>
              <a:ext cx="1022" cy="408"/>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1100" b="0" kern="0" dirty="0">
                  <a:ln w="0"/>
                  <a:solidFill>
                    <a:prstClr val="black"/>
                  </a:solidFill>
                  <a:latin typeface="黑体" panose="02010609060101010101" pitchFamily="49" charset="-122"/>
                  <a:ea typeface="黑体" panose="02010609060101010101" pitchFamily="49" charset="-122"/>
                </a:rPr>
                <a:t>SCM</a:t>
              </a:r>
              <a:endParaRPr lang="zh-CN" altLang="en-US" sz="1100" b="0" kern="0" dirty="0">
                <a:ln w="0"/>
                <a:solidFill>
                  <a:prstClr val="black"/>
                </a:solidFill>
                <a:latin typeface="黑体" panose="02010609060101010101" pitchFamily="49" charset="-122"/>
                <a:ea typeface="黑体" panose="02010609060101010101" pitchFamily="49" charset="-122"/>
              </a:endParaRPr>
            </a:p>
          </p:txBody>
        </p:sp>
        <p:sp>
          <p:nvSpPr>
            <p:cNvPr id="109" name="终止符 20"/>
            <p:cNvSpPr/>
            <p:nvPr/>
          </p:nvSpPr>
          <p:spPr bwMode="auto">
            <a:xfrm>
              <a:off x="7427" y="4951"/>
              <a:ext cx="1022" cy="410"/>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1100" b="0" kern="0" dirty="0">
                  <a:ln w="0"/>
                  <a:solidFill>
                    <a:prstClr val="black"/>
                  </a:solidFill>
                  <a:latin typeface="黑体" panose="02010609060101010101" pitchFamily="49" charset="-122"/>
                  <a:ea typeface="黑体" panose="02010609060101010101" pitchFamily="49" charset="-122"/>
                </a:rPr>
                <a:t>CRM</a:t>
              </a:r>
              <a:endParaRPr lang="zh-CN" altLang="en-US" sz="1100" b="0" kern="0" dirty="0">
                <a:ln w="0"/>
                <a:solidFill>
                  <a:prstClr val="black"/>
                </a:solidFill>
                <a:latin typeface="黑体" panose="02010609060101010101" pitchFamily="49" charset="-122"/>
                <a:ea typeface="黑体" panose="02010609060101010101" pitchFamily="49" charset="-122"/>
              </a:endParaRPr>
            </a:p>
          </p:txBody>
        </p:sp>
        <p:sp>
          <p:nvSpPr>
            <p:cNvPr id="110" name="终止符 21"/>
            <p:cNvSpPr/>
            <p:nvPr/>
          </p:nvSpPr>
          <p:spPr bwMode="auto">
            <a:xfrm>
              <a:off x="6927" y="5464"/>
              <a:ext cx="1022" cy="408"/>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1100" b="0" kern="0" dirty="0">
                  <a:ln w="0"/>
                  <a:solidFill>
                    <a:prstClr val="black"/>
                  </a:solidFill>
                  <a:latin typeface="黑体" panose="02010609060101010101" pitchFamily="49" charset="-122"/>
                  <a:ea typeface="黑体" panose="02010609060101010101" pitchFamily="49" charset="-122"/>
                </a:rPr>
                <a:t>MES</a:t>
              </a:r>
              <a:endParaRPr lang="zh-CN" altLang="en-US" sz="1100" b="0" kern="0" dirty="0">
                <a:ln w="0"/>
                <a:solidFill>
                  <a:prstClr val="black"/>
                </a:solidFill>
                <a:latin typeface="黑体" panose="02010609060101010101" pitchFamily="49" charset="-122"/>
                <a:ea typeface="黑体" panose="02010609060101010101" pitchFamily="49" charset="-122"/>
              </a:endParaRPr>
            </a:p>
          </p:txBody>
        </p:sp>
        <p:sp>
          <p:nvSpPr>
            <p:cNvPr id="96297" name="文本框 40"/>
            <p:cNvSpPr txBox="1">
              <a:spLocks noChangeArrowheads="1"/>
            </p:cNvSpPr>
            <p:nvPr/>
          </p:nvSpPr>
          <p:spPr bwMode="auto">
            <a:xfrm>
              <a:off x="4326" y="4918"/>
              <a:ext cx="2495" cy="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600" dirty="0">
                  <a:solidFill>
                    <a:srgbClr val="000000"/>
                  </a:solidFill>
                </a:rPr>
                <a:t>工业云平台</a:t>
              </a:r>
            </a:p>
          </p:txBody>
        </p:sp>
        <p:cxnSp>
          <p:nvCxnSpPr>
            <p:cNvPr id="96298" name="直接连接符 2"/>
            <p:cNvCxnSpPr>
              <a:cxnSpLocks noChangeShapeType="1"/>
            </p:cNvCxnSpPr>
            <p:nvPr/>
          </p:nvCxnSpPr>
          <p:spPr bwMode="auto">
            <a:xfrm>
              <a:off x="4624" y="6303"/>
              <a:ext cx="5329"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cxnSp>
        <p:sp>
          <p:nvSpPr>
            <p:cNvPr id="113" name="椭圆 112"/>
            <p:cNvSpPr/>
            <p:nvPr/>
          </p:nvSpPr>
          <p:spPr bwMode="auto">
            <a:xfrm>
              <a:off x="4593" y="3243"/>
              <a:ext cx="1432" cy="510"/>
            </a:xfrm>
            <a:prstGeom prst="ellipse">
              <a:avLst/>
            </a:prstGeom>
            <a:noFill/>
            <a:ln w="3175" cap="flat" cmpd="sng" algn="ctr">
              <a:solidFill>
                <a:sysClr val="windowText" lastClr="000000"/>
              </a:solidFill>
              <a:prstDash val="solid"/>
              <a:headEnd type="none" w="med" len="med"/>
              <a:tailEnd type="none" w="med" len="med"/>
            </a:ln>
            <a:effectLst/>
          </p:spPr>
          <p:txBody>
            <a:bodyPr wrap="none" anchor="ctr"/>
            <a:lstStyle/>
            <a:p>
              <a:pPr algn="ctr">
                <a:buFont typeface="Arial" panose="020B0604020202020204" pitchFamily="34" charset="0"/>
                <a:buNone/>
                <a:defRPr/>
              </a:pPr>
              <a:r>
                <a:rPr lang="zh-CN" altLang="en-US" sz="1200" kern="0" dirty="0">
                  <a:solidFill>
                    <a:prstClr val="black"/>
                  </a:solidFill>
                  <a:latin typeface="黑体" panose="02010609060101010101" pitchFamily="49" charset="-122"/>
                  <a:ea typeface="黑体" panose="02010609060101010101" pitchFamily="49" charset="-122"/>
                </a:rPr>
                <a:t>定制业务</a:t>
              </a:r>
            </a:p>
          </p:txBody>
        </p:sp>
        <p:sp>
          <p:nvSpPr>
            <p:cNvPr id="114" name="椭圆 113"/>
            <p:cNvSpPr/>
            <p:nvPr/>
          </p:nvSpPr>
          <p:spPr bwMode="auto">
            <a:xfrm>
              <a:off x="8047" y="3253"/>
              <a:ext cx="1590" cy="510"/>
            </a:xfrm>
            <a:prstGeom prst="ellipse">
              <a:avLst/>
            </a:prstGeom>
            <a:noFill/>
            <a:ln w="3175" cap="flat" cmpd="sng" algn="ctr">
              <a:solidFill>
                <a:sysClr val="windowText" lastClr="000000"/>
              </a:solidFill>
              <a:prstDash val="solid"/>
              <a:headEnd type="none" w="med" len="med"/>
              <a:tailEnd type="none" w="med" len="med"/>
            </a:ln>
            <a:effectLst/>
          </p:spPr>
          <p:txBody>
            <a:bodyPr wrap="none" anchor="ctr"/>
            <a:lstStyle/>
            <a:p>
              <a:pPr algn="ctr">
                <a:buFont typeface="Arial" panose="020B0604020202020204" pitchFamily="34" charset="0"/>
                <a:buNone/>
                <a:defRPr/>
              </a:pPr>
              <a:r>
                <a:rPr lang="zh-CN" altLang="en-US" sz="1200" kern="0" dirty="0">
                  <a:solidFill>
                    <a:prstClr val="black"/>
                  </a:solidFill>
                  <a:latin typeface="黑体" panose="02010609060101010101" pitchFamily="49" charset="-122"/>
                  <a:ea typeface="黑体" panose="02010609060101010101" pitchFamily="49" charset="-122"/>
                </a:rPr>
                <a:t>产品服务</a:t>
              </a:r>
            </a:p>
          </p:txBody>
        </p:sp>
        <p:sp>
          <p:nvSpPr>
            <p:cNvPr id="115" name="椭圆 114"/>
            <p:cNvSpPr/>
            <p:nvPr/>
          </p:nvSpPr>
          <p:spPr bwMode="auto">
            <a:xfrm>
              <a:off x="6277" y="3441"/>
              <a:ext cx="1582" cy="510"/>
            </a:xfrm>
            <a:prstGeom prst="ellipse">
              <a:avLst/>
            </a:prstGeom>
            <a:noFill/>
            <a:ln w="3175" cap="flat" cmpd="sng" algn="ctr">
              <a:solidFill>
                <a:sysClr val="windowText" lastClr="000000"/>
              </a:solidFill>
              <a:prstDash val="solid"/>
              <a:headEnd type="none" w="med" len="med"/>
              <a:tailEnd type="none" w="med" len="med"/>
            </a:ln>
            <a:effectLst/>
          </p:spPr>
          <p:txBody>
            <a:bodyPr wrap="none" anchor="ctr"/>
            <a:lstStyle/>
            <a:p>
              <a:pPr algn="ctr">
                <a:buFont typeface="Arial" panose="020B0604020202020204" pitchFamily="34" charset="0"/>
                <a:buNone/>
                <a:defRPr/>
              </a:pPr>
              <a:r>
                <a:rPr lang="zh-CN" altLang="en-US" sz="1200" kern="0" dirty="0">
                  <a:solidFill>
                    <a:prstClr val="black"/>
                  </a:solidFill>
                  <a:latin typeface="黑体" panose="02010609060101010101" pitchFamily="49" charset="-122"/>
                  <a:ea typeface="黑体" panose="02010609060101010101" pitchFamily="49" charset="-122"/>
                </a:rPr>
                <a:t>协同业务</a:t>
              </a:r>
            </a:p>
          </p:txBody>
        </p:sp>
        <p:sp>
          <p:nvSpPr>
            <p:cNvPr id="96302" name="文本框 61"/>
            <p:cNvSpPr txBox="1">
              <a:spLocks noChangeArrowheads="1"/>
            </p:cNvSpPr>
            <p:nvPr/>
          </p:nvSpPr>
          <p:spPr bwMode="auto">
            <a:xfrm>
              <a:off x="7942" y="5355"/>
              <a:ext cx="1247" cy="9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en-US" altLang="zh-CN" sz="1600" b="0">
                  <a:solidFill>
                    <a:srgbClr val="000000"/>
                  </a:solidFill>
                </a:rPr>
                <a:t>···</a:t>
              </a:r>
            </a:p>
          </p:txBody>
        </p:sp>
        <p:sp>
          <p:nvSpPr>
            <p:cNvPr id="96303" name="文本框 65"/>
            <p:cNvSpPr txBox="1">
              <a:spLocks noChangeArrowheads="1"/>
            </p:cNvSpPr>
            <p:nvPr/>
          </p:nvSpPr>
          <p:spPr bwMode="auto">
            <a:xfrm>
              <a:off x="5834" y="2879"/>
              <a:ext cx="2495" cy="5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600">
                  <a:solidFill>
                    <a:srgbClr val="000000"/>
                  </a:solidFill>
                </a:rPr>
                <a:t>工业云平台</a:t>
              </a:r>
            </a:p>
          </p:txBody>
        </p:sp>
        <p:cxnSp>
          <p:nvCxnSpPr>
            <p:cNvPr id="96304" name="直接箭头连接符 117"/>
            <p:cNvCxnSpPr>
              <a:cxnSpLocks noChangeShapeType="1"/>
            </p:cNvCxnSpPr>
            <p:nvPr/>
          </p:nvCxnSpPr>
          <p:spPr bwMode="auto">
            <a:xfrm flipH="1">
              <a:off x="6927" y="4058"/>
              <a:ext cx="0" cy="714"/>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pic>
          <p:nvPicPr>
            <p:cNvPr id="96305" name="图片 22"/>
            <p:cNvPicPr>
              <a:picLocks noChangeAspect="1"/>
            </p:cNvPicPr>
            <p:nvPr/>
          </p:nvPicPr>
          <p:blipFill>
            <a:blip r:embed="rId2" cstate="print">
              <a:clrChange>
                <a:clrFrom>
                  <a:srgbClr val="F3F2F3"/>
                </a:clrFrom>
                <a:clrTo>
                  <a:srgbClr val="F3F2F3">
                    <a:alpha val="0"/>
                  </a:srgbClr>
                </a:clrTo>
              </a:clrChange>
              <a:extLst>
                <a:ext uri="{28A0092B-C50C-407E-A947-70E740481C1C}">
                  <a14:useLocalDpi xmlns:a14="http://schemas.microsoft.com/office/drawing/2010/main" xmlns="" val="0"/>
                </a:ext>
              </a:extLst>
            </a:blip>
            <a:srcRect/>
            <a:stretch>
              <a:fillRect/>
            </a:stretch>
          </p:blipFill>
          <p:spPr bwMode="auto">
            <a:xfrm>
              <a:off x="6641" y="4164"/>
              <a:ext cx="647" cy="5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306" name="图片 3"/>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600" y="3907"/>
              <a:ext cx="520" cy="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6307" name="矩形 58"/>
            <p:cNvSpPr>
              <a:spLocks noChangeArrowheads="1"/>
            </p:cNvSpPr>
            <p:nvPr/>
          </p:nvSpPr>
          <p:spPr bwMode="auto">
            <a:xfrm>
              <a:off x="3513" y="4061"/>
              <a:ext cx="1520" cy="306"/>
            </a:xfrm>
            <a:prstGeom prst="rect">
              <a:avLst/>
            </a:prstGeom>
            <a:solidFill>
              <a:srgbClr val="C4E6FE"/>
            </a:solidFill>
            <a:ln w="9525">
              <a:solidFill>
                <a:srgbClr val="001F1D"/>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SzPct val="60000"/>
                <a:buFont typeface="Wingdings" panose="05000000000000000000" pitchFamily="2" charset="2"/>
                <a:buNone/>
              </a:pPr>
              <a:r>
                <a:rPr lang="zh-CN" altLang="en-US" sz="1200">
                  <a:solidFill>
                    <a:srgbClr val="111111"/>
                  </a:solidFill>
                </a:rPr>
                <a:t>协作企业</a:t>
              </a:r>
            </a:p>
          </p:txBody>
        </p:sp>
        <p:cxnSp>
          <p:nvCxnSpPr>
            <p:cNvPr id="96308" name="直接箭头连接符 121"/>
            <p:cNvCxnSpPr>
              <a:cxnSpLocks noChangeShapeType="1"/>
            </p:cNvCxnSpPr>
            <p:nvPr/>
          </p:nvCxnSpPr>
          <p:spPr bwMode="auto">
            <a:xfrm flipH="1">
              <a:off x="4311" y="3803"/>
              <a:ext cx="15" cy="254"/>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96309" name="直接箭头连接符 122"/>
            <p:cNvCxnSpPr>
              <a:cxnSpLocks noChangeShapeType="1"/>
            </p:cNvCxnSpPr>
            <p:nvPr/>
          </p:nvCxnSpPr>
          <p:spPr bwMode="auto">
            <a:xfrm>
              <a:off x="9699" y="3753"/>
              <a:ext cx="80" cy="189"/>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96310" name="直接箭头连接符 123"/>
            <p:cNvCxnSpPr>
              <a:cxnSpLocks noChangeShapeType="1"/>
            </p:cNvCxnSpPr>
            <p:nvPr/>
          </p:nvCxnSpPr>
          <p:spPr bwMode="auto">
            <a:xfrm flipH="1">
              <a:off x="7192" y="5959"/>
              <a:ext cx="10" cy="91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pic>
          <p:nvPicPr>
            <p:cNvPr id="96311" name="图片 22"/>
            <p:cNvPicPr>
              <a:picLocks noChangeAspect="1"/>
            </p:cNvPicPr>
            <p:nvPr/>
          </p:nvPicPr>
          <p:blipFill>
            <a:blip r:embed="rId4">
              <a:clrChange>
                <a:clrFrom>
                  <a:srgbClr val="F3F2F3"/>
                </a:clrFrom>
                <a:clrTo>
                  <a:srgbClr val="F3F2F3">
                    <a:alpha val="0"/>
                  </a:srgbClr>
                </a:clrTo>
              </a:clrChange>
              <a:extLst>
                <a:ext uri="{28A0092B-C50C-407E-A947-70E740481C1C}">
                  <a14:useLocalDpi xmlns:a14="http://schemas.microsoft.com/office/drawing/2010/main" xmlns="" val="0"/>
                </a:ext>
              </a:extLst>
            </a:blip>
            <a:srcRect/>
            <a:stretch>
              <a:fillRect/>
            </a:stretch>
          </p:blipFill>
          <p:spPr bwMode="auto">
            <a:xfrm>
              <a:off x="6859" y="6220"/>
              <a:ext cx="551" cy="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6" name="椭圆 125"/>
            <p:cNvSpPr/>
            <p:nvPr/>
          </p:nvSpPr>
          <p:spPr>
            <a:xfrm>
              <a:off x="4430" y="6871"/>
              <a:ext cx="5414" cy="658"/>
            </a:xfrm>
            <a:prstGeom prst="ellipse">
              <a:avLst/>
            </a:prstGeom>
            <a:noFill/>
            <a:ln w="12700" cap="flat" cmpd="sng" algn="ctr">
              <a:solidFill>
                <a:srgbClr val="4F81BD">
                  <a:shade val="50000"/>
                </a:srgbClr>
              </a:solidFill>
              <a:prstDash val="dash"/>
            </a:ln>
            <a:effectLst/>
          </p:spPr>
          <p:txBody>
            <a:bodyPr anchor="ctr"/>
            <a:lstStyle/>
            <a:p>
              <a:pPr algn="ctr">
                <a:defRPr/>
              </a:pPr>
              <a:endParaRPr lang="zh-CN" altLang="en-US" sz="1800" kern="0">
                <a:solidFill>
                  <a:prstClr val="white"/>
                </a:solidFill>
                <a:latin typeface="黑体" panose="02010609060101010101" pitchFamily="49" charset="-122"/>
                <a:ea typeface="黑体" panose="02010609060101010101" pitchFamily="49" charset="-122"/>
              </a:endParaRPr>
            </a:p>
          </p:txBody>
        </p:sp>
        <p:cxnSp>
          <p:nvCxnSpPr>
            <p:cNvPr id="96313" name="直接连接符 2"/>
            <p:cNvCxnSpPr>
              <a:cxnSpLocks noChangeShapeType="1"/>
            </p:cNvCxnSpPr>
            <p:nvPr/>
          </p:nvCxnSpPr>
          <p:spPr bwMode="auto">
            <a:xfrm flipV="1">
              <a:off x="4078" y="8009"/>
              <a:ext cx="6406" cy="13"/>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cxnSp>
        <p:cxnSp>
          <p:nvCxnSpPr>
            <p:cNvPr id="96314" name="直接箭头连接符 127"/>
            <p:cNvCxnSpPr>
              <a:cxnSpLocks noChangeShapeType="1"/>
            </p:cNvCxnSpPr>
            <p:nvPr/>
          </p:nvCxnSpPr>
          <p:spPr bwMode="auto">
            <a:xfrm flipH="1">
              <a:off x="7227" y="7385"/>
              <a:ext cx="38" cy="674"/>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pic>
          <p:nvPicPr>
            <p:cNvPr id="96315" name="图片 22"/>
            <p:cNvPicPr>
              <a:picLocks noChangeAspect="1"/>
            </p:cNvPicPr>
            <p:nvPr/>
          </p:nvPicPr>
          <p:blipFill>
            <a:blip r:embed="rId5">
              <a:clrChange>
                <a:clrFrom>
                  <a:srgbClr val="F3F2F3"/>
                </a:clrFrom>
                <a:clrTo>
                  <a:srgbClr val="F3F2F3">
                    <a:alpha val="0"/>
                  </a:srgbClr>
                </a:clrTo>
              </a:clrChange>
              <a:extLst>
                <a:ext uri="{28A0092B-C50C-407E-A947-70E740481C1C}">
                  <a14:useLocalDpi xmlns:a14="http://schemas.microsoft.com/office/drawing/2010/main" xmlns="" val="0"/>
                </a:ext>
              </a:extLst>
            </a:blip>
            <a:srcRect/>
            <a:stretch>
              <a:fillRect/>
            </a:stretch>
          </p:blipFill>
          <p:spPr bwMode="auto">
            <a:xfrm>
              <a:off x="6964" y="7593"/>
              <a:ext cx="525" cy="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0" name="可选流程 10"/>
            <p:cNvSpPr/>
            <p:nvPr/>
          </p:nvSpPr>
          <p:spPr bwMode="auto">
            <a:xfrm>
              <a:off x="5995" y="8383"/>
              <a:ext cx="1287"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zh-CN" altLang="en-US" sz="1100" b="0" kern="0" dirty="0">
                  <a:solidFill>
                    <a:srgbClr val="000000"/>
                  </a:solidFill>
                  <a:latin typeface="黑体" panose="02010609060101010101" pitchFamily="49" charset="-122"/>
                  <a:ea typeface="黑体" panose="02010609060101010101" pitchFamily="49" charset="-122"/>
                </a:rPr>
                <a:t>工业机器人</a:t>
              </a:r>
            </a:p>
          </p:txBody>
        </p:sp>
        <p:sp>
          <p:nvSpPr>
            <p:cNvPr id="131" name="可选流程 10"/>
            <p:cNvSpPr/>
            <p:nvPr/>
          </p:nvSpPr>
          <p:spPr bwMode="auto">
            <a:xfrm>
              <a:off x="7541" y="8383"/>
              <a:ext cx="1287"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zh-CN" altLang="en-US" sz="1100" b="0" kern="0" dirty="0">
                  <a:solidFill>
                    <a:srgbClr val="000000"/>
                  </a:solidFill>
                  <a:latin typeface="黑体" panose="02010609060101010101" pitchFamily="49" charset="-122"/>
                  <a:ea typeface="黑体" panose="02010609060101010101" pitchFamily="49" charset="-122"/>
                </a:rPr>
                <a:t>工业机器人</a:t>
              </a:r>
            </a:p>
          </p:txBody>
        </p:sp>
        <p:cxnSp>
          <p:nvCxnSpPr>
            <p:cNvPr id="96322" name="直接箭头连接符 131"/>
            <p:cNvCxnSpPr>
              <a:cxnSpLocks noChangeShapeType="1"/>
            </p:cNvCxnSpPr>
            <p:nvPr/>
          </p:nvCxnSpPr>
          <p:spPr bwMode="auto">
            <a:xfrm>
              <a:off x="6558" y="8011"/>
              <a:ext cx="0" cy="35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96323" name="直接箭头连接符 132"/>
            <p:cNvCxnSpPr>
              <a:cxnSpLocks noChangeShapeType="1"/>
            </p:cNvCxnSpPr>
            <p:nvPr/>
          </p:nvCxnSpPr>
          <p:spPr bwMode="auto">
            <a:xfrm>
              <a:off x="9671" y="8007"/>
              <a:ext cx="0" cy="35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96324" name="直接箭头连接符 133"/>
            <p:cNvCxnSpPr>
              <a:cxnSpLocks noChangeShapeType="1"/>
            </p:cNvCxnSpPr>
            <p:nvPr/>
          </p:nvCxnSpPr>
          <p:spPr bwMode="auto">
            <a:xfrm>
              <a:off x="4942" y="8011"/>
              <a:ext cx="0" cy="35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sp>
          <p:nvSpPr>
            <p:cNvPr id="135" name="可选流程 10"/>
            <p:cNvSpPr/>
            <p:nvPr/>
          </p:nvSpPr>
          <p:spPr bwMode="auto">
            <a:xfrm>
              <a:off x="4326" y="8383"/>
              <a:ext cx="1287"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zh-CN" altLang="en-US" sz="1100" b="0" kern="0" dirty="0">
                  <a:solidFill>
                    <a:srgbClr val="000000"/>
                  </a:solidFill>
                  <a:latin typeface="黑体" panose="02010609060101010101" pitchFamily="49" charset="-122"/>
                  <a:ea typeface="黑体" panose="02010609060101010101" pitchFamily="49" charset="-122"/>
                </a:rPr>
                <a:t>智能传感器</a:t>
              </a:r>
            </a:p>
          </p:txBody>
        </p:sp>
        <p:sp>
          <p:nvSpPr>
            <p:cNvPr id="136" name="可选流程 10"/>
            <p:cNvSpPr/>
            <p:nvPr/>
          </p:nvSpPr>
          <p:spPr bwMode="auto">
            <a:xfrm>
              <a:off x="9286" y="8376"/>
              <a:ext cx="818"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en-US" altLang="zh-CN" sz="1600" b="0" kern="0" dirty="0">
                  <a:solidFill>
                    <a:srgbClr val="000000"/>
                  </a:solidFill>
                  <a:latin typeface="黑体" panose="02010609060101010101" pitchFamily="49" charset="-122"/>
                  <a:ea typeface="黑体" panose="02010609060101010101" pitchFamily="49" charset="-122"/>
                </a:rPr>
                <a:t>…</a:t>
              </a:r>
              <a:endParaRPr lang="zh-CN" altLang="en-US" sz="1600" b="0" kern="0" dirty="0">
                <a:solidFill>
                  <a:srgbClr val="000000"/>
                </a:solidFill>
                <a:latin typeface="黑体" panose="02010609060101010101" pitchFamily="49" charset="-122"/>
                <a:ea typeface="黑体" panose="02010609060101010101" pitchFamily="49" charset="-122"/>
              </a:endParaRPr>
            </a:p>
          </p:txBody>
        </p:sp>
        <p:sp>
          <p:nvSpPr>
            <p:cNvPr id="96331" name="文本框 61"/>
            <p:cNvSpPr txBox="1">
              <a:spLocks noChangeArrowheads="1"/>
            </p:cNvSpPr>
            <p:nvPr/>
          </p:nvSpPr>
          <p:spPr bwMode="auto">
            <a:xfrm>
              <a:off x="9536" y="6965"/>
              <a:ext cx="732" cy="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en-US" altLang="zh-CN" sz="1600" b="0">
                  <a:solidFill>
                    <a:srgbClr val="000000"/>
                  </a:solidFill>
                </a:rPr>
                <a:t>···</a:t>
              </a:r>
            </a:p>
          </p:txBody>
        </p:sp>
        <p:pic>
          <p:nvPicPr>
            <p:cNvPr id="96332" name="图片 15"/>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rot="-3472446">
              <a:off x="7552" y="8087"/>
              <a:ext cx="4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6333" name="图片 15"/>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rot="-3472446">
              <a:off x="8204" y="8064"/>
              <a:ext cx="4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6334" name="Group 10"/>
            <p:cNvGrpSpPr>
              <a:grpSpLocks/>
            </p:cNvGrpSpPr>
            <p:nvPr/>
          </p:nvGrpSpPr>
          <p:grpSpPr bwMode="auto">
            <a:xfrm rot="5400000">
              <a:off x="6669" y="6502"/>
              <a:ext cx="896" cy="3093"/>
              <a:chOff x="3172" y="1335"/>
              <a:chExt cx="1111" cy="1115"/>
            </a:xfrm>
          </p:grpSpPr>
          <p:sp>
            <p:nvSpPr>
              <p:cNvPr id="155" name="Arc 11"/>
              <p:cNvSpPr/>
              <p:nvPr/>
            </p:nvSpPr>
            <p:spPr bwMode="auto">
              <a:xfrm>
                <a:off x="3725" y="1336"/>
                <a:ext cx="558" cy="558"/>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156" name="Arc 12"/>
              <p:cNvSpPr/>
              <p:nvPr/>
            </p:nvSpPr>
            <p:spPr bwMode="auto">
              <a:xfrm>
                <a:off x="3728" y="1894"/>
                <a:ext cx="552" cy="556"/>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157" name="Arc 13"/>
              <p:cNvSpPr/>
              <p:nvPr/>
            </p:nvSpPr>
            <p:spPr bwMode="auto">
              <a:xfrm>
                <a:off x="3170" y="1340"/>
                <a:ext cx="558" cy="559"/>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158" name="Arc 14"/>
              <p:cNvSpPr/>
              <p:nvPr/>
            </p:nvSpPr>
            <p:spPr bwMode="auto">
              <a:xfrm>
                <a:off x="3189" y="1892"/>
                <a:ext cx="543" cy="558"/>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grpSp>
        <p:grpSp>
          <p:nvGrpSpPr>
            <p:cNvPr id="96335" name="Group 10"/>
            <p:cNvGrpSpPr>
              <a:grpSpLocks/>
            </p:cNvGrpSpPr>
            <p:nvPr/>
          </p:nvGrpSpPr>
          <p:grpSpPr bwMode="auto">
            <a:xfrm rot="5400000">
              <a:off x="6756" y="5067"/>
              <a:ext cx="896" cy="3093"/>
              <a:chOff x="3172" y="1335"/>
              <a:chExt cx="1111" cy="1115"/>
            </a:xfrm>
          </p:grpSpPr>
          <p:sp>
            <p:nvSpPr>
              <p:cNvPr id="151" name="Arc 11"/>
              <p:cNvSpPr/>
              <p:nvPr/>
            </p:nvSpPr>
            <p:spPr bwMode="auto">
              <a:xfrm>
                <a:off x="3725" y="1334"/>
                <a:ext cx="558" cy="558"/>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152" name="Arc 12"/>
              <p:cNvSpPr/>
              <p:nvPr/>
            </p:nvSpPr>
            <p:spPr bwMode="auto">
              <a:xfrm>
                <a:off x="3728" y="1894"/>
                <a:ext cx="552" cy="556"/>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153" name="Arc 13"/>
              <p:cNvSpPr/>
              <p:nvPr/>
            </p:nvSpPr>
            <p:spPr bwMode="auto">
              <a:xfrm>
                <a:off x="3170" y="1340"/>
                <a:ext cx="558" cy="559"/>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154" name="Arc 14"/>
              <p:cNvSpPr/>
              <p:nvPr/>
            </p:nvSpPr>
            <p:spPr bwMode="auto">
              <a:xfrm>
                <a:off x="3176" y="1892"/>
                <a:ext cx="555" cy="558"/>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grpSp>
        <p:grpSp>
          <p:nvGrpSpPr>
            <p:cNvPr id="96336" name="Group 10"/>
            <p:cNvGrpSpPr>
              <a:grpSpLocks/>
            </p:cNvGrpSpPr>
            <p:nvPr/>
          </p:nvGrpSpPr>
          <p:grpSpPr bwMode="auto">
            <a:xfrm rot="5400000">
              <a:off x="6504" y="2980"/>
              <a:ext cx="896" cy="3093"/>
              <a:chOff x="3172" y="1335"/>
              <a:chExt cx="1111" cy="1115"/>
            </a:xfrm>
          </p:grpSpPr>
          <p:sp>
            <p:nvSpPr>
              <p:cNvPr id="147" name="Arc 11"/>
              <p:cNvSpPr/>
              <p:nvPr/>
            </p:nvSpPr>
            <p:spPr bwMode="auto">
              <a:xfrm>
                <a:off x="3724" y="1336"/>
                <a:ext cx="602" cy="558"/>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148" name="Arc 12"/>
              <p:cNvSpPr/>
              <p:nvPr/>
            </p:nvSpPr>
            <p:spPr bwMode="auto">
              <a:xfrm>
                <a:off x="3727" y="1894"/>
                <a:ext cx="595" cy="556"/>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149" name="Arc 13"/>
              <p:cNvSpPr/>
              <p:nvPr/>
            </p:nvSpPr>
            <p:spPr bwMode="auto">
              <a:xfrm>
                <a:off x="3169" y="1340"/>
                <a:ext cx="558" cy="559"/>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sp>
            <p:nvSpPr>
              <p:cNvPr id="150" name="Arc 14"/>
              <p:cNvSpPr/>
              <p:nvPr/>
            </p:nvSpPr>
            <p:spPr bwMode="auto">
              <a:xfrm>
                <a:off x="3175" y="1892"/>
                <a:ext cx="558" cy="558"/>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sz="1800" kern="0">
                  <a:solidFill>
                    <a:srgbClr val="000000"/>
                  </a:solidFill>
                  <a:latin typeface="黑体" panose="02010609060101010101" pitchFamily="49" charset="-122"/>
                  <a:ea typeface="黑体" panose="02010609060101010101" pitchFamily="49" charset="-122"/>
                </a:endParaRPr>
              </a:p>
            </p:txBody>
          </p:sp>
        </p:grpSp>
        <p:cxnSp>
          <p:nvCxnSpPr>
            <p:cNvPr id="96337" name="直接箭头连接符 142"/>
            <p:cNvCxnSpPr>
              <a:cxnSpLocks noChangeShapeType="1"/>
            </p:cNvCxnSpPr>
            <p:nvPr/>
          </p:nvCxnSpPr>
          <p:spPr bwMode="auto">
            <a:xfrm>
              <a:off x="7556" y="4245"/>
              <a:ext cx="0" cy="599"/>
            </a:xfrm>
            <a:prstGeom prst="straightConnector1">
              <a:avLst/>
            </a:prstGeom>
            <a:noFill/>
            <a:ln w="38100" algn="ctr">
              <a:solidFill>
                <a:srgbClr val="953735"/>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96338" name="直接箭头连接符 143"/>
            <p:cNvCxnSpPr>
              <a:cxnSpLocks noChangeShapeType="1"/>
            </p:cNvCxnSpPr>
            <p:nvPr/>
          </p:nvCxnSpPr>
          <p:spPr bwMode="auto">
            <a:xfrm>
              <a:off x="7643" y="6281"/>
              <a:ext cx="0" cy="599"/>
            </a:xfrm>
            <a:prstGeom prst="straightConnector1">
              <a:avLst/>
            </a:prstGeom>
            <a:noFill/>
            <a:ln w="38100" algn="ctr">
              <a:solidFill>
                <a:srgbClr val="953735"/>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96339" name="直接箭头连接符 144"/>
            <p:cNvCxnSpPr>
              <a:cxnSpLocks noChangeShapeType="1"/>
            </p:cNvCxnSpPr>
            <p:nvPr/>
          </p:nvCxnSpPr>
          <p:spPr bwMode="auto">
            <a:xfrm>
              <a:off x="7617" y="7775"/>
              <a:ext cx="0" cy="599"/>
            </a:xfrm>
            <a:prstGeom prst="straightConnector1">
              <a:avLst/>
            </a:prstGeom>
            <a:noFill/>
            <a:ln w="38100" algn="ctr">
              <a:solidFill>
                <a:srgbClr val="953735"/>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96340" name="文本框 65"/>
            <p:cNvSpPr txBox="1">
              <a:spLocks noChangeArrowheads="1"/>
            </p:cNvSpPr>
            <p:nvPr/>
          </p:nvSpPr>
          <p:spPr bwMode="auto">
            <a:xfrm>
              <a:off x="10078" y="5855"/>
              <a:ext cx="621" cy="12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200" dirty="0">
                  <a:solidFill>
                    <a:srgbClr val="000000"/>
                  </a:solidFill>
                </a:rPr>
                <a:t>工</a:t>
              </a:r>
            </a:p>
            <a:p>
              <a:pPr>
                <a:spcBef>
                  <a:spcPct val="0"/>
                </a:spcBef>
                <a:buSzPct val="60000"/>
                <a:buFont typeface="Wingdings" panose="05000000000000000000" pitchFamily="2" charset="2"/>
                <a:buNone/>
              </a:pPr>
              <a:r>
                <a:rPr lang="zh-CN" altLang="en-US" sz="1200" dirty="0">
                  <a:solidFill>
                    <a:srgbClr val="000000"/>
                  </a:solidFill>
                </a:rPr>
                <a:t>厂</a:t>
              </a:r>
            </a:p>
            <a:p>
              <a:pPr>
                <a:spcBef>
                  <a:spcPct val="0"/>
                </a:spcBef>
                <a:buSzPct val="60000"/>
                <a:buFont typeface="Wingdings" panose="05000000000000000000" pitchFamily="2" charset="2"/>
                <a:buNone/>
              </a:pPr>
              <a:r>
                <a:rPr lang="zh-CN" altLang="en-US" sz="1200" dirty="0">
                  <a:solidFill>
                    <a:srgbClr val="000000"/>
                  </a:solidFill>
                </a:rPr>
                <a:t>内</a:t>
              </a:r>
            </a:p>
            <a:p>
              <a:pPr>
                <a:spcBef>
                  <a:spcPct val="0"/>
                </a:spcBef>
                <a:buSzPct val="60000"/>
                <a:buFont typeface="Wingdings" panose="05000000000000000000" pitchFamily="2" charset="2"/>
                <a:buNone/>
              </a:pPr>
              <a:r>
                <a:rPr lang="zh-CN" altLang="en-US" sz="1200" dirty="0">
                  <a:solidFill>
                    <a:srgbClr val="000000"/>
                  </a:solidFill>
                </a:rPr>
                <a:t>网</a:t>
              </a:r>
            </a:p>
          </p:txBody>
        </p:sp>
      </p:grpSp>
      <p:sp>
        <p:nvSpPr>
          <p:cNvPr id="96264" name="矩形 242"/>
          <p:cNvSpPr>
            <a:spLocks noChangeArrowheads="1"/>
          </p:cNvSpPr>
          <p:nvPr/>
        </p:nvSpPr>
        <p:spPr bwMode="auto">
          <a:xfrm>
            <a:off x="7154863" y="2378075"/>
            <a:ext cx="1827212"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zh-CN" altLang="en-US" sz="1800">
                <a:solidFill>
                  <a:srgbClr val="C00000"/>
                </a:solidFill>
                <a:ea typeface="KaiTi" panose="02010609060101010101" pitchFamily="49" charset="-122"/>
              </a:rPr>
              <a:t>数据的开放、流动和共享</a:t>
            </a:r>
            <a:r>
              <a:rPr lang="zh-CN" altLang="en-US" sz="1800" b="0">
                <a:solidFill>
                  <a:srgbClr val="000000"/>
                </a:solidFill>
                <a:ea typeface="KaiTi" panose="02010609060101010101" pitchFamily="49" charset="-122"/>
              </a:rPr>
              <a:t>使数据和隐私保护面临前所未有的挑战</a:t>
            </a:r>
          </a:p>
        </p:txBody>
      </p:sp>
      <p:cxnSp>
        <p:nvCxnSpPr>
          <p:cNvPr id="96265" name="直接连接符 160"/>
          <p:cNvCxnSpPr>
            <a:cxnSpLocks noChangeShapeType="1"/>
          </p:cNvCxnSpPr>
          <p:nvPr/>
        </p:nvCxnSpPr>
        <p:spPr bwMode="auto">
          <a:xfrm flipV="1">
            <a:off x="7019925" y="2565400"/>
            <a:ext cx="0" cy="1042988"/>
          </a:xfrm>
          <a:prstGeom prst="line">
            <a:avLst/>
          </a:prstGeom>
          <a:noFill/>
          <a:ln w="9525" algn="ctr">
            <a:solidFill>
              <a:srgbClr val="376092"/>
            </a:solidFill>
            <a:round/>
            <a:headEnd/>
            <a:tailEnd/>
          </a:ln>
          <a:extLst>
            <a:ext uri="{909E8E84-426E-40DD-AFC4-6F175D3DCCD1}">
              <a14:hiddenFill xmlns:a14="http://schemas.microsoft.com/office/drawing/2010/main" xmlns="">
                <a:noFill/>
              </a14:hiddenFill>
            </a:ext>
          </a:extLst>
        </p:spPr>
      </p:cxnSp>
      <p:sp>
        <p:nvSpPr>
          <p:cNvPr id="96266" name="矩形 243"/>
          <p:cNvSpPr>
            <a:spLocks noChangeArrowheads="1"/>
          </p:cNvSpPr>
          <p:nvPr/>
        </p:nvSpPr>
        <p:spPr bwMode="auto">
          <a:xfrm>
            <a:off x="179388" y="4562475"/>
            <a:ext cx="180657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just">
              <a:spcBef>
                <a:spcPct val="0"/>
              </a:spcBef>
              <a:buFontTx/>
              <a:buNone/>
            </a:pPr>
            <a:r>
              <a:rPr lang="zh-CN" altLang="en-US" sz="1800">
                <a:solidFill>
                  <a:srgbClr val="C00000"/>
                </a:solidFill>
                <a:ea typeface="KaiTi" panose="02010609060101010101" pitchFamily="49" charset="-122"/>
              </a:rPr>
              <a:t>网络</a:t>
            </a:r>
            <a:r>
              <a:rPr lang="zh-CN" altLang="zh-CN" sz="1800">
                <a:solidFill>
                  <a:srgbClr val="C00000"/>
                </a:solidFill>
                <a:ea typeface="KaiTi" panose="02010609060101010101" pitchFamily="49" charset="-122"/>
              </a:rPr>
              <a:t>IP</a:t>
            </a:r>
            <a:r>
              <a:rPr lang="zh-CN" altLang="en-US" sz="1800">
                <a:solidFill>
                  <a:srgbClr val="C00000"/>
                </a:solidFill>
                <a:ea typeface="KaiTi" panose="02010609060101010101" pitchFamily="49" charset="-122"/>
              </a:rPr>
              <a:t>化、无线化以及组网灵活化</a:t>
            </a:r>
            <a:r>
              <a:rPr lang="zh-CN" altLang="en-US" sz="1800" b="0">
                <a:solidFill>
                  <a:srgbClr val="000000"/>
                </a:solidFill>
                <a:ea typeface="KaiTi" panose="02010609060101010101" pitchFamily="49" charset="-122"/>
              </a:rPr>
              <a:t>给工厂网络带来更大安全风险</a:t>
            </a:r>
          </a:p>
        </p:txBody>
      </p:sp>
      <p:cxnSp>
        <p:nvCxnSpPr>
          <p:cNvPr id="96267" name="直接连接符 163"/>
          <p:cNvCxnSpPr>
            <a:cxnSpLocks noChangeShapeType="1"/>
          </p:cNvCxnSpPr>
          <p:nvPr/>
        </p:nvCxnSpPr>
        <p:spPr bwMode="auto">
          <a:xfrm flipV="1">
            <a:off x="7019925" y="4640263"/>
            <a:ext cx="0" cy="1079500"/>
          </a:xfrm>
          <a:prstGeom prst="line">
            <a:avLst/>
          </a:prstGeom>
          <a:noFill/>
          <a:ln w="9525" algn="ctr">
            <a:solidFill>
              <a:srgbClr val="376092"/>
            </a:solidFill>
            <a:round/>
            <a:headEnd/>
            <a:tailEnd/>
          </a:ln>
          <a:extLst>
            <a:ext uri="{909E8E84-426E-40DD-AFC4-6F175D3DCCD1}">
              <a14:hiddenFill xmlns:a14="http://schemas.microsoft.com/office/drawing/2010/main" xmlns="">
                <a:noFill/>
              </a14:hiddenFill>
            </a:ext>
          </a:extLst>
        </p:spPr>
      </p:cxnSp>
      <p:sp>
        <p:nvSpPr>
          <p:cNvPr id="166" name="矩形 61"/>
          <p:cNvSpPr>
            <a:spLocks noChangeArrowheads="1"/>
          </p:cNvSpPr>
          <p:nvPr/>
        </p:nvSpPr>
        <p:spPr bwMode="auto">
          <a:xfrm>
            <a:off x="473075" y="3660775"/>
            <a:ext cx="1458913" cy="379413"/>
          </a:xfrm>
          <a:prstGeom prst="rect">
            <a:avLst/>
          </a:prstGeom>
          <a:solidFill>
            <a:srgbClr val="774013"/>
          </a:solidFill>
          <a:ln w="25400" cap="flat" cmpd="sng" algn="ctr">
            <a:noFill/>
            <a:prstDash val="solid"/>
          </a:ln>
          <a:effectLst/>
        </p:spPr>
        <p:txBody>
          <a:bodyPr anchor="ctr"/>
          <a:lstStyle>
            <a:lvl1pPr>
              <a:spcBef>
                <a:spcPct val="20000"/>
              </a:spcBef>
              <a:buChar char="•"/>
              <a:defRPr sz="2800" b="1">
                <a:solidFill>
                  <a:schemeClr val="tx1"/>
                </a:solidFill>
                <a:latin typeface="微软雅黑" charset="0"/>
                <a:ea typeface="微软雅黑" charset="0"/>
              </a:defRPr>
            </a:lvl1pPr>
            <a:lvl2pPr marL="742950" indent="-285750">
              <a:spcBef>
                <a:spcPct val="20000"/>
              </a:spcBef>
              <a:buChar char="–"/>
              <a:defRPr sz="2400" b="1">
                <a:solidFill>
                  <a:schemeClr val="tx1"/>
                </a:solidFill>
                <a:latin typeface="微软雅黑" charset="0"/>
                <a:ea typeface="微软雅黑" charset="0"/>
              </a:defRPr>
            </a:lvl2pPr>
            <a:lvl3pPr marL="1143000" indent="-228600">
              <a:spcBef>
                <a:spcPct val="20000"/>
              </a:spcBef>
              <a:buChar char="•"/>
              <a:defRPr sz="2000" b="1">
                <a:solidFill>
                  <a:schemeClr val="tx1"/>
                </a:solidFill>
                <a:latin typeface="微软雅黑" charset="0"/>
                <a:ea typeface="微软雅黑" charset="0"/>
              </a:defRPr>
            </a:lvl3pPr>
            <a:lvl4pPr marL="1600200" indent="-228600">
              <a:spcBef>
                <a:spcPct val="20000"/>
              </a:spcBef>
              <a:buChar char="–"/>
              <a:defRPr sz="2000" b="1">
                <a:solidFill>
                  <a:schemeClr val="tx1"/>
                </a:solidFill>
                <a:latin typeface="微软雅黑" charset="0"/>
                <a:ea typeface="微软雅黑" charset="0"/>
              </a:defRPr>
            </a:lvl4pPr>
            <a:lvl5pPr marL="2057400" indent="-228600">
              <a:spcBef>
                <a:spcPct val="20000"/>
              </a:spcBef>
              <a:buChar char="»"/>
              <a:defRPr sz="2000" b="1">
                <a:solidFill>
                  <a:schemeClr val="tx1"/>
                </a:solidFill>
                <a:latin typeface="微软雅黑" charset="0"/>
                <a:ea typeface="微软雅黑" charset="0"/>
              </a:defRPr>
            </a:lvl5pPr>
            <a:lvl6pPr marL="2514600" indent="-228600" eaLnBrk="0" fontAlgn="base" hangingPunct="0">
              <a:spcBef>
                <a:spcPct val="20000"/>
              </a:spcBef>
              <a:spcAft>
                <a:spcPct val="0"/>
              </a:spcAft>
              <a:buChar char="»"/>
              <a:defRPr sz="2000" b="1">
                <a:solidFill>
                  <a:schemeClr val="tx1"/>
                </a:solidFill>
                <a:latin typeface="微软雅黑" charset="0"/>
                <a:ea typeface="微软雅黑" charset="0"/>
              </a:defRPr>
            </a:lvl6pPr>
            <a:lvl7pPr marL="2971800" indent="-228600" eaLnBrk="0" fontAlgn="base" hangingPunct="0">
              <a:spcBef>
                <a:spcPct val="20000"/>
              </a:spcBef>
              <a:spcAft>
                <a:spcPct val="0"/>
              </a:spcAft>
              <a:buChar char="»"/>
              <a:defRPr sz="2000" b="1">
                <a:solidFill>
                  <a:schemeClr val="tx1"/>
                </a:solidFill>
                <a:latin typeface="微软雅黑" charset="0"/>
                <a:ea typeface="微软雅黑" charset="0"/>
              </a:defRPr>
            </a:lvl7pPr>
            <a:lvl8pPr marL="3429000" indent="-228600" eaLnBrk="0" fontAlgn="base" hangingPunct="0">
              <a:spcBef>
                <a:spcPct val="20000"/>
              </a:spcBef>
              <a:spcAft>
                <a:spcPct val="0"/>
              </a:spcAft>
              <a:buChar char="»"/>
              <a:defRPr sz="2000" b="1">
                <a:solidFill>
                  <a:schemeClr val="tx1"/>
                </a:solidFill>
                <a:latin typeface="微软雅黑" charset="0"/>
                <a:ea typeface="微软雅黑" charset="0"/>
              </a:defRPr>
            </a:lvl8pPr>
            <a:lvl9pPr marL="3886200" indent="-228600" eaLnBrk="0" fontAlgn="base" hangingPunct="0">
              <a:spcBef>
                <a:spcPct val="20000"/>
              </a:spcBef>
              <a:spcAft>
                <a:spcPct val="0"/>
              </a:spcAft>
              <a:buChar char="»"/>
              <a:defRPr sz="2000" b="1">
                <a:solidFill>
                  <a:schemeClr val="tx1"/>
                </a:solidFill>
                <a:latin typeface="微软雅黑" charset="0"/>
                <a:ea typeface="微软雅黑" charset="0"/>
              </a:defRPr>
            </a:lvl9pPr>
          </a:lstStyle>
          <a:p>
            <a:pPr algn="ctr" eaLnBrk="1" hangingPunct="1">
              <a:spcBef>
                <a:spcPct val="0"/>
              </a:spcBef>
              <a:buFontTx/>
              <a:buNone/>
              <a:defRPr/>
            </a:pPr>
            <a:r>
              <a:rPr lang="zh-CN" altLang="en-US" sz="1800" kern="0" dirty="0">
                <a:solidFill>
                  <a:schemeClr val="bg1"/>
                </a:solidFill>
                <a:latin typeface="黑体" panose="02010609060101010101" pitchFamily="49" charset="-122"/>
                <a:ea typeface="黑体" panose="02010609060101010101" pitchFamily="49" charset="-122"/>
              </a:rPr>
              <a:t>控制安全</a:t>
            </a:r>
          </a:p>
        </p:txBody>
      </p:sp>
      <p:sp>
        <p:nvSpPr>
          <p:cNvPr id="96269" name="矩形 245"/>
          <p:cNvSpPr>
            <a:spLocks noChangeArrowheads="1"/>
          </p:cNvSpPr>
          <p:nvPr/>
        </p:nvSpPr>
        <p:spPr bwMode="auto">
          <a:xfrm>
            <a:off x="179388" y="2378075"/>
            <a:ext cx="1808162"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just">
              <a:spcBef>
                <a:spcPct val="0"/>
              </a:spcBef>
              <a:buFontTx/>
              <a:buNone/>
            </a:pPr>
            <a:r>
              <a:rPr lang="zh-CN" altLang="en-US" sz="1800">
                <a:solidFill>
                  <a:srgbClr val="C00000"/>
                </a:solidFill>
                <a:ea typeface="KaiTi" panose="02010609060101010101" pitchFamily="49" charset="-122"/>
              </a:rPr>
              <a:t>控制环境开放化</a:t>
            </a:r>
            <a:r>
              <a:rPr lang="zh-CN" altLang="en-US" sz="1800" b="0">
                <a:solidFill>
                  <a:srgbClr val="000000"/>
                </a:solidFill>
                <a:ea typeface="KaiTi" panose="02010609060101010101" pitchFamily="49" charset="-122"/>
              </a:rPr>
              <a:t>使外部互联网威胁渗透到工厂控制环境</a:t>
            </a:r>
          </a:p>
        </p:txBody>
      </p:sp>
      <p:sp>
        <p:nvSpPr>
          <p:cNvPr id="96270" name="矩形 246"/>
          <p:cNvSpPr>
            <a:spLocks noChangeArrowheads="1"/>
          </p:cNvSpPr>
          <p:nvPr/>
        </p:nvSpPr>
        <p:spPr bwMode="auto">
          <a:xfrm>
            <a:off x="7178675" y="4548188"/>
            <a:ext cx="1719263"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zh-CN" altLang="en-US" sz="1800">
                <a:solidFill>
                  <a:srgbClr val="C00000"/>
                </a:solidFill>
                <a:ea typeface="KaiTi" panose="02010609060101010101" pitchFamily="49" charset="-122"/>
              </a:rPr>
              <a:t>设备智能化</a:t>
            </a:r>
            <a:r>
              <a:rPr lang="zh-CN" altLang="en-US" sz="1800" b="0">
                <a:solidFill>
                  <a:srgbClr val="000000"/>
                </a:solidFill>
                <a:ea typeface="KaiTi" panose="02010609060101010101" pitchFamily="49" charset="-122"/>
              </a:rPr>
              <a:t>使生产装备和产品直接暴露在网络攻击之下</a:t>
            </a:r>
          </a:p>
        </p:txBody>
      </p:sp>
      <p:cxnSp>
        <p:nvCxnSpPr>
          <p:cNvPr id="96271" name="直接连接符 168"/>
          <p:cNvCxnSpPr>
            <a:cxnSpLocks noChangeShapeType="1"/>
          </p:cNvCxnSpPr>
          <p:nvPr/>
        </p:nvCxnSpPr>
        <p:spPr bwMode="auto">
          <a:xfrm flipV="1">
            <a:off x="2051050" y="2386013"/>
            <a:ext cx="0" cy="1116012"/>
          </a:xfrm>
          <a:prstGeom prst="line">
            <a:avLst/>
          </a:prstGeom>
          <a:noFill/>
          <a:ln w="9525" algn="ctr">
            <a:solidFill>
              <a:srgbClr val="376092"/>
            </a:solidFill>
            <a:round/>
            <a:headEnd/>
            <a:tailEnd/>
          </a:ln>
          <a:extLst>
            <a:ext uri="{909E8E84-426E-40DD-AFC4-6F175D3DCCD1}">
              <a14:hiddenFill xmlns:a14="http://schemas.microsoft.com/office/drawing/2010/main" xmlns="">
                <a:noFill/>
              </a14:hiddenFill>
            </a:ext>
          </a:extLst>
        </p:spPr>
      </p:cxnSp>
      <p:cxnSp>
        <p:nvCxnSpPr>
          <p:cNvPr id="96272" name="直接连接符 169"/>
          <p:cNvCxnSpPr>
            <a:cxnSpLocks noChangeShapeType="1"/>
          </p:cNvCxnSpPr>
          <p:nvPr/>
        </p:nvCxnSpPr>
        <p:spPr bwMode="auto">
          <a:xfrm flipV="1">
            <a:off x="2036763" y="4813300"/>
            <a:ext cx="0" cy="1008063"/>
          </a:xfrm>
          <a:prstGeom prst="line">
            <a:avLst/>
          </a:prstGeom>
          <a:noFill/>
          <a:ln w="9525" algn="ctr">
            <a:solidFill>
              <a:srgbClr val="376092"/>
            </a:solidFill>
            <a:round/>
            <a:headEnd/>
            <a:tailEnd/>
          </a:ln>
          <a:extLst>
            <a:ext uri="{909E8E84-426E-40DD-AFC4-6F175D3DCCD1}">
              <a14:hiddenFill xmlns:a14="http://schemas.microsoft.com/office/drawing/2010/main" xmlns="">
                <a:noFill/>
              </a14:hiddenFill>
            </a:ext>
          </a:extLst>
        </p:spPr>
      </p:cxnSp>
      <p:sp>
        <p:nvSpPr>
          <p:cNvPr id="96273" name="矩形 174"/>
          <p:cNvSpPr>
            <a:spLocks noChangeArrowheads="1"/>
          </p:cNvSpPr>
          <p:nvPr/>
        </p:nvSpPr>
        <p:spPr bwMode="auto">
          <a:xfrm>
            <a:off x="-38100" y="3495675"/>
            <a:ext cx="42545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en-US" altLang="zh-CN" sz="4000">
                <a:solidFill>
                  <a:srgbClr val="215968"/>
                </a:solidFill>
                <a:latin typeface="Harlow Solid Italic" panose="04030604020F02020D02" pitchFamily="82" charset="0"/>
              </a:rPr>
              <a:t>1</a:t>
            </a:r>
            <a:endParaRPr lang="zh-CN" altLang="en-US" sz="4000">
              <a:solidFill>
                <a:srgbClr val="215968"/>
              </a:solidFill>
              <a:latin typeface="Harlow Solid Italic" panose="04030604020F02020D02" pitchFamily="82" charset="0"/>
              <a:ea typeface="楷体_GB2312" panose="02010609030101010101" pitchFamily="49" charset="-122"/>
            </a:endParaRPr>
          </a:p>
        </p:txBody>
      </p:sp>
      <p:sp>
        <p:nvSpPr>
          <p:cNvPr id="96274" name="矩形 175"/>
          <p:cNvSpPr>
            <a:spLocks noChangeArrowheads="1"/>
          </p:cNvSpPr>
          <p:nvPr/>
        </p:nvSpPr>
        <p:spPr bwMode="auto">
          <a:xfrm>
            <a:off x="-55563" y="5627688"/>
            <a:ext cx="425451"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en-US" altLang="zh-CN" sz="4000">
                <a:solidFill>
                  <a:srgbClr val="215968"/>
                </a:solidFill>
                <a:latin typeface="Harlow Solid Italic" panose="04030604020F02020D02" pitchFamily="82" charset="0"/>
              </a:rPr>
              <a:t>3</a:t>
            </a:r>
            <a:endParaRPr lang="zh-CN" altLang="en-US" sz="4000">
              <a:solidFill>
                <a:srgbClr val="215968"/>
              </a:solidFill>
              <a:latin typeface="Harlow Solid Italic" panose="04030604020F02020D02" pitchFamily="82" charset="0"/>
              <a:ea typeface="楷体_GB2312" panose="02010609030101010101" pitchFamily="49" charset="-122"/>
            </a:endParaRPr>
          </a:p>
        </p:txBody>
      </p:sp>
      <p:sp>
        <p:nvSpPr>
          <p:cNvPr id="177" name="矩形 61"/>
          <p:cNvSpPr>
            <a:spLocks noChangeArrowheads="1"/>
          </p:cNvSpPr>
          <p:nvPr/>
        </p:nvSpPr>
        <p:spPr bwMode="auto">
          <a:xfrm>
            <a:off x="425450" y="5791200"/>
            <a:ext cx="1458913" cy="381000"/>
          </a:xfrm>
          <a:prstGeom prst="rect">
            <a:avLst/>
          </a:prstGeom>
          <a:solidFill>
            <a:srgbClr val="774013"/>
          </a:solidFill>
          <a:ln w="25400" cap="flat" cmpd="sng" algn="ctr">
            <a:noFill/>
            <a:prstDash val="solid"/>
          </a:ln>
          <a:effectLst/>
        </p:spPr>
        <p:txBody>
          <a:bodyPr anchor="ctr"/>
          <a:lstStyle>
            <a:lvl1pPr>
              <a:spcBef>
                <a:spcPct val="20000"/>
              </a:spcBef>
              <a:buChar char="•"/>
              <a:defRPr sz="2800" b="1">
                <a:solidFill>
                  <a:schemeClr val="tx1"/>
                </a:solidFill>
                <a:latin typeface="微软雅黑" charset="0"/>
                <a:ea typeface="微软雅黑" charset="0"/>
              </a:defRPr>
            </a:lvl1pPr>
            <a:lvl2pPr marL="742950" indent="-285750">
              <a:spcBef>
                <a:spcPct val="20000"/>
              </a:spcBef>
              <a:buChar char="–"/>
              <a:defRPr sz="2400" b="1">
                <a:solidFill>
                  <a:schemeClr val="tx1"/>
                </a:solidFill>
                <a:latin typeface="微软雅黑" charset="0"/>
                <a:ea typeface="微软雅黑" charset="0"/>
              </a:defRPr>
            </a:lvl2pPr>
            <a:lvl3pPr marL="1143000" indent="-228600">
              <a:spcBef>
                <a:spcPct val="20000"/>
              </a:spcBef>
              <a:buChar char="•"/>
              <a:defRPr sz="2000" b="1">
                <a:solidFill>
                  <a:schemeClr val="tx1"/>
                </a:solidFill>
                <a:latin typeface="微软雅黑" charset="0"/>
                <a:ea typeface="微软雅黑" charset="0"/>
              </a:defRPr>
            </a:lvl3pPr>
            <a:lvl4pPr marL="1600200" indent="-228600">
              <a:spcBef>
                <a:spcPct val="20000"/>
              </a:spcBef>
              <a:buChar char="–"/>
              <a:defRPr sz="2000" b="1">
                <a:solidFill>
                  <a:schemeClr val="tx1"/>
                </a:solidFill>
                <a:latin typeface="微软雅黑" charset="0"/>
                <a:ea typeface="微软雅黑" charset="0"/>
              </a:defRPr>
            </a:lvl4pPr>
            <a:lvl5pPr marL="2057400" indent="-228600">
              <a:spcBef>
                <a:spcPct val="20000"/>
              </a:spcBef>
              <a:buChar char="»"/>
              <a:defRPr sz="2000" b="1">
                <a:solidFill>
                  <a:schemeClr val="tx1"/>
                </a:solidFill>
                <a:latin typeface="微软雅黑" charset="0"/>
                <a:ea typeface="微软雅黑" charset="0"/>
              </a:defRPr>
            </a:lvl5pPr>
            <a:lvl6pPr marL="2514600" indent="-228600" eaLnBrk="0" fontAlgn="base" hangingPunct="0">
              <a:spcBef>
                <a:spcPct val="20000"/>
              </a:spcBef>
              <a:spcAft>
                <a:spcPct val="0"/>
              </a:spcAft>
              <a:buChar char="»"/>
              <a:defRPr sz="2000" b="1">
                <a:solidFill>
                  <a:schemeClr val="tx1"/>
                </a:solidFill>
                <a:latin typeface="微软雅黑" charset="0"/>
                <a:ea typeface="微软雅黑" charset="0"/>
              </a:defRPr>
            </a:lvl6pPr>
            <a:lvl7pPr marL="2971800" indent="-228600" eaLnBrk="0" fontAlgn="base" hangingPunct="0">
              <a:spcBef>
                <a:spcPct val="20000"/>
              </a:spcBef>
              <a:spcAft>
                <a:spcPct val="0"/>
              </a:spcAft>
              <a:buChar char="»"/>
              <a:defRPr sz="2000" b="1">
                <a:solidFill>
                  <a:schemeClr val="tx1"/>
                </a:solidFill>
                <a:latin typeface="微软雅黑" charset="0"/>
                <a:ea typeface="微软雅黑" charset="0"/>
              </a:defRPr>
            </a:lvl7pPr>
            <a:lvl8pPr marL="3429000" indent="-228600" eaLnBrk="0" fontAlgn="base" hangingPunct="0">
              <a:spcBef>
                <a:spcPct val="20000"/>
              </a:spcBef>
              <a:spcAft>
                <a:spcPct val="0"/>
              </a:spcAft>
              <a:buChar char="»"/>
              <a:defRPr sz="2000" b="1">
                <a:solidFill>
                  <a:schemeClr val="tx1"/>
                </a:solidFill>
                <a:latin typeface="微软雅黑" charset="0"/>
                <a:ea typeface="微软雅黑" charset="0"/>
              </a:defRPr>
            </a:lvl8pPr>
            <a:lvl9pPr marL="3886200" indent="-228600" eaLnBrk="0" fontAlgn="base" hangingPunct="0">
              <a:spcBef>
                <a:spcPct val="20000"/>
              </a:spcBef>
              <a:spcAft>
                <a:spcPct val="0"/>
              </a:spcAft>
              <a:buChar char="»"/>
              <a:defRPr sz="2000" b="1">
                <a:solidFill>
                  <a:schemeClr val="tx1"/>
                </a:solidFill>
                <a:latin typeface="微软雅黑" charset="0"/>
                <a:ea typeface="微软雅黑" charset="0"/>
              </a:defRPr>
            </a:lvl9pPr>
          </a:lstStyle>
          <a:p>
            <a:pPr algn="ctr" eaLnBrk="1" hangingPunct="1">
              <a:spcBef>
                <a:spcPct val="0"/>
              </a:spcBef>
              <a:buFontTx/>
              <a:buNone/>
              <a:defRPr/>
            </a:pPr>
            <a:r>
              <a:rPr lang="zh-CN" altLang="en-US" sz="1800" kern="0" dirty="0">
                <a:solidFill>
                  <a:schemeClr val="bg1"/>
                </a:solidFill>
                <a:latin typeface="黑体" panose="02010609060101010101" pitchFamily="49" charset="-122"/>
                <a:ea typeface="黑体" panose="02010609060101010101" pitchFamily="49" charset="-122"/>
              </a:rPr>
              <a:t>网络安全</a:t>
            </a:r>
          </a:p>
        </p:txBody>
      </p:sp>
      <p:sp>
        <p:nvSpPr>
          <p:cNvPr id="96276" name="矩形 177"/>
          <p:cNvSpPr>
            <a:spLocks noChangeArrowheads="1"/>
          </p:cNvSpPr>
          <p:nvPr/>
        </p:nvSpPr>
        <p:spPr bwMode="auto">
          <a:xfrm>
            <a:off x="6902450" y="3495675"/>
            <a:ext cx="42545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en-US" altLang="zh-CN" sz="4000">
                <a:solidFill>
                  <a:srgbClr val="215968"/>
                </a:solidFill>
                <a:latin typeface="Harlow Solid Italic" panose="04030604020F02020D02" pitchFamily="82" charset="0"/>
              </a:rPr>
              <a:t>2</a:t>
            </a:r>
            <a:endParaRPr lang="zh-CN" altLang="en-US" sz="4000">
              <a:solidFill>
                <a:srgbClr val="215968"/>
              </a:solidFill>
              <a:latin typeface="Harlow Solid Italic" panose="04030604020F02020D02" pitchFamily="82" charset="0"/>
              <a:ea typeface="楷体_GB2312" panose="02010609030101010101" pitchFamily="49" charset="-122"/>
            </a:endParaRPr>
          </a:p>
        </p:txBody>
      </p:sp>
      <p:sp>
        <p:nvSpPr>
          <p:cNvPr id="179" name="矩形 61"/>
          <p:cNvSpPr>
            <a:spLocks noChangeArrowheads="1"/>
          </p:cNvSpPr>
          <p:nvPr/>
        </p:nvSpPr>
        <p:spPr bwMode="auto">
          <a:xfrm>
            <a:off x="7383463" y="3660775"/>
            <a:ext cx="1458912" cy="379413"/>
          </a:xfrm>
          <a:prstGeom prst="rect">
            <a:avLst/>
          </a:prstGeom>
          <a:solidFill>
            <a:srgbClr val="774013"/>
          </a:solidFill>
          <a:ln w="25400" cap="flat" cmpd="sng" algn="ctr">
            <a:noFill/>
            <a:prstDash val="solid"/>
          </a:ln>
          <a:effectLst/>
        </p:spPr>
        <p:txBody>
          <a:bodyPr anchor="ctr"/>
          <a:lstStyle>
            <a:lvl1pPr>
              <a:spcBef>
                <a:spcPct val="20000"/>
              </a:spcBef>
              <a:buChar char="•"/>
              <a:defRPr sz="2800" b="1">
                <a:solidFill>
                  <a:schemeClr val="tx1"/>
                </a:solidFill>
                <a:latin typeface="微软雅黑" charset="0"/>
                <a:ea typeface="微软雅黑" charset="0"/>
              </a:defRPr>
            </a:lvl1pPr>
            <a:lvl2pPr marL="742950" indent="-285750">
              <a:spcBef>
                <a:spcPct val="20000"/>
              </a:spcBef>
              <a:buChar char="–"/>
              <a:defRPr sz="2400" b="1">
                <a:solidFill>
                  <a:schemeClr val="tx1"/>
                </a:solidFill>
                <a:latin typeface="微软雅黑" charset="0"/>
                <a:ea typeface="微软雅黑" charset="0"/>
              </a:defRPr>
            </a:lvl2pPr>
            <a:lvl3pPr marL="1143000" indent="-228600">
              <a:spcBef>
                <a:spcPct val="20000"/>
              </a:spcBef>
              <a:buChar char="•"/>
              <a:defRPr sz="2000" b="1">
                <a:solidFill>
                  <a:schemeClr val="tx1"/>
                </a:solidFill>
                <a:latin typeface="微软雅黑" charset="0"/>
                <a:ea typeface="微软雅黑" charset="0"/>
              </a:defRPr>
            </a:lvl3pPr>
            <a:lvl4pPr marL="1600200" indent="-228600">
              <a:spcBef>
                <a:spcPct val="20000"/>
              </a:spcBef>
              <a:buChar char="–"/>
              <a:defRPr sz="2000" b="1">
                <a:solidFill>
                  <a:schemeClr val="tx1"/>
                </a:solidFill>
                <a:latin typeface="微软雅黑" charset="0"/>
                <a:ea typeface="微软雅黑" charset="0"/>
              </a:defRPr>
            </a:lvl4pPr>
            <a:lvl5pPr marL="2057400" indent="-228600">
              <a:spcBef>
                <a:spcPct val="20000"/>
              </a:spcBef>
              <a:buChar char="»"/>
              <a:defRPr sz="2000" b="1">
                <a:solidFill>
                  <a:schemeClr val="tx1"/>
                </a:solidFill>
                <a:latin typeface="微软雅黑" charset="0"/>
                <a:ea typeface="微软雅黑" charset="0"/>
              </a:defRPr>
            </a:lvl5pPr>
            <a:lvl6pPr marL="2514600" indent="-228600" eaLnBrk="0" fontAlgn="base" hangingPunct="0">
              <a:spcBef>
                <a:spcPct val="20000"/>
              </a:spcBef>
              <a:spcAft>
                <a:spcPct val="0"/>
              </a:spcAft>
              <a:buChar char="»"/>
              <a:defRPr sz="2000" b="1">
                <a:solidFill>
                  <a:schemeClr val="tx1"/>
                </a:solidFill>
                <a:latin typeface="微软雅黑" charset="0"/>
                <a:ea typeface="微软雅黑" charset="0"/>
              </a:defRPr>
            </a:lvl6pPr>
            <a:lvl7pPr marL="2971800" indent="-228600" eaLnBrk="0" fontAlgn="base" hangingPunct="0">
              <a:spcBef>
                <a:spcPct val="20000"/>
              </a:spcBef>
              <a:spcAft>
                <a:spcPct val="0"/>
              </a:spcAft>
              <a:buChar char="»"/>
              <a:defRPr sz="2000" b="1">
                <a:solidFill>
                  <a:schemeClr val="tx1"/>
                </a:solidFill>
                <a:latin typeface="微软雅黑" charset="0"/>
                <a:ea typeface="微软雅黑" charset="0"/>
              </a:defRPr>
            </a:lvl7pPr>
            <a:lvl8pPr marL="3429000" indent="-228600" eaLnBrk="0" fontAlgn="base" hangingPunct="0">
              <a:spcBef>
                <a:spcPct val="20000"/>
              </a:spcBef>
              <a:spcAft>
                <a:spcPct val="0"/>
              </a:spcAft>
              <a:buChar char="»"/>
              <a:defRPr sz="2000" b="1">
                <a:solidFill>
                  <a:schemeClr val="tx1"/>
                </a:solidFill>
                <a:latin typeface="微软雅黑" charset="0"/>
                <a:ea typeface="微软雅黑" charset="0"/>
              </a:defRPr>
            </a:lvl8pPr>
            <a:lvl9pPr marL="3886200" indent="-228600" eaLnBrk="0" fontAlgn="base" hangingPunct="0">
              <a:spcBef>
                <a:spcPct val="20000"/>
              </a:spcBef>
              <a:spcAft>
                <a:spcPct val="0"/>
              </a:spcAft>
              <a:buChar char="»"/>
              <a:defRPr sz="2000" b="1">
                <a:solidFill>
                  <a:schemeClr val="tx1"/>
                </a:solidFill>
                <a:latin typeface="微软雅黑" charset="0"/>
                <a:ea typeface="微软雅黑" charset="0"/>
              </a:defRPr>
            </a:lvl9pPr>
          </a:lstStyle>
          <a:p>
            <a:pPr algn="ctr" eaLnBrk="1" hangingPunct="1">
              <a:spcBef>
                <a:spcPct val="0"/>
              </a:spcBef>
              <a:buFontTx/>
              <a:buNone/>
              <a:defRPr/>
            </a:pPr>
            <a:r>
              <a:rPr lang="zh-CN" altLang="en-US" sz="1800" kern="0" dirty="0">
                <a:solidFill>
                  <a:schemeClr val="bg1"/>
                </a:solidFill>
                <a:latin typeface="黑体" panose="02010609060101010101" pitchFamily="49" charset="-122"/>
                <a:ea typeface="黑体" panose="02010609060101010101" pitchFamily="49" charset="-122"/>
              </a:rPr>
              <a:t>数据安全</a:t>
            </a:r>
          </a:p>
        </p:txBody>
      </p:sp>
      <p:sp>
        <p:nvSpPr>
          <p:cNvPr id="96278" name="矩形 179"/>
          <p:cNvSpPr>
            <a:spLocks noChangeArrowheads="1"/>
          </p:cNvSpPr>
          <p:nvPr/>
        </p:nvSpPr>
        <p:spPr bwMode="auto">
          <a:xfrm>
            <a:off x="6894513" y="5627688"/>
            <a:ext cx="423862"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en-US" altLang="zh-CN" sz="4000">
                <a:solidFill>
                  <a:srgbClr val="215968"/>
                </a:solidFill>
                <a:latin typeface="Harlow Solid Italic" panose="04030604020F02020D02" pitchFamily="82" charset="0"/>
              </a:rPr>
              <a:t>4</a:t>
            </a:r>
            <a:endParaRPr lang="zh-CN" altLang="en-US" sz="4000">
              <a:solidFill>
                <a:srgbClr val="215968"/>
              </a:solidFill>
              <a:latin typeface="Harlow Solid Italic" panose="04030604020F02020D02" pitchFamily="82" charset="0"/>
              <a:ea typeface="楷体_GB2312" panose="02010609030101010101" pitchFamily="49" charset="-122"/>
            </a:endParaRPr>
          </a:p>
        </p:txBody>
      </p:sp>
      <p:sp>
        <p:nvSpPr>
          <p:cNvPr id="181" name="矩形 61"/>
          <p:cNvSpPr>
            <a:spLocks noChangeArrowheads="1"/>
          </p:cNvSpPr>
          <p:nvPr/>
        </p:nvSpPr>
        <p:spPr bwMode="auto">
          <a:xfrm>
            <a:off x="7375525" y="5791200"/>
            <a:ext cx="1457325" cy="381000"/>
          </a:xfrm>
          <a:prstGeom prst="rect">
            <a:avLst/>
          </a:prstGeom>
          <a:solidFill>
            <a:srgbClr val="774013"/>
          </a:solidFill>
          <a:ln w="25400" cap="flat" cmpd="sng" algn="ctr">
            <a:noFill/>
            <a:prstDash val="solid"/>
          </a:ln>
          <a:effectLst/>
        </p:spPr>
        <p:txBody>
          <a:bodyPr anchor="ctr"/>
          <a:lstStyle>
            <a:lvl1pPr>
              <a:spcBef>
                <a:spcPct val="20000"/>
              </a:spcBef>
              <a:buChar char="•"/>
              <a:defRPr sz="2800" b="1">
                <a:solidFill>
                  <a:schemeClr val="tx1"/>
                </a:solidFill>
                <a:latin typeface="微软雅黑" charset="0"/>
                <a:ea typeface="微软雅黑" charset="0"/>
              </a:defRPr>
            </a:lvl1pPr>
            <a:lvl2pPr marL="742950" indent="-285750">
              <a:spcBef>
                <a:spcPct val="20000"/>
              </a:spcBef>
              <a:buChar char="–"/>
              <a:defRPr sz="2400" b="1">
                <a:solidFill>
                  <a:schemeClr val="tx1"/>
                </a:solidFill>
                <a:latin typeface="微软雅黑" charset="0"/>
                <a:ea typeface="微软雅黑" charset="0"/>
              </a:defRPr>
            </a:lvl2pPr>
            <a:lvl3pPr marL="1143000" indent="-228600">
              <a:spcBef>
                <a:spcPct val="20000"/>
              </a:spcBef>
              <a:buChar char="•"/>
              <a:defRPr sz="2000" b="1">
                <a:solidFill>
                  <a:schemeClr val="tx1"/>
                </a:solidFill>
                <a:latin typeface="微软雅黑" charset="0"/>
                <a:ea typeface="微软雅黑" charset="0"/>
              </a:defRPr>
            </a:lvl3pPr>
            <a:lvl4pPr marL="1600200" indent="-228600">
              <a:spcBef>
                <a:spcPct val="20000"/>
              </a:spcBef>
              <a:buChar char="–"/>
              <a:defRPr sz="2000" b="1">
                <a:solidFill>
                  <a:schemeClr val="tx1"/>
                </a:solidFill>
                <a:latin typeface="微软雅黑" charset="0"/>
                <a:ea typeface="微软雅黑" charset="0"/>
              </a:defRPr>
            </a:lvl4pPr>
            <a:lvl5pPr marL="2057400" indent="-228600">
              <a:spcBef>
                <a:spcPct val="20000"/>
              </a:spcBef>
              <a:buChar char="»"/>
              <a:defRPr sz="2000" b="1">
                <a:solidFill>
                  <a:schemeClr val="tx1"/>
                </a:solidFill>
                <a:latin typeface="微软雅黑" charset="0"/>
                <a:ea typeface="微软雅黑" charset="0"/>
              </a:defRPr>
            </a:lvl5pPr>
            <a:lvl6pPr marL="2514600" indent="-228600" eaLnBrk="0" fontAlgn="base" hangingPunct="0">
              <a:spcBef>
                <a:spcPct val="20000"/>
              </a:spcBef>
              <a:spcAft>
                <a:spcPct val="0"/>
              </a:spcAft>
              <a:buChar char="»"/>
              <a:defRPr sz="2000" b="1">
                <a:solidFill>
                  <a:schemeClr val="tx1"/>
                </a:solidFill>
                <a:latin typeface="微软雅黑" charset="0"/>
                <a:ea typeface="微软雅黑" charset="0"/>
              </a:defRPr>
            </a:lvl6pPr>
            <a:lvl7pPr marL="2971800" indent="-228600" eaLnBrk="0" fontAlgn="base" hangingPunct="0">
              <a:spcBef>
                <a:spcPct val="20000"/>
              </a:spcBef>
              <a:spcAft>
                <a:spcPct val="0"/>
              </a:spcAft>
              <a:buChar char="»"/>
              <a:defRPr sz="2000" b="1">
                <a:solidFill>
                  <a:schemeClr val="tx1"/>
                </a:solidFill>
                <a:latin typeface="微软雅黑" charset="0"/>
                <a:ea typeface="微软雅黑" charset="0"/>
              </a:defRPr>
            </a:lvl7pPr>
            <a:lvl8pPr marL="3429000" indent="-228600" eaLnBrk="0" fontAlgn="base" hangingPunct="0">
              <a:spcBef>
                <a:spcPct val="20000"/>
              </a:spcBef>
              <a:spcAft>
                <a:spcPct val="0"/>
              </a:spcAft>
              <a:buChar char="»"/>
              <a:defRPr sz="2000" b="1">
                <a:solidFill>
                  <a:schemeClr val="tx1"/>
                </a:solidFill>
                <a:latin typeface="微软雅黑" charset="0"/>
                <a:ea typeface="微软雅黑" charset="0"/>
              </a:defRPr>
            </a:lvl8pPr>
            <a:lvl9pPr marL="3886200" indent="-228600" eaLnBrk="0" fontAlgn="base" hangingPunct="0">
              <a:spcBef>
                <a:spcPct val="20000"/>
              </a:spcBef>
              <a:spcAft>
                <a:spcPct val="0"/>
              </a:spcAft>
              <a:buChar char="»"/>
              <a:defRPr sz="2000" b="1">
                <a:solidFill>
                  <a:schemeClr val="tx1"/>
                </a:solidFill>
                <a:latin typeface="微软雅黑" charset="0"/>
                <a:ea typeface="微软雅黑" charset="0"/>
              </a:defRPr>
            </a:lvl9pPr>
          </a:lstStyle>
          <a:p>
            <a:pPr algn="ctr" eaLnBrk="1" hangingPunct="1">
              <a:spcBef>
                <a:spcPct val="0"/>
              </a:spcBef>
              <a:buFontTx/>
              <a:buNone/>
              <a:defRPr/>
            </a:pPr>
            <a:r>
              <a:rPr lang="zh-CN" altLang="en-US" sz="1800" kern="0" dirty="0">
                <a:solidFill>
                  <a:schemeClr val="bg1"/>
                </a:solidFill>
                <a:latin typeface="黑体" panose="02010609060101010101" pitchFamily="49" charset="-122"/>
                <a:ea typeface="黑体" panose="02010609060101010101" pitchFamily="49" charset="-122"/>
              </a:rPr>
              <a:t>设备安全</a:t>
            </a:r>
          </a:p>
        </p:txBody>
      </p:sp>
    </p:spTree>
    <p:extLst>
      <p:ext uri="{BB962C8B-B14F-4D97-AF65-F5344CB8AC3E}">
        <p14:creationId xmlns:p14="http://schemas.microsoft.com/office/powerpoint/2010/main" xmlns="" val="15408810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攻击向量？</a:t>
            </a:r>
            <a:endParaRPr lang="en-US" dirty="0"/>
          </a:p>
        </p:txBody>
      </p:sp>
      <p:sp>
        <p:nvSpPr>
          <p:cNvPr id="3" name="灯片编号占位符 2"/>
          <p:cNvSpPr>
            <a:spLocks noGrp="1"/>
          </p:cNvSpPr>
          <p:nvPr>
            <p:ph type="sldNum" sz="quarter" idx="12"/>
          </p:nvPr>
        </p:nvSpPr>
        <p:spPr/>
        <p:txBody>
          <a:bodyPr/>
          <a:lstStyle/>
          <a:p>
            <a:pPr>
              <a:defRPr/>
            </a:pPr>
            <a:fld id="{6E2D7AC1-0E1F-4709-8185-D75B5B26BAB5}" type="slidenum">
              <a:rPr lang="en-US" altLang="zh-CN" smtClean="0"/>
              <a:pPr>
                <a:defRPr/>
              </a:pPr>
              <a:t>15</a:t>
            </a:fld>
            <a:endParaRPr lang="en-US" altLang="zh-CN"/>
          </a:p>
        </p:txBody>
      </p:sp>
      <p:sp>
        <p:nvSpPr>
          <p:cNvPr id="4" name="圆角矩形 3"/>
          <p:cNvSpPr/>
          <p:nvPr/>
        </p:nvSpPr>
        <p:spPr>
          <a:xfrm>
            <a:off x="180975" y="1651447"/>
            <a:ext cx="8782050" cy="935037"/>
          </a:xfrm>
          <a:prstGeom prst="roundRect">
            <a:avLst>
              <a:gd name="adj" fmla="val 3400"/>
            </a:avLst>
          </a:prstGeom>
          <a:ln w="57150"/>
        </p:spPr>
        <p:style>
          <a:lnRef idx="2">
            <a:schemeClr val="accent2"/>
          </a:lnRef>
          <a:fillRef idx="1">
            <a:schemeClr val="lt1"/>
          </a:fillRef>
          <a:effectRef idx="0">
            <a:schemeClr val="accent2"/>
          </a:effectRef>
          <a:fontRef idx="minor">
            <a:schemeClr val="dk1"/>
          </a:fontRef>
        </p:style>
        <p:txBody>
          <a:bodyPr anchor="ctr"/>
          <a:lstStyle/>
          <a:p>
            <a:r>
              <a:rPr kumimoji="0" lang="zh-CN" altLang="en-US" sz="2800" dirty="0">
                <a:solidFill>
                  <a:srgbClr val="000000"/>
                </a:solidFill>
                <a:latin typeface="黑体" pitchFamily="49" charset="-122"/>
                <a:ea typeface="黑体" pitchFamily="49" charset="-122"/>
              </a:rPr>
              <a:t>            </a:t>
            </a:r>
            <a:r>
              <a:rPr lang="en-US" altLang="zh-CN" sz="3200" dirty="0" smtClean="0">
                <a:solidFill>
                  <a:srgbClr val="000000"/>
                </a:solidFill>
                <a:latin typeface="黑体" pitchFamily="49" charset="-122"/>
                <a:ea typeface="黑体" pitchFamily="49" charset="-122"/>
              </a:rPr>
              <a:t>X</a:t>
            </a:r>
            <a:r>
              <a:rPr lang="zh-CN" altLang="en-US" sz="3200" dirty="0" smtClean="0">
                <a:solidFill>
                  <a:srgbClr val="000000"/>
                </a:solidFill>
                <a:latin typeface="黑体" pitchFamily="49" charset="-122"/>
                <a:ea typeface="黑体" pitchFamily="49" charset="-122"/>
              </a:rPr>
              <a:t>可表示计算</a:t>
            </a:r>
            <a:endParaRPr kumimoji="0" lang="zh-CN" altLang="en-US" sz="3200" dirty="0">
              <a:solidFill>
                <a:srgbClr val="000000"/>
              </a:solidFill>
              <a:latin typeface="黑体" pitchFamily="49" charset="-122"/>
              <a:ea typeface="黑体" pitchFamily="49" charset="-122"/>
            </a:endParaRPr>
          </a:p>
        </p:txBody>
      </p:sp>
      <p:sp>
        <p:nvSpPr>
          <p:cNvPr id="5" name="矩形 4"/>
          <p:cNvSpPr/>
          <p:nvPr/>
        </p:nvSpPr>
        <p:spPr>
          <a:xfrm>
            <a:off x="279699" y="1651447"/>
            <a:ext cx="1988045" cy="769441"/>
          </a:xfrm>
          <a:prstGeom prst="rect">
            <a:avLst/>
          </a:prstGeom>
        </p:spPr>
        <p:txBody>
          <a:bodyPr wrap="none">
            <a:spAutoFit/>
          </a:bodyPr>
          <a:lstStyle/>
          <a:p>
            <a:pPr>
              <a:defRPr/>
            </a:pP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G</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solidFill>
                  <a:srgbClr val="FF0000"/>
                </a:solidFill>
                <a:ea typeface="黑体" pitchFamily="49" charset="-122"/>
                <a:cs typeface="Arial" pitchFamily="34" charset="0"/>
              </a:rPr>
              <a:t>F</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solidFill>
                  <a:srgbClr val="FF0000"/>
                </a:solidFill>
                <a:ea typeface="黑体" pitchFamily="49" charset="-122"/>
                <a:cs typeface="Arial" pitchFamily="34" charset="0"/>
              </a:rPr>
              <a:t>x</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endParaRPr lang="zh-CN" alt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宋体" charset="0"/>
              <a:cs typeface="Arial" pitchFamily="34" charset="0"/>
            </a:endParaRPr>
          </a:p>
        </p:txBody>
      </p:sp>
      <p:pic>
        <p:nvPicPr>
          <p:cNvPr id="6" name="Picture 2" descr="http://b.hiphotos.baidu.com/zhidao/wh%3D450%2C600/sign=2d2e3cf4369b033b2cddf4de20fe1ae5/8718367adab44aedd7779f14b11c8701a18bfb01.jpg"/>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93626" y="2820293"/>
            <a:ext cx="2090340" cy="94297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52"/>
          <p:cNvSpPr txBox="1"/>
          <p:nvPr/>
        </p:nvSpPr>
        <p:spPr>
          <a:xfrm>
            <a:off x="76200" y="3763269"/>
            <a:ext cx="1295400" cy="49651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tIns="144000"/>
          <a:lstStyle>
            <a:lvl1pPr marL="342900" indent="-342900">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pPr algn="ctr">
              <a:buFont typeface="Arial" pitchFamily="34" charset="0"/>
              <a:buNone/>
            </a:pPr>
            <a:r>
              <a:rPr kumimoji="0" lang="zh-CN" altLang="en-US" sz="1800" b="1" dirty="0" smtClean="0">
                <a:latin typeface="Arial" pitchFamily="34" charset="0"/>
                <a:ea typeface="黑体" pitchFamily="49" charset="-122"/>
              </a:rPr>
              <a:t>数据</a:t>
            </a:r>
            <a:r>
              <a:rPr kumimoji="0" lang="en-US" altLang="zh-CN" sz="1800" b="1" dirty="0">
                <a:latin typeface="Arial" pitchFamily="34" charset="0"/>
                <a:ea typeface="黑体" pitchFamily="49" charset="-122"/>
              </a:rPr>
              <a:t> </a:t>
            </a:r>
            <a:r>
              <a:rPr kumimoji="0" lang="en-US" altLang="zh-CN" sz="1800" b="1" dirty="0" smtClean="0">
                <a:latin typeface="Arial" pitchFamily="34" charset="0"/>
                <a:ea typeface="黑体" pitchFamily="49" charset="-122"/>
              </a:rPr>
              <a:t>0 </a:t>
            </a:r>
            <a:r>
              <a:rPr kumimoji="0" lang="zh-CN" altLang="en-US" sz="1800" b="1" dirty="0" smtClean="0">
                <a:latin typeface="Arial" pitchFamily="34" charset="0"/>
                <a:ea typeface="黑体" pitchFamily="49" charset="-122"/>
              </a:rPr>
              <a:t>与</a:t>
            </a:r>
            <a:r>
              <a:rPr kumimoji="0" lang="en-US" altLang="zh-CN" sz="1800" b="1" dirty="0" smtClean="0">
                <a:latin typeface="Arial" pitchFamily="34" charset="0"/>
                <a:ea typeface="黑体" pitchFamily="49" charset="-122"/>
              </a:rPr>
              <a:t>1</a:t>
            </a:r>
            <a:endParaRPr kumimoji="0" lang="en-US" altLang="zh-CN" sz="1800" b="1" dirty="0">
              <a:latin typeface="Arial" pitchFamily="34" charset="0"/>
              <a:ea typeface="黑体" pitchFamily="49" charset="-122"/>
              <a:cs typeface="Arial" pitchFamily="34" charset="0"/>
            </a:endParaRPr>
          </a:p>
        </p:txBody>
      </p:sp>
      <p:sp>
        <p:nvSpPr>
          <p:cNvPr id="8" name="矩形 7"/>
          <p:cNvSpPr/>
          <p:nvPr/>
        </p:nvSpPr>
        <p:spPr>
          <a:xfrm>
            <a:off x="930731" y="4422019"/>
            <a:ext cx="1989485" cy="685800"/>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smtClean="0">
                <a:solidFill>
                  <a:prstClr val="black"/>
                </a:solidFill>
                <a:latin typeface="微软雅黑" panose="020B0503020204020204" pitchFamily="34" charset="-122"/>
                <a:ea typeface="微软雅黑" panose="020B0503020204020204" pitchFamily="34" charset="-122"/>
              </a:rPr>
              <a:t>从硬件模拟信号到计算数字信号</a:t>
            </a: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39" name="TextBox 52"/>
          <p:cNvSpPr txBox="1"/>
          <p:nvPr/>
        </p:nvSpPr>
        <p:spPr>
          <a:xfrm>
            <a:off x="3258601" y="3886472"/>
            <a:ext cx="1694400" cy="53554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tIns="144000"/>
          <a:lstStyle>
            <a:lvl1pPr marL="342900" indent="-342900">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pPr algn="ctr">
              <a:buFont typeface="Arial" pitchFamily="34" charset="0"/>
              <a:buNone/>
            </a:pPr>
            <a:r>
              <a:rPr kumimoji="0" lang="zh-CN" altLang="en-US" sz="1800" b="1" dirty="0" smtClean="0">
                <a:latin typeface="Arial" pitchFamily="34" charset="0"/>
                <a:ea typeface="黑体" pitchFamily="49" charset="-122"/>
              </a:rPr>
              <a:t>密码</a:t>
            </a:r>
            <a:r>
              <a:rPr kumimoji="0" lang="en-US" altLang="zh-CN" sz="1800" b="1" dirty="0" smtClean="0">
                <a:latin typeface="Arial" pitchFamily="34" charset="0"/>
                <a:ea typeface="黑体" pitchFamily="49" charset="-122"/>
              </a:rPr>
              <a:t>+P2P</a:t>
            </a:r>
            <a:r>
              <a:rPr kumimoji="0" lang="zh-CN" altLang="en-US" sz="1800" b="1" dirty="0" smtClean="0">
                <a:latin typeface="Arial" pitchFamily="34" charset="0"/>
                <a:ea typeface="黑体" pitchFamily="49" charset="-122"/>
              </a:rPr>
              <a:t>协议</a:t>
            </a:r>
            <a:endParaRPr kumimoji="0" lang="en-US" altLang="zh-CN" sz="1800" b="1" dirty="0">
              <a:latin typeface="Arial" pitchFamily="34" charset="0"/>
              <a:ea typeface="黑体" pitchFamily="49" charset="-122"/>
              <a:cs typeface="Arial" pitchFamily="34" charset="0"/>
            </a:endParaRPr>
          </a:p>
        </p:txBody>
      </p:sp>
      <p:sp>
        <p:nvSpPr>
          <p:cNvPr id="12" name="矩形 11"/>
          <p:cNvSpPr/>
          <p:nvPr/>
        </p:nvSpPr>
        <p:spPr>
          <a:xfrm>
            <a:off x="3084023" y="2853019"/>
            <a:ext cx="2475836" cy="57598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2000" dirty="0" smtClean="0">
                <a:solidFill>
                  <a:prstClr val="black"/>
                </a:solidFill>
                <a:latin typeface="微软雅黑" panose="020B0503020204020204" pitchFamily="34" charset="-122"/>
                <a:ea typeface="微软雅黑" panose="020B0503020204020204" pitchFamily="34" charset="-122"/>
              </a:rPr>
              <a:t>区块链，数字货币</a:t>
            </a:r>
            <a:endParaRPr lang="zh-CN" altLang="en-US" sz="2000" dirty="0">
              <a:solidFill>
                <a:prstClr val="black"/>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2895600" y="2971800"/>
            <a:ext cx="24616" cy="348062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7269270" y="2689374"/>
            <a:ext cx="1881645" cy="1768870"/>
            <a:chOff x="7223287" y="4053250"/>
            <a:chExt cx="1992676" cy="2399173"/>
          </a:xfrm>
        </p:grpSpPr>
        <p:pic>
          <p:nvPicPr>
            <p:cNvPr id="36" name="Picture 8" descr="http://static.hiiban.com/upload/weiban/common/20151029/1446100600800188789.png"/>
            <p:cNvPicPr>
              <a:picLocks noChangeAspect="1" noChangeArrowheads="1"/>
            </p:cNvPicPr>
            <p:nvPr/>
          </p:nvPicPr>
          <p:blipFill rotWithShape="1">
            <a:blip r:embed="rId3">
              <a:extLst>
                <a:ext uri="{28A0092B-C50C-407E-A947-70E740481C1C}">
                  <a14:useLocalDpi xmlns:a14="http://schemas.microsoft.com/office/drawing/2010/main" xmlns="" val="0"/>
                </a:ext>
              </a:extLst>
            </a:blip>
            <a:srcRect l="64645" t="7918" r="7064" b="8824"/>
            <a:stretch/>
          </p:blipFill>
          <p:spPr bwMode="auto">
            <a:xfrm>
              <a:off x="7391400" y="4853166"/>
              <a:ext cx="1824563" cy="1599257"/>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矩形 36"/>
            <p:cNvSpPr/>
            <p:nvPr/>
          </p:nvSpPr>
          <p:spPr>
            <a:xfrm>
              <a:off x="7223287" y="4053250"/>
              <a:ext cx="1731564" cy="646331"/>
            </a:xfrm>
            <a:prstGeom prst="rect">
              <a:avLst/>
            </a:prstGeom>
          </p:spPr>
          <p:txBody>
            <a:bodyPr wrap="none">
              <a:spAutoFit/>
            </a:bodyPr>
            <a:lstStyle/>
            <a:p>
              <a:r>
                <a:rPr lang="zh-CN" altLang="en-US" b="1" dirty="0" smtClean="0">
                  <a:ea typeface="黑体" pitchFamily="49" charset="-122"/>
                </a:rPr>
                <a:t>北京 </a:t>
              </a:r>
              <a:r>
                <a:rPr lang="en-US" altLang="zh-CN" b="1" dirty="0" smtClean="0">
                  <a:ea typeface="黑体" pitchFamily="49" charset="-122"/>
                </a:rPr>
                <a:t>vs </a:t>
              </a:r>
              <a:r>
                <a:rPr lang="zh-CN" altLang="en-US" b="1" dirty="0" smtClean="0">
                  <a:ea typeface="黑体" pitchFamily="49" charset="-122"/>
                </a:rPr>
                <a:t>中国，</a:t>
              </a:r>
              <a:endParaRPr lang="en-US" altLang="zh-CN" b="1" dirty="0" smtClean="0">
                <a:ea typeface="黑体" pitchFamily="49" charset="-122"/>
              </a:endParaRPr>
            </a:p>
            <a:p>
              <a:r>
                <a:rPr lang="zh-CN" altLang="en-US" b="1" dirty="0" smtClean="0">
                  <a:ea typeface="黑体" pitchFamily="49" charset="-122"/>
                </a:rPr>
                <a:t>华盛顿 </a:t>
              </a:r>
              <a:r>
                <a:rPr lang="en-US" altLang="zh-CN" b="1" dirty="0" smtClean="0">
                  <a:ea typeface="黑体" pitchFamily="49" charset="-122"/>
                </a:rPr>
                <a:t>vs </a:t>
              </a:r>
              <a:r>
                <a:rPr lang="zh-CN" altLang="en-US" b="1" dirty="0" smtClean="0">
                  <a:ea typeface="黑体" pitchFamily="49" charset="-122"/>
                </a:rPr>
                <a:t>美国</a:t>
              </a:r>
              <a:endParaRPr lang="en-US" dirty="0"/>
            </a:p>
          </p:txBody>
        </p:sp>
      </p:grpSp>
      <p:sp>
        <p:nvSpPr>
          <p:cNvPr id="38" name="矩形 37"/>
          <p:cNvSpPr/>
          <p:nvPr/>
        </p:nvSpPr>
        <p:spPr>
          <a:xfrm>
            <a:off x="5875022" y="2845579"/>
            <a:ext cx="1154644" cy="58342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2800" dirty="0" smtClean="0">
                <a:solidFill>
                  <a:prstClr val="black"/>
                </a:solidFill>
                <a:latin typeface="微软雅黑" panose="020B0503020204020204" pitchFamily="34" charset="-122"/>
                <a:ea typeface="微软雅黑" panose="020B0503020204020204" pitchFamily="34" charset="-122"/>
              </a:rPr>
              <a:t>NLP</a:t>
            </a:r>
            <a:endParaRPr lang="zh-CN" altLang="en-US" sz="2800" dirty="0">
              <a:solidFill>
                <a:prstClr val="black"/>
              </a:solidFill>
              <a:latin typeface="微软雅黑" panose="020B0503020204020204" pitchFamily="34" charset="-122"/>
              <a:ea typeface="微软雅黑" panose="020B0503020204020204" pitchFamily="34" charset="-122"/>
            </a:endParaRPr>
          </a:p>
        </p:txBody>
      </p:sp>
      <p:sp>
        <p:nvSpPr>
          <p:cNvPr id="40" name="矩形 39"/>
          <p:cNvSpPr/>
          <p:nvPr/>
        </p:nvSpPr>
        <p:spPr>
          <a:xfrm>
            <a:off x="1526262" y="5829384"/>
            <a:ext cx="1518630" cy="72697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solidFill>
                  <a:prstClr val="black"/>
                </a:solidFill>
                <a:latin typeface="微软雅黑" panose="020B0503020204020204" pitchFamily="34" charset="-122"/>
                <a:ea typeface="微软雅黑" panose="020B0503020204020204" pitchFamily="34" charset="-122"/>
              </a:rPr>
              <a:t>数据计算</a:t>
            </a:r>
            <a:endParaRPr lang="en-US" altLang="zh-CN" dirty="0" smtClean="0">
              <a:solidFill>
                <a:prstClr val="black"/>
              </a:solidFill>
              <a:latin typeface="微软雅黑" panose="020B0503020204020204" pitchFamily="34" charset="-122"/>
              <a:ea typeface="微软雅黑" panose="020B0503020204020204" pitchFamily="34" charset="-122"/>
            </a:endParaRPr>
          </a:p>
          <a:p>
            <a:pPr algn="ctr"/>
            <a:r>
              <a:rPr lang="zh-CN" altLang="en-US" dirty="0" smtClean="0">
                <a:solidFill>
                  <a:prstClr val="black"/>
                </a:solidFill>
                <a:latin typeface="微软雅黑" panose="020B0503020204020204" pitchFamily="34" charset="-122"/>
                <a:ea typeface="微软雅黑" panose="020B0503020204020204" pitchFamily="34" charset="-122"/>
              </a:rPr>
              <a:t>复杂度</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41" name="矩形 40"/>
          <p:cNvSpPr/>
          <p:nvPr/>
        </p:nvSpPr>
        <p:spPr>
          <a:xfrm>
            <a:off x="-125313" y="5829384"/>
            <a:ext cx="1518630" cy="72697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solidFill>
                  <a:prstClr val="black"/>
                </a:solidFill>
                <a:latin typeface="微软雅黑" panose="020B0503020204020204" pitchFamily="34" charset="-122"/>
                <a:ea typeface="微软雅黑" panose="020B0503020204020204" pitchFamily="34" charset="-122"/>
              </a:rPr>
              <a:t>数据管理</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42" name="TextBox 52"/>
          <p:cNvSpPr txBox="1"/>
          <p:nvPr/>
        </p:nvSpPr>
        <p:spPr>
          <a:xfrm>
            <a:off x="5816561" y="3804027"/>
            <a:ext cx="1470991" cy="48016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tIns="144000"/>
          <a:lstStyle>
            <a:lvl1pPr marL="342900" indent="-342900">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pPr algn="ctr">
              <a:buFont typeface="Arial" pitchFamily="34" charset="0"/>
              <a:buNone/>
            </a:pPr>
            <a:r>
              <a:rPr kumimoji="0" lang="zh-CN" altLang="en-US" sz="1800" b="1" dirty="0" smtClean="0">
                <a:latin typeface="Arial" pitchFamily="34" charset="0"/>
                <a:ea typeface="黑体" pitchFamily="49" charset="-122"/>
              </a:rPr>
              <a:t>向量</a:t>
            </a:r>
            <a:r>
              <a:rPr kumimoji="0" lang="en-US" altLang="zh-CN" sz="1800" b="1" dirty="0" smtClean="0">
                <a:latin typeface="Arial" pitchFamily="34" charset="0"/>
                <a:ea typeface="黑体" pitchFamily="49" charset="-122"/>
              </a:rPr>
              <a:t>+</a:t>
            </a:r>
            <a:r>
              <a:rPr kumimoji="0" lang="zh-CN" altLang="en-US" sz="1800" b="1" dirty="0">
                <a:latin typeface="Arial" pitchFamily="34" charset="0"/>
                <a:ea typeface="黑体" pitchFamily="49" charset="-122"/>
              </a:rPr>
              <a:t>函数</a:t>
            </a:r>
            <a:endParaRPr kumimoji="0" lang="en-US" altLang="zh-CN" sz="1800" b="1" dirty="0">
              <a:latin typeface="Arial" pitchFamily="34" charset="0"/>
              <a:ea typeface="黑体" pitchFamily="49" charset="-122"/>
              <a:cs typeface="Arial" pitchFamily="34" charset="0"/>
            </a:endParaRPr>
          </a:p>
        </p:txBody>
      </p:sp>
    </p:spTree>
    <p:extLst>
      <p:ext uri="{BB962C8B-B14F-4D97-AF65-F5344CB8AC3E}">
        <p14:creationId xmlns:p14="http://schemas.microsoft.com/office/powerpoint/2010/main" xmlns="" val="255315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8" grpId="0" animBg="1"/>
      <p:bldP spid="40" grpId="0" animBg="1"/>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lstStyle/>
          <a:p>
            <a:endParaRPr lang="en-US" dirty="0"/>
          </a:p>
        </p:txBody>
      </p:sp>
      <p:sp>
        <p:nvSpPr>
          <p:cNvPr id="4" name="灯片编号占位符 3"/>
          <p:cNvSpPr>
            <a:spLocks noGrp="1"/>
          </p:cNvSpPr>
          <p:nvPr>
            <p:ph type="sldNum" sz="quarter" idx="12"/>
          </p:nvPr>
        </p:nvSpPr>
        <p:spPr/>
        <p:txBody>
          <a:bodyPr/>
          <a:lstStyle/>
          <a:p>
            <a:pPr>
              <a:defRPr/>
            </a:pPr>
            <a:fld id="{920D00E2-45E3-4CF2-8B20-C1D8D8325C83}" type="slidenum">
              <a:rPr lang="en-US" altLang="zh-CN" smtClean="0"/>
              <a:pPr>
                <a:defRPr/>
              </a:pPr>
              <a:t>16</a:t>
            </a:fld>
            <a:endParaRPr lang="en-US" altLang="zh-CN"/>
          </a:p>
        </p:txBody>
      </p:sp>
      <p:sp>
        <p:nvSpPr>
          <p:cNvPr id="64" name="云形标注 63"/>
          <p:cNvSpPr/>
          <p:nvPr/>
        </p:nvSpPr>
        <p:spPr>
          <a:xfrm>
            <a:off x="1686877" y="2047876"/>
            <a:ext cx="1161098" cy="585311"/>
          </a:xfrm>
          <a:prstGeom prst="cloudCallout">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smtClean="0">
                <a:ln>
                  <a:noFill/>
                </a:ln>
                <a:solidFill>
                  <a:prstClr val="white"/>
                </a:solidFill>
                <a:effectLst/>
                <a:uLnTx/>
                <a:uFillTx/>
                <a:latin typeface="Arial"/>
                <a:ea typeface="黑体"/>
                <a:cs typeface="+mn-cs"/>
              </a:rPr>
              <a:t>Internet</a:t>
            </a:r>
            <a:endParaRPr kumimoji="0" lang="zh-CN" altLang="en-US" sz="1800" b="0" i="0" u="none" strike="noStrike" kern="0" cap="none" spc="0" normalizeH="0" baseline="0" noProof="0" dirty="0" smtClean="0">
              <a:ln>
                <a:noFill/>
              </a:ln>
              <a:solidFill>
                <a:prstClr val="white"/>
              </a:solidFill>
              <a:effectLst/>
              <a:uLnTx/>
              <a:uFillTx/>
              <a:latin typeface="Arial"/>
              <a:ea typeface="黑体"/>
              <a:cs typeface="+mn-cs"/>
            </a:endParaRPr>
          </a:p>
        </p:txBody>
      </p:sp>
      <p:cxnSp>
        <p:nvCxnSpPr>
          <p:cNvPr id="65" name="直接连接符 64"/>
          <p:cNvCxnSpPr/>
          <p:nvPr/>
        </p:nvCxnSpPr>
        <p:spPr>
          <a:xfrm>
            <a:off x="2701766" y="2477453"/>
            <a:ext cx="1307783" cy="9049"/>
          </a:xfrm>
          <a:prstGeom prst="line">
            <a:avLst/>
          </a:prstGeom>
          <a:noFill/>
          <a:ln w="19050" cap="flat" cmpd="sng" algn="ctr">
            <a:solidFill>
              <a:srgbClr val="4A6982"/>
            </a:solidFill>
            <a:prstDash val="solid"/>
            <a:miter lim="800000"/>
          </a:ln>
          <a:effectLst/>
        </p:spPr>
      </p:cxnSp>
      <p:cxnSp>
        <p:nvCxnSpPr>
          <p:cNvPr id="66" name="直接连接符 65"/>
          <p:cNvCxnSpPr/>
          <p:nvPr/>
        </p:nvCxnSpPr>
        <p:spPr>
          <a:xfrm>
            <a:off x="4000024" y="2477452"/>
            <a:ext cx="9049" cy="621983"/>
          </a:xfrm>
          <a:prstGeom prst="line">
            <a:avLst/>
          </a:prstGeom>
          <a:noFill/>
          <a:ln w="19050" cap="flat" cmpd="sng" algn="ctr">
            <a:solidFill>
              <a:srgbClr val="4A6982"/>
            </a:solidFill>
            <a:prstDash val="solid"/>
            <a:miter lim="800000"/>
          </a:ln>
          <a:effectLst/>
        </p:spPr>
      </p:cxnSp>
      <p:sp>
        <p:nvSpPr>
          <p:cNvPr id="67" name="圆角矩形 66"/>
          <p:cNvSpPr/>
          <p:nvPr/>
        </p:nvSpPr>
        <p:spPr>
          <a:xfrm>
            <a:off x="996315" y="2822257"/>
            <a:ext cx="5575935" cy="3020378"/>
          </a:xfrm>
          <a:prstGeom prst="roundRect">
            <a:avLst/>
          </a:prstGeom>
          <a:noFill/>
          <a:ln w="12700" cap="flat" cmpd="sng" algn="ctr">
            <a:solidFill>
              <a:srgbClr val="4A69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68" name="流程图: 多文档 67"/>
          <p:cNvSpPr/>
          <p:nvPr/>
        </p:nvSpPr>
        <p:spPr>
          <a:xfrm>
            <a:off x="3711892" y="3059906"/>
            <a:ext cx="576263" cy="576263"/>
          </a:xfrm>
          <a:prstGeom prst="flowChartMultidocument">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Arial"/>
                <a:ea typeface="黑体"/>
                <a:cs typeface="+mn-cs"/>
              </a:rPr>
              <a:t>网关</a:t>
            </a:r>
          </a:p>
        </p:txBody>
      </p:sp>
      <p:cxnSp>
        <p:nvCxnSpPr>
          <p:cNvPr id="69" name="直接连接符 68"/>
          <p:cNvCxnSpPr/>
          <p:nvPr/>
        </p:nvCxnSpPr>
        <p:spPr>
          <a:xfrm>
            <a:off x="4301967" y="3377089"/>
            <a:ext cx="196691" cy="0"/>
          </a:xfrm>
          <a:prstGeom prst="line">
            <a:avLst/>
          </a:prstGeom>
          <a:noFill/>
          <a:ln w="19050" cap="flat" cmpd="sng" algn="ctr">
            <a:solidFill>
              <a:srgbClr val="4A6982"/>
            </a:solidFill>
            <a:prstDash val="solid"/>
            <a:miter lim="800000"/>
          </a:ln>
          <a:effectLst/>
        </p:spPr>
      </p:cxnSp>
      <p:cxnSp>
        <p:nvCxnSpPr>
          <p:cNvPr id="70" name="直接连接符 69"/>
          <p:cNvCxnSpPr/>
          <p:nvPr/>
        </p:nvCxnSpPr>
        <p:spPr>
          <a:xfrm>
            <a:off x="4484846" y="3066574"/>
            <a:ext cx="13335" cy="452438"/>
          </a:xfrm>
          <a:prstGeom prst="line">
            <a:avLst/>
          </a:prstGeom>
          <a:noFill/>
          <a:ln w="19050" cap="flat" cmpd="sng" algn="ctr">
            <a:solidFill>
              <a:srgbClr val="4A6982"/>
            </a:solidFill>
            <a:prstDash val="solid"/>
            <a:miter lim="800000"/>
          </a:ln>
          <a:effectLst/>
        </p:spPr>
      </p:cxnSp>
      <p:cxnSp>
        <p:nvCxnSpPr>
          <p:cNvPr id="71" name="直接连接符 70"/>
          <p:cNvCxnSpPr/>
          <p:nvPr/>
        </p:nvCxnSpPr>
        <p:spPr>
          <a:xfrm>
            <a:off x="4484846" y="3059906"/>
            <a:ext cx="182880" cy="6668"/>
          </a:xfrm>
          <a:prstGeom prst="line">
            <a:avLst/>
          </a:prstGeom>
          <a:noFill/>
          <a:ln w="19050" cap="flat" cmpd="sng" algn="ctr">
            <a:solidFill>
              <a:srgbClr val="4A6982"/>
            </a:solidFill>
            <a:prstDash val="solid"/>
            <a:miter lim="800000"/>
          </a:ln>
          <a:effectLst/>
        </p:spPr>
      </p:cxnSp>
      <p:cxnSp>
        <p:nvCxnSpPr>
          <p:cNvPr id="72" name="直接连接符 71"/>
          <p:cNvCxnSpPr/>
          <p:nvPr/>
        </p:nvCxnSpPr>
        <p:spPr>
          <a:xfrm>
            <a:off x="4498658" y="3512344"/>
            <a:ext cx="182880" cy="6668"/>
          </a:xfrm>
          <a:prstGeom prst="line">
            <a:avLst/>
          </a:prstGeom>
          <a:noFill/>
          <a:ln w="19050" cap="flat" cmpd="sng" algn="ctr">
            <a:solidFill>
              <a:srgbClr val="4A6982"/>
            </a:solidFill>
            <a:prstDash val="solid"/>
            <a:miter lim="800000"/>
          </a:ln>
          <a:effectLst/>
        </p:spPr>
      </p:cxnSp>
      <p:sp>
        <p:nvSpPr>
          <p:cNvPr id="73" name="圆角矩形 72"/>
          <p:cNvSpPr/>
          <p:nvPr/>
        </p:nvSpPr>
        <p:spPr>
          <a:xfrm>
            <a:off x="4667727" y="2924175"/>
            <a:ext cx="1243489" cy="312420"/>
          </a:xfrm>
          <a:prstGeom prst="roundRect">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Arial"/>
                <a:ea typeface="黑体"/>
                <a:cs typeface="+mn-cs"/>
              </a:rPr>
              <a:t>防火墙</a:t>
            </a:r>
          </a:p>
        </p:txBody>
      </p:sp>
      <p:sp>
        <p:nvSpPr>
          <p:cNvPr id="74" name="圆角矩形 73"/>
          <p:cNvSpPr/>
          <p:nvPr/>
        </p:nvSpPr>
        <p:spPr>
          <a:xfrm>
            <a:off x="4667727" y="3369469"/>
            <a:ext cx="1243489" cy="312420"/>
          </a:xfrm>
          <a:prstGeom prst="roundRect">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Arial"/>
                <a:ea typeface="黑体"/>
                <a:cs typeface="+mn-cs"/>
              </a:rPr>
              <a:t>入侵检测系统</a:t>
            </a:r>
          </a:p>
        </p:txBody>
      </p:sp>
      <p:sp>
        <p:nvSpPr>
          <p:cNvPr id="75" name="圆角矩形 74"/>
          <p:cNvSpPr/>
          <p:nvPr/>
        </p:nvSpPr>
        <p:spPr>
          <a:xfrm>
            <a:off x="4681537" y="3854768"/>
            <a:ext cx="1321118" cy="312420"/>
          </a:xfrm>
          <a:prstGeom prst="roundRect">
            <a:avLst/>
          </a:prstGeom>
          <a:solidFill>
            <a:srgbClr val="E29860"/>
          </a:solidFill>
          <a:ln w="12700" cap="flat" cmpd="sng" algn="ctr">
            <a:solidFill>
              <a:srgbClr val="E29860">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Arial"/>
                <a:ea typeface="黑体"/>
                <a:cs typeface="+mn-cs"/>
              </a:rPr>
              <a:t>数据捕获模块</a:t>
            </a:r>
          </a:p>
        </p:txBody>
      </p:sp>
      <p:cxnSp>
        <p:nvCxnSpPr>
          <p:cNvPr id="76" name="直接连接符 75"/>
          <p:cNvCxnSpPr/>
          <p:nvPr/>
        </p:nvCxnSpPr>
        <p:spPr>
          <a:xfrm>
            <a:off x="4009073" y="3512344"/>
            <a:ext cx="0" cy="458629"/>
          </a:xfrm>
          <a:prstGeom prst="line">
            <a:avLst/>
          </a:prstGeom>
          <a:noFill/>
          <a:ln w="19050" cap="flat" cmpd="sng" algn="ctr">
            <a:solidFill>
              <a:srgbClr val="4A6982"/>
            </a:solidFill>
            <a:prstDash val="solid"/>
            <a:miter lim="800000"/>
          </a:ln>
          <a:effectLst/>
        </p:spPr>
      </p:cxnSp>
      <p:sp>
        <p:nvSpPr>
          <p:cNvPr id="77" name="圆角矩形 76"/>
          <p:cNvSpPr/>
          <p:nvPr/>
        </p:nvSpPr>
        <p:spPr>
          <a:xfrm>
            <a:off x="3524726" y="3970973"/>
            <a:ext cx="909638" cy="319564"/>
          </a:xfrm>
          <a:prstGeom prst="roundRect">
            <a:avLst/>
          </a:prstGeom>
          <a:solidFill>
            <a:sysClr val="window" lastClr="FFFFFF"/>
          </a:solidFill>
          <a:ln w="28575" cap="flat" cmpd="sng" algn="ctr">
            <a:solidFill>
              <a:srgbClr val="4A6982"/>
            </a:solidFill>
            <a:prstDash val="lg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srgbClr val="5F5F5F"/>
                </a:solidFill>
                <a:effectLst/>
                <a:uLnTx/>
                <a:uFillTx/>
                <a:latin typeface="Arial"/>
                <a:ea typeface="黑体"/>
                <a:cs typeface="+mn-cs"/>
              </a:rPr>
              <a:t>虚拟网卡</a:t>
            </a:r>
          </a:p>
        </p:txBody>
      </p:sp>
      <p:sp>
        <p:nvSpPr>
          <p:cNvPr id="78" name="圆角矩形 77"/>
          <p:cNvSpPr/>
          <p:nvPr/>
        </p:nvSpPr>
        <p:spPr>
          <a:xfrm>
            <a:off x="1293496" y="3854767"/>
            <a:ext cx="3214211" cy="1576388"/>
          </a:xfrm>
          <a:prstGeom prst="roundRect">
            <a:avLst/>
          </a:prstGeom>
          <a:noFill/>
          <a:ln w="28575" cap="flat" cmpd="sng" algn="ctr">
            <a:solidFill>
              <a:srgbClr val="4A6982"/>
            </a:solidFill>
            <a:prstDash val="lgDash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cxnSp>
        <p:nvCxnSpPr>
          <p:cNvPr id="79" name="直接连接符 78"/>
          <p:cNvCxnSpPr/>
          <p:nvPr/>
        </p:nvCxnSpPr>
        <p:spPr>
          <a:xfrm>
            <a:off x="3048952" y="4166711"/>
            <a:ext cx="475298" cy="0"/>
          </a:xfrm>
          <a:prstGeom prst="line">
            <a:avLst/>
          </a:prstGeom>
          <a:noFill/>
          <a:ln w="19050" cap="flat" cmpd="sng" algn="ctr">
            <a:solidFill>
              <a:srgbClr val="4A6982"/>
            </a:solidFill>
            <a:prstDash val="solid"/>
            <a:miter lim="800000"/>
          </a:ln>
          <a:effectLst/>
        </p:spPr>
      </p:cxnSp>
      <p:sp>
        <p:nvSpPr>
          <p:cNvPr id="80" name="圆角矩形 79"/>
          <p:cNvSpPr/>
          <p:nvPr/>
        </p:nvSpPr>
        <p:spPr>
          <a:xfrm>
            <a:off x="1956435" y="3977640"/>
            <a:ext cx="1046798" cy="401955"/>
          </a:xfrm>
          <a:prstGeom prst="roundRect">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Arial"/>
                <a:ea typeface="黑体"/>
                <a:cs typeface="+mn-cs"/>
              </a:rPr>
              <a:t>虚拟蜜罐（模拟</a:t>
            </a:r>
            <a:r>
              <a:rPr kumimoji="0" lang="en-US" altLang="zh-CN" sz="900" b="0" i="0" u="none" strike="noStrike" kern="0" cap="none" spc="0" normalizeH="0" baseline="0" noProof="0" dirty="0" smtClean="0">
                <a:ln>
                  <a:noFill/>
                </a:ln>
                <a:solidFill>
                  <a:prstClr val="white"/>
                </a:solidFill>
                <a:effectLst/>
                <a:uLnTx/>
                <a:uFillTx/>
                <a:latin typeface="Arial"/>
                <a:ea typeface="黑体"/>
                <a:cs typeface="+mn-cs"/>
              </a:rPr>
              <a:t>PLC</a:t>
            </a:r>
            <a:r>
              <a:rPr kumimoji="0" lang="zh-CN" altLang="en-US" sz="900" b="0" i="0" u="none" strike="noStrike" kern="0" cap="none" spc="0" normalizeH="0" baseline="0" noProof="0" dirty="0" smtClean="0">
                <a:ln>
                  <a:noFill/>
                </a:ln>
                <a:solidFill>
                  <a:prstClr val="white"/>
                </a:solidFill>
                <a:effectLst/>
                <a:uLnTx/>
                <a:uFillTx/>
                <a:latin typeface="Arial"/>
                <a:ea typeface="黑体"/>
                <a:cs typeface="+mn-cs"/>
              </a:rPr>
              <a:t>设备</a:t>
            </a:r>
            <a:r>
              <a:rPr kumimoji="0" lang="en-US" altLang="zh-CN" sz="900" b="0" i="0" u="none" strike="noStrike" kern="0" cap="none" spc="0" normalizeH="0" baseline="0" noProof="0" dirty="0" smtClean="0">
                <a:ln>
                  <a:noFill/>
                </a:ln>
                <a:solidFill>
                  <a:prstClr val="white"/>
                </a:solidFill>
                <a:effectLst/>
                <a:uLnTx/>
                <a:uFillTx/>
                <a:latin typeface="Arial"/>
                <a:ea typeface="黑体"/>
                <a:cs typeface="+mn-cs"/>
              </a:rPr>
              <a:t>1</a:t>
            </a:r>
            <a:r>
              <a:rPr kumimoji="0" lang="zh-CN" altLang="en-US" sz="900" b="0" i="0" u="none" strike="noStrike" kern="0" cap="none" spc="0" normalizeH="0" baseline="0" noProof="0" dirty="0" smtClean="0">
                <a:ln>
                  <a:noFill/>
                </a:ln>
                <a:solidFill>
                  <a:prstClr val="white"/>
                </a:solidFill>
                <a:effectLst/>
                <a:uLnTx/>
                <a:uFillTx/>
                <a:latin typeface="Arial"/>
                <a:ea typeface="黑体"/>
                <a:cs typeface="+mn-cs"/>
              </a:rPr>
              <a:t>）</a:t>
            </a:r>
          </a:p>
        </p:txBody>
      </p:sp>
      <p:cxnSp>
        <p:nvCxnSpPr>
          <p:cNvPr id="81" name="直接连接符 80"/>
          <p:cNvCxnSpPr/>
          <p:nvPr/>
        </p:nvCxnSpPr>
        <p:spPr>
          <a:xfrm flipV="1">
            <a:off x="2930367" y="4301490"/>
            <a:ext cx="643414" cy="555308"/>
          </a:xfrm>
          <a:prstGeom prst="line">
            <a:avLst/>
          </a:prstGeom>
          <a:noFill/>
          <a:ln w="19050" cap="flat" cmpd="sng" algn="ctr">
            <a:solidFill>
              <a:srgbClr val="4A6982"/>
            </a:solidFill>
            <a:prstDash val="solid"/>
            <a:miter lim="800000"/>
          </a:ln>
          <a:effectLst/>
        </p:spPr>
      </p:cxnSp>
      <p:sp>
        <p:nvSpPr>
          <p:cNvPr id="82" name="圆角矩形 81"/>
          <p:cNvSpPr/>
          <p:nvPr/>
        </p:nvSpPr>
        <p:spPr>
          <a:xfrm>
            <a:off x="1950720" y="4780121"/>
            <a:ext cx="1046798" cy="401955"/>
          </a:xfrm>
          <a:prstGeom prst="roundRect">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Arial"/>
                <a:ea typeface="黑体"/>
                <a:cs typeface="+mn-cs"/>
              </a:rPr>
              <a:t>虚拟蜜罐（模拟</a:t>
            </a:r>
            <a:r>
              <a:rPr kumimoji="0" lang="en-US" altLang="zh-CN" sz="900" b="0" i="0" u="none" strike="noStrike" kern="0" cap="none" spc="0" normalizeH="0" baseline="0" noProof="0" dirty="0" smtClean="0">
                <a:ln>
                  <a:noFill/>
                </a:ln>
                <a:solidFill>
                  <a:prstClr val="white"/>
                </a:solidFill>
                <a:effectLst/>
                <a:uLnTx/>
                <a:uFillTx/>
                <a:latin typeface="Arial"/>
                <a:ea typeface="黑体"/>
                <a:cs typeface="+mn-cs"/>
              </a:rPr>
              <a:t>PLC</a:t>
            </a:r>
            <a:r>
              <a:rPr kumimoji="0" lang="zh-CN" altLang="en-US" sz="900" b="0" i="0" u="none" strike="noStrike" kern="0" cap="none" spc="0" normalizeH="0" baseline="0" noProof="0" dirty="0" smtClean="0">
                <a:ln>
                  <a:noFill/>
                </a:ln>
                <a:solidFill>
                  <a:prstClr val="white"/>
                </a:solidFill>
                <a:effectLst/>
                <a:uLnTx/>
                <a:uFillTx/>
                <a:latin typeface="Arial"/>
                <a:ea typeface="黑体"/>
                <a:cs typeface="+mn-cs"/>
              </a:rPr>
              <a:t>设备</a:t>
            </a:r>
            <a:r>
              <a:rPr kumimoji="0" lang="en-US" altLang="zh-CN" sz="900" b="0" i="0" u="none" strike="noStrike" kern="0" cap="none" spc="0" normalizeH="0" baseline="0" noProof="0" dirty="0" smtClean="0">
                <a:ln>
                  <a:noFill/>
                </a:ln>
                <a:solidFill>
                  <a:prstClr val="white"/>
                </a:solidFill>
                <a:effectLst/>
                <a:uLnTx/>
                <a:uFillTx/>
                <a:latin typeface="Arial"/>
                <a:ea typeface="黑体"/>
                <a:cs typeface="+mn-cs"/>
              </a:rPr>
              <a:t>2</a:t>
            </a:r>
            <a:r>
              <a:rPr kumimoji="0" lang="zh-CN" altLang="en-US" sz="900" b="0" i="0" u="none" strike="noStrike" kern="0" cap="none" spc="0" normalizeH="0" baseline="0" noProof="0" dirty="0" smtClean="0">
                <a:ln>
                  <a:noFill/>
                </a:ln>
                <a:solidFill>
                  <a:prstClr val="white"/>
                </a:solidFill>
                <a:effectLst/>
                <a:uLnTx/>
                <a:uFillTx/>
                <a:latin typeface="Arial"/>
                <a:ea typeface="黑体"/>
                <a:cs typeface="+mn-cs"/>
              </a:rPr>
              <a:t>）</a:t>
            </a:r>
          </a:p>
        </p:txBody>
      </p:sp>
      <p:cxnSp>
        <p:nvCxnSpPr>
          <p:cNvPr id="83" name="直接连接符 82"/>
          <p:cNvCxnSpPr/>
          <p:nvPr/>
        </p:nvCxnSpPr>
        <p:spPr>
          <a:xfrm flipH="1" flipV="1">
            <a:off x="3963353" y="4290061"/>
            <a:ext cx="36671" cy="629126"/>
          </a:xfrm>
          <a:prstGeom prst="line">
            <a:avLst/>
          </a:prstGeom>
          <a:noFill/>
          <a:ln w="19050" cap="flat" cmpd="sng" algn="ctr">
            <a:solidFill>
              <a:srgbClr val="4A6982"/>
            </a:solidFill>
            <a:prstDash val="solid"/>
            <a:miter lim="800000"/>
          </a:ln>
          <a:effectLst/>
        </p:spPr>
      </p:cxnSp>
      <p:sp>
        <p:nvSpPr>
          <p:cNvPr id="84" name="圆角矩形 83"/>
          <p:cNvSpPr/>
          <p:nvPr/>
        </p:nvSpPr>
        <p:spPr>
          <a:xfrm>
            <a:off x="3355657" y="4809649"/>
            <a:ext cx="1046798" cy="401955"/>
          </a:xfrm>
          <a:prstGeom prst="roundRect">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smtClean="0">
                <a:ln>
                  <a:noFill/>
                </a:ln>
                <a:solidFill>
                  <a:prstClr val="white"/>
                </a:solidFill>
                <a:effectLst/>
                <a:uLnTx/>
                <a:uFillTx/>
                <a:latin typeface="Arial"/>
                <a:ea typeface="黑体"/>
                <a:cs typeface="+mn-cs"/>
              </a:rPr>
              <a:t>虚拟蜜罐（模拟</a:t>
            </a:r>
            <a:r>
              <a:rPr kumimoji="0" lang="en-US" altLang="zh-CN" sz="900" b="0" i="0" u="none" strike="noStrike" kern="0" cap="none" spc="0" normalizeH="0" baseline="0" noProof="0" dirty="0" smtClean="0">
                <a:ln>
                  <a:noFill/>
                </a:ln>
                <a:solidFill>
                  <a:prstClr val="white"/>
                </a:solidFill>
                <a:effectLst/>
                <a:uLnTx/>
                <a:uFillTx/>
                <a:latin typeface="Arial"/>
                <a:ea typeface="黑体"/>
                <a:cs typeface="+mn-cs"/>
              </a:rPr>
              <a:t>PLC</a:t>
            </a:r>
            <a:r>
              <a:rPr kumimoji="0" lang="zh-CN" altLang="en-US" sz="900" b="0" i="0" u="none" strike="noStrike" kern="0" cap="none" spc="0" normalizeH="0" baseline="0" noProof="0" dirty="0" smtClean="0">
                <a:ln>
                  <a:noFill/>
                </a:ln>
                <a:solidFill>
                  <a:prstClr val="white"/>
                </a:solidFill>
                <a:effectLst/>
                <a:uLnTx/>
                <a:uFillTx/>
                <a:latin typeface="Arial"/>
                <a:ea typeface="黑体"/>
                <a:cs typeface="+mn-cs"/>
              </a:rPr>
              <a:t>设备</a:t>
            </a:r>
            <a:r>
              <a:rPr kumimoji="0" lang="en-US" altLang="zh-CN" sz="900" b="0" i="0" u="none" strike="noStrike" kern="0" cap="none" spc="0" normalizeH="0" baseline="0" noProof="0" dirty="0" smtClean="0">
                <a:ln>
                  <a:noFill/>
                </a:ln>
                <a:solidFill>
                  <a:prstClr val="white"/>
                </a:solidFill>
                <a:effectLst/>
                <a:uLnTx/>
                <a:uFillTx/>
                <a:latin typeface="Arial"/>
                <a:ea typeface="黑体"/>
                <a:cs typeface="+mn-cs"/>
              </a:rPr>
              <a:t>3</a:t>
            </a:r>
            <a:r>
              <a:rPr kumimoji="0" lang="zh-CN" altLang="en-US" sz="900" b="0" i="0" u="none" strike="noStrike" kern="0" cap="none" spc="0" normalizeH="0" baseline="0" noProof="0" dirty="0" smtClean="0">
                <a:ln>
                  <a:noFill/>
                </a:ln>
                <a:solidFill>
                  <a:prstClr val="white"/>
                </a:solidFill>
                <a:effectLst/>
                <a:uLnTx/>
                <a:uFillTx/>
                <a:latin typeface="Arial"/>
                <a:ea typeface="黑体"/>
                <a:cs typeface="+mn-cs"/>
              </a:rPr>
              <a:t>）</a:t>
            </a:r>
          </a:p>
        </p:txBody>
      </p:sp>
      <p:cxnSp>
        <p:nvCxnSpPr>
          <p:cNvPr id="85" name="直接连接符 84"/>
          <p:cNvCxnSpPr>
            <a:stCxn id="73" idx="3"/>
          </p:cNvCxnSpPr>
          <p:nvPr/>
        </p:nvCxnSpPr>
        <p:spPr>
          <a:xfrm flipV="1">
            <a:off x="5911215" y="3080385"/>
            <a:ext cx="182880" cy="0"/>
          </a:xfrm>
          <a:prstGeom prst="line">
            <a:avLst/>
          </a:prstGeom>
          <a:noFill/>
          <a:ln w="19050" cap="flat" cmpd="sng" algn="ctr">
            <a:solidFill>
              <a:srgbClr val="E29860"/>
            </a:solidFill>
            <a:prstDash val="solid"/>
            <a:miter lim="800000"/>
          </a:ln>
          <a:effectLst/>
        </p:spPr>
      </p:cxnSp>
      <p:cxnSp>
        <p:nvCxnSpPr>
          <p:cNvPr id="86" name="直接连接符 85"/>
          <p:cNvCxnSpPr/>
          <p:nvPr/>
        </p:nvCxnSpPr>
        <p:spPr>
          <a:xfrm flipV="1">
            <a:off x="5911215" y="3549491"/>
            <a:ext cx="182880" cy="0"/>
          </a:xfrm>
          <a:prstGeom prst="line">
            <a:avLst/>
          </a:prstGeom>
          <a:noFill/>
          <a:ln w="19050" cap="flat" cmpd="sng" algn="ctr">
            <a:solidFill>
              <a:srgbClr val="E29860"/>
            </a:solidFill>
            <a:prstDash val="solid"/>
            <a:miter lim="800000"/>
          </a:ln>
          <a:effectLst/>
        </p:spPr>
      </p:cxnSp>
      <p:cxnSp>
        <p:nvCxnSpPr>
          <p:cNvPr id="87" name="直接连接符 86"/>
          <p:cNvCxnSpPr/>
          <p:nvPr/>
        </p:nvCxnSpPr>
        <p:spPr>
          <a:xfrm flipV="1">
            <a:off x="6002655" y="4010501"/>
            <a:ext cx="91440" cy="0"/>
          </a:xfrm>
          <a:prstGeom prst="line">
            <a:avLst/>
          </a:prstGeom>
          <a:noFill/>
          <a:ln w="19050" cap="flat" cmpd="sng" algn="ctr">
            <a:solidFill>
              <a:srgbClr val="E86262"/>
            </a:solidFill>
            <a:prstDash val="solid"/>
            <a:miter lim="800000"/>
          </a:ln>
          <a:effectLst/>
        </p:spPr>
      </p:cxnSp>
      <p:cxnSp>
        <p:nvCxnSpPr>
          <p:cNvPr id="88" name="直接连接符 87"/>
          <p:cNvCxnSpPr/>
          <p:nvPr/>
        </p:nvCxnSpPr>
        <p:spPr>
          <a:xfrm>
            <a:off x="6094095" y="4010502"/>
            <a:ext cx="0" cy="908209"/>
          </a:xfrm>
          <a:prstGeom prst="line">
            <a:avLst/>
          </a:prstGeom>
          <a:noFill/>
          <a:ln w="19050" cap="flat" cmpd="sng" algn="ctr">
            <a:solidFill>
              <a:srgbClr val="E86262"/>
            </a:solidFill>
            <a:prstDash val="solid"/>
            <a:miter lim="800000"/>
          </a:ln>
          <a:effectLst/>
        </p:spPr>
      </p:cxnSp>
      <p:cxnSp>
        <p:nvCxnSpPr>
          <p:cNvPr id="89" name="直接连接符 88"/>
          <p:cNvCxnSpPr/>
          <p:nvPr/>
        </p:nvCxnSpPr>
        <p:spPr>
          <a:xfrm>
            <a:off x="1695926" y="5543074"/>
            <a:ext cx="3094673" cy="15240"/>
          </a:xfrm>
          <a:prstGeom prst="line">
            <a:avLst/>
          </a:prstGeom>
          <a:noFill/>
          <a:ln w="19050" cap="flat" cmpd="sng" algn="ctr">
            <a:solidFill>
              <a:srgbClr val="E29860"/>
            </a:solidFill>
            <a:prstDash val="solid"/>
            <a:miter lim="800000"/>
          </a:ln>
          <a:effectLst/>
        </p:spPr>
      </p:cxnSp>
      <p:sp>
        <p:nvSpPr>
          <p:cNvPr id="90" name="圆角矩形 89"/>
          <p:cNvSpPr/>
          <p:nvPr/>
        </p:nvSpPr>
        <p:spPr>
          <a:xfrm>
            <a:off x="5059680" y="4856798"/>
            <a:ext cx="1199198" cy="436721"/>
          </a:xfrm>
          <a:prstGeom prst="roundRect">
            <a:avLst/>
          </a:prstGeom>
          <a:solidFill>
            <a:srgbClr val="E86262"/>
          </a:solidFill>
          <a:ln w="12700" cap="flat" cmpd="sng" algn="ctr">
            <a:solidFill>
              <a:srgbClr val="E8626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Arial"/>
                <a:ea typeface="黑体"/>
                <a:cs typeface="+mn-cs"/>
              </a:rPr>
              <a:t>本地数据库</a:t>
            </a:r>
          </a:p>
        </p:txBody>
      </p:sp>
      <p:sp>
        <p:nvSpPr>
          <p:cNvPr id="91" name="文本框 90"/>
          <p:cNvSpPr txBox="1"/>
          <p:nvPr/>
        </p:nvSpPr>
        <p:spPr>
          <a:xfrm>
            <a:off x="3547587" y="2803207"/>
            <a:ext cx="557689" cy="646331"/>
          </a:xfrm>
          <a:prstGeom prst="rect">
            <a:avLst/>
          </a:prstGeom>
          <a:noFill/>
        </p:spPr>
        <p:txBody>
          <a:bodyPr wrap="square" rtlCol="0">
            <a:spAutoFit/>
          </a:bodyPr>
          <a:lstStyle/>
          <a:p>
            <a:pPr fontAlgn="auto">
              <a:spcBef>
                <a:spcPts val="0"/>
              </a:spcBef>
              <a:spcAft>
                <a:spcPts val="0"/>
              </a:spcAft>
            </a:pPr>
            <a:r>
              <a:rPr lang="en-US" altLang="zh-CN" dirty="0" smtClean="0">
                <a:solidFill>
                  <a:srgbClr val="5F5F5F"/>
                </a:solidFill>
                <a:latin typeface="Arial"/>
                <a:ea typeface="黑体"/>
              </a:rPr>
              <a:t>eth0</a:t>
            </a:r>
            <a:endParaRPr lang="zh-CN" altLang="en-US" dirty="0">
              <a:solidFill>
                <a:srgbClr val="5F5F5F"/>
              </a:solidFill>
              <a:latin typeface="Arial"/>
              <a:ea typeface="黑体"/>
            </a:endParaRPr>
          </a:p>
        </p:txBody>
      </p:sp>
      <p:sp>
        <p:nvSpPr>
          <p:cNvPr id="92" name="矩形 91"/>
          <p:cNvSpPr/>
          <p:nvPr/>
        </p:nvSpPr>
        <p:spPr>
          <a:xfrm>
            <a:off x="3532822" y="3585686"/>
            <a:ext cx="763351" cy="369332"/>
          </a:xfrm>
          <a:prstGeom prst="rect">
            <a:avLst/>
          </a:prstGeom>
        </p:spPr>
        <p:txBody>
          <a:bodyPr wrap="none">
            <a:spAutoFit/>
          </a:bodyPr>
          <a:lstStyle/>
          <a:p>
            <a:pPr fontAlgn="auto">
              <a:spcBef>
                <a:spcPts val="0"/>
              </a:spcBef>
              <a:spcAft>
                <a:spcPts val="0"/>
              </a:spcAft>
            </a:pPr>
            <a:r>
              <a:rPr lang="zh-CN" altLang="en-US" dirty="0">
                <a:solidFill>
                  <a:srgbClr val="000000"/>
                </a:solidFill>
                <a:latin typeface="微软雅黑" panose="020B0503020204020204" charset="-122"/>
                <a:ea typeface="微软雅黑" panose="020B0503020204020204" charset="-122"/>
              </a:rPr>
              <a:t> </a:t>
            </a:r>
            <a:r>
              <a:rPr lang="en-US" altLang="zh-CN" dirty="0" smtClean="0">
                <a:solidFill>
                  <a:srgbClr val="000000"/>
                </a:solidFill>
                <a:latin typeface="等线" panose="02010600030101010101" pitchFamily="2" charset="-122"/>
                <a:ea typeface="等线" panose="02010600030101010101" pitchFamily="2" charset="-122"/>
              </a:rPr>
              <a:t>eth1</a:t>
            </a:r>
            <a:r>
              <a:rPr lang="zh-CN" altLang="en-US" dirty="0">
                <a:solidFill>
                  <a:srgbClr val="000000"/>
                </a:solidFill>
                <a:latin typeface="微软雅黑" panose="020B0503020204020204" charset="-122"/>
                <a:ea typeface="微软雅黑" panose="020B0503020204020204" charset="-122"/>
              </a:rPr>
              <a:t> </a:t>
            </a:r>
            <a:endParaRPr lang="zh-CN" altLang="en-US" dirty="0">
              <a:solidFill>
                <a:srgbClr val="5F5F5F"/>
              </a:solidFill>
              <a:latin typeface="Arial"/>
              <a:ea typeface="黑体"/>
            </a:endParaRPr>
          </a:p>
        </p:txBody>
      </p:sp>
      <p:cxnSp>
        <p:nvCxnSpPr>
          <p:cNvPr id="93" name="直接箭头连接符 92"/>
          <p:cNvCxnSpPr/>
          <p:nvPr/>
        </p:nvCxnSpPr>
        <p:spPr>
          <a:xfrm flipH="1" flipV="1">
            <a:off x="3421381" y="3485197"/>
            <a:ext cx="185261" cy="221933"/>
          </a:xfrm>
          <a:prstGeom prst="straightConnector1">
            <a:avLst/>
          </a:prstGeom>
          <a:noFill/>
          <a:ln w="6350" cap="flat" cmpd="sng" algn="ctr">
            <a:solidFill>
              <a:srgbClr val="4A6982"/>
            </a:solidFill>
            <a:prstDash val="solid"/>
            <a:miter lim="800000"/>
            <a:tailEnd type="triangle"/>
          </a:ln>
          <a:effectLst/>
        </p:spPr>
      </p:cxnSp>
      <p:cxnSp>
        <p:nvCxnSpPr>
          <p:cNvPr id="94" name="直接箭头连接符 93"/>
          <p:cNvCxnSpPr/>
          <p:nvPr/>
        </p:nvCxnSpPr>
        <p:spPr>
          <a:xfrm flipH="1">
            <a:off x="3421380" y="3056097"/>
            <a:ext cx="240030" cy="244316"/>
          </a:xfrm>
          <a:prstGeom prst="straightConnector1">
            <a:avLst/>
          </a:prstGeom>
          <a:noFill/>
          <a:ln w="6350" cap="flat" cmpd="sng" algn="ctr">
            <a:solidFill>
              <a:srgbClr val="4A6982"/>
            </a:solidFill>
            <a:prstDash val="solid"/>
            <a:miter lim="800000"/>
            <a:tailEnd type="triangle"/>
          </a:ln>
          <a:effectLst/>
        </p:spPr>
      </p:cxnSp>
      <p:sp>
        <p:nvSpPr>
          <p:cNvPr id="95" name="矩形 94"/>
          <p:cNvSpPr/>
          <p:nvPr/>
        </p:nvSpPr>
        <p:spPr>
          <a:xfrm>
            <a:off x="2988945" y="3235166"/>
            <a:ext cx="715260" cy="369332"/>
          </a:xfrm>
          <a:prstGeom prst="rect">
            <a:avLst/>
          </a:prstGeom>
        </p:spPr>
        <p:txBody>
          <a:bodyPr wrap="none">
            <a:spAutoFit/>
          </a:bodyPr>
          <a:lstStyle/>
          <a:p>
            <a:pPr fontAlgn="auto">
              <a:spcBef>
                <a:spcPts val="0"/>
              </a:spcBef>
              <a:spcAft>
                <a:spcPts val="0"/>
              </a:spcAft>
            </a:pPr>
            <a:r>
              <a:rPr lang="zh-CN" altLang="en-US" dirty="0">
                <a:solidFill>
                  <a:srgbClr val="000000"/>
                </a:solidFill>
                <a:latin typeface="微软雅黑" panose="020B0503020204020204" charset="-122"/>
                <a:ea typeface="微软雅黑" panose="020B0503020204020204" charset="-122"/>
              </a:rPr>
              <a:t>桥接 </a:t>
            </a:r>
            <a:endParaRPr lang="zh-CN" altLang="en-US" dirty="0">
              <a:solidFill>
                <a:srgbClr val="5F5F5F"/>
              </a:solidFill>
              <a:latin typeface="Arial"/>
              <a:ea typeface="黑体"/>
            </a:endParaRPr>
          </a:p>
        </p:txBody>
      </p:sp>
      <p:sp>
        <p:nvSpPr>
          <p:cNvPr id="96" name="圆角矩形 95"/>
          <p:cNvSpPr/>
          <p:nvPr/>
        </p:nvSpPr>
        <p:spPr>
          <a:xfrm>
            <a:off x="1447800" y="3671888"/>
            <a:ext cx="298133" cy="1864995"/>
          </a:xfrm>
          <a:prstGeom prst="roundRect">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prstClr val="white"/>
                </a:solidFill>
                <a:effectLst/>
                <a:uLnTx/>
                <a:uFillTx/>
                <a:latin typeface="Arial"/>
                <a:ea typeface="黑体"/>
                <a:cs typeface="+mn-cs"/>
              </a:rPr>
              <a:t>节点主机</a:t>
            </a:r>
          </a:p>
        </p:txBody>
      </p:sp>
      <p:cxnSp>
        <p:nvCxnSpPr>
          <p:cNvPr id="97" name="直接连接符 96"/>
          <p:cNvCxnSpPr/>
          <p:nvPr/>
        </p:nvCxnSpPr>
        <p:spPr>
          <a:xfrm flipV="1">
            <a:off x="1793558" y="4178618"/>
            <a:ext cx="118110" cy="1429"/>
          </a:xfrm>
          <a:prstGeom prst="line">
            <a:avLst/>
          </a:prstGeom>
          <a:noFill/>
          <a:ln w="19050" cap="flat" cmpd="sng" algn="ctr">
            <a:solidFill>
              <a:srgbClr val="4A6982"/>
            </a:solidFill>
            <a:prstDash val="solid"/>
            <a:miter lim="800000"/>
          </a:ln>
          <a:effectLst/>
        </p:spPr>
      </p:cxnSp>
      <p:cxnSp>
        <p:nvCxnSpPr>
          <p:cNvPr id="98" name="直接连接符 97"/>
          <p:cNvCxnSpPr/>
          <p:nvPr/>
        </p:nvCxnSpPr>
        <p:spPr>
          <a:xfrm flipV="1">
            <a:off x="1797844" y="5009198"/>
            <a:ext cx="118110" cy="1429"/>
          </a:xfrm>
          <a:prstGeom prst="line">
            <a:avLst/>
          </a:prstGeom>
          <a:noFill/>
          <a:ln w="19050" cap="flat" cmpd="sng" algn="ctr">
            <a:solidFill>
              <a:srgbClr val="4A6982"/>
            </a:solidFill>
            <a:prstDash val="solid"/>
            <a:miter lim="800000"/>
          </a:ln>
          <a:effectLst/>
        </p:spPr>
      </p:cxnSp>
      <p:cxnSp>
        <p:nvCxnSpPr>
          <p:cNvPr id="99" name="直接连接符 98"/>
          <p:cNvCxnSpPr/>
          <p:nvPr/>
        </p:nvCxnSpPr>
        <p:spPr>
          <a:xfrm flipV="1">
            <a:off x="3287078" y="5230654"/>
            <a:ext cx="127635" cy="63341"/>
          </a:xfrm>
          <a:prstGeom prst="line">
            <a:avLst/>
          </a:prstGeom>
          <a:noFill/>
          <a:ln w="19050" cap="flat" cmpd="sng" algn="ctr">
            <a:solidFill>
              <a:srgbClr val="4A6982"/>
            </a:solidFill>
            <a:prstDash val="solid"/>
            <a:miter lim="800000"/>
          </a:ln>
          <a:effectLst/>
        </p:spPr>
      </p:cxnSp>
      <p:cxnSp>
        <p:nvCxnSpPr>
          <p:cNvPr id="100" name="直接连接符 99"/>
          <p:cNvCxnSpPr/>
          <p:nvPr/>
        </p:nvCxnSpPr>
        <p:spPr>
          <a:xfrm>
            <a:off x="1793558" y="5293995"/>
            <a:ext cx="1493520" cy="0"/>
          </a:xfrm>
          <a:prstGeom prst="line">
            <a:avLst/>
          </a:prstGeom>
          <a:noFill/>
          <a:ln w="19050" cap="flat" cmpd="sng" algn="ctr">
            <a:solidFill>
              <a:srgbClr val="4A6982"/>
            </a:solidFill>
            <a:prstDash val="solid"/>
            <a:miter lim="800000"/>
          </a:ln>
          <a:effectLst/>
        </p:spPr>
      </p:cxnSp>
      <p:cxnSp>
        <p:nvCxnSpPr>
          <p:cNvPr id="101" name="直接连接符 100"/>
          <p:cNvCxnSpPr/>
          <p:nvPr/>
        </p:nvCxnSpPr>
        <p:spPr>
          <a:xfrm>
            <a:off x="6085523" y="3081814"/>
            <a:ext cx="0" cy="806768"/>
          </a:xfrm>
          <a:prstGeom prst="line">
            <a:avLst/>
          </a:prstGeom>
          <a:noFill/>
          <a:ln w="19050" cap="flat" cmpd="sng" algn="ctr">
            <a:solidFill>
              <a:srgbClr val="E29860"/>
            </a:solidFill>
            <a:prstDash val="solid"/>
            <a:miter lim="800000"/>
          </a:ln>
          <a:effectLst/>
        </p:spPr>
      </p:cxnSp>
      <p:cxnSp>
        <p:nvCxnSpPr>
          <p:cNvPr id="102" name="直接连接符 101"/>
          <p:cNvCxnSpPr/>
          <p:nvPr/>
        </p:nvCxnSpPr>
        <p:spPr>
          <a:xfrm>
            <a:off x="6002655" y="3888581"/>
            <a:ext cx="91440" cy="0"/>
          </a:xfrm>
          <a:prstGeom prst="line">
            <a:avLst/>
          </a:prstGeom>
          <a:noFill/>
          <a:ln w="38100" cap="flat" cmpd="sng" algn="ctr">
            <a:solidFill>
              <a:srgbClr val="E29860"/>
            </a:solidFill>
            <a:prstDash val="solid"/>
            <a:miter lim="800000"/>
          </a:ln>
          <a:effectLst/>
        </p:spPr>
      </p:cxnSp>
      <p:sp>
        <p:nvSpPr>
          <p:cNvPr id="103" name="文本框 102"/>
          <p:cNvSpPr txBox="1"/>
          <p:nvPr/>
        </p:nvSpPr>
        <p:spPr>
          <a:xfrm>
            <a:off x="6044565" y="2841308"/>
            <a:ext cx="220980" cy="1200329"/>
          </a:xfrm>
          <a:prstGeom prst="rect">
            <a:avLst/>
          </a:prstGeom>
          <a:noFill/>
        </p:spPr>
        <p:txBody>
          <a:bodyPr wrap="square" rtlCol="0">
            <a:spAutoFit/>
          </a:bodyPr>
          <a:lstStyle/>
          <a:p>
            <a:pPr fontAlgn="auto">
              <a:spcBef>
                <a:spcPts val="0"/>
              </a:spcBef>
              <a:spcAft>
                <a:spcPts val="0"/>
              </a:spcAft>
            </a:pPr>
            <a:r>
              <a:rPr lang="zh-CN" altLang="en-US" sz="900" dirty="0">
                <a:solidFill>
                  <a:srgbClr val="5F5F5F"/>
                </a:solidFill>
                <a:latin typeface="Arial"/>
                <a:ea typeface="黑体"/>
              </a:rPr>
              <a:t>发送网络流量数据</a:t>
            </a:r>
          </a:p>
        </p:txBody>
      </p:sp>
      <p:sp>
        <p:nvSpPr>
          <p:cNvPr id="104" name="文本框 103"/>
          <p:cNvSpPr txBox="1"/>
          <p:nvPr/>
        </p:nvSpPr>
        <p:spPr>
          <a:xfrm>
            <a:off x="2327434" y="5574983"/>
            <a:ext cx="2394109" cy="230832"/>
          </a:xfrm>
          <a:prstGeom prst="rect">
            <a:avLst/>
          </a:prstGeom>
          <a:noFill/>
        </p:spPr>
        <p:txBody>
          <a:bodyPr wrap="square" rtlCol="0">
            <a:spAutoFit/>
          </a:bodyPr>
          <a:lstStyle/>
          <a:p>
            <a:pPr fontAlgn="auto">
              <a:spcBef>
                <a:spcPts val="0"/>
              </a:spcBef>
              <a:spcAft>
                <a:spcPts val="0"/>
              </a:spcAft>
            </a:pPr>
            <a:r>
              <a:rPr lang="zh-CN" altLang="en-US" sz="900" dirty="0">
                <a:solidFill>
                  <a:srgbClr val="5F5F5F"/>
                </a:solidFill>
                <a:latin typeface="Arial"/>
                <a:ea typeface="黑体"/>
              </a:rPr>
              <a:t>对模拟工控设备蜜罐发送的恶意命令</a:t>
            </a:r>
          </a:p>
        </p:txBody>
      </p:sp>
      <p:cxnSp>
        <p:nvCxnSpPr>
          <p:cNvPr id="105" name="直接箭头连接符 104"/>
          <p:cNvCxnSpPr/>
          <p:nvPr/>
        </p:nvCxnSpPr>
        <p:spPr>
          <a:xfrm flipV="1">
            <a:off x="4790123" y="4178618"/>
            <a:ext cx="0" cy="1379696"/>
          </a:xfrm>
          <a:prstGeom prst="straightConnector1">
            <a:avLst/>
          </a:prstGeom>
          <a:noFill/>
          <a:ln w="19050" cap="flat" cmpd="sng" algn="ctr">
            <a:solidFill>
              <a:srgbClr val="E29860"/>
            </a:solidFill>
            <a:prstDash val="solid"/>
            <a:miter lim="800000"/>
            <a:tailEnd type="triangle"/>
          </a:ln>
          <a:effectLst/>
        </p:spPr>
      </p:cxnSp>
      <p:sp>
        <p:nvSpPr>
          <p:cNvPr id="106" name="文本框 105"/>
          <p:cNvSpPr txBox="1"/>
          <p:nvPr/>
        </p:nvSpPr>
        <p:spPr>
          <a:xfrm>
            <a:off x="3573780" y="2114550"/>
            <a:ext cx="1115378" cy="369332"/>
          </a:xfrm>
          <a:prstGeom prst="rect">
            <a:avLst/>
          </a:prstGeom>
          <a:noFill/>
        </p:spPr>
        <p:txBody>
          <a:bodyPr wrap="square" rtlCol="0">
            <a:spAutoFit/>
          </a:bodyPr>
          <a:lstStyle/>
          <a:p>
            <a:pPr fontAlgn="auto">
              <a:spcBef>
                <a:spcPts val="0"/>
              </a:spcBef>
              <a:spcAft>
                <a:spcPts val="0"/>
              </a:spcAft>
            </a:pPr>
            <a:r>
              <a:rPr lang="zh-CN" altLang="en-US" sz="900" dirty="0">
                <a:solidFill>
                  <a:srgbClr val="5F5F5F"/>
                </a:solidFill>
                <a:latin typeface="Arial"/>
                <a:ea typeface="黑体"/>
              </a:rPr>
              <a:t>包含网络流量和恶意命令的数据包</a:t>
            </a:r>
          </a:p>
        </p:txBody>
      </p:sp>
      <p:sp>
        <p:nvSpPr>
          <p:cNvPr id="107" name="文本框 106"/>
          <p:cNvSpPr txBox="1"/>
          <p:nvPr/>
        </p:nvSpPr>
        <p:spPr>
          <a:xfrm>
            <a:off x="5539740" y="4306729"/>
            <a:ext cx="687229" cy="369332"/>
          </a:xfrm>
          <a:prstGeom prst="rect">
            <a:avLst/>
          </a:prstGeom>
          <a:noFill/>
        </p:spPr>
        <p:txBody>
          <a:bodyPr wrap="square" rtlCol="0">
            <a:spAutoFit/>
          </a:bodyPr>
          <a:lstStyle/>
          <a:p>
            <a:pPr fontAlgn="auto">
              <a:spcBef>
                <a:spcPts val="0"/>
              </a:spcBef>
              <a:spcAft>
                <a:spcPts val="0"/>
              </a:spcAft>
            </a:pPr>
            <a:r>
              <a:rPr lang="zh-CN" altLang="en-US" sz="900" dirty="0">
                <a:solidFill>
                  <a:srgbClr val="5F5F5F"/>
                </a:solidFill>
                <a:latin typeface="Arial"/>
                <a:ea typeface="黑体"/>
              </a:rPr>
              <a:t>存储捕获到的数据</a:t>
            </a:r>
          </a:p>
        </p:txBody>
      </p:sp>
      <p:sp>
        <p:nvSpPr>
          <p:cNvPr id="108" name="文本框 107"/>
          <p:cNvSpPr txBox="1"/>
          <p:nvPr/>
        </p:nvSpPr>
        <p:spPr>
          <a:xfrm>
            <a:off x="2815114" y="4436269"/>
            <a:ext cx="1938814" cy="230832"/>
          </a:xfrm>
          <a:prstGeom prst="rect">
            <a:avLst/>
          </a:prstGeom>
          <a:noFill/>
        </p:spPr>
        <p:txBody>
          <a:bodyPr wrap="square" rtlCol="0">
            <a:spAutoFit/>
          </a:bodyPr>
          <a:lstStyle/>
          <a:p>
            <a:pPr fontAlgn="auto">
              <a:spcBef>
                <a:spcPts val="0"/>
              </a:spcBef>
              <a:spcAft>
                <a:spcPts val="0"/>
              </a:spcAft>
            </a:pPr>
            <a:endParaRPr lang="zh-CN" altLang="en-US" sz="900" dirty="0">
              <a:solidFill>
                <a:srgbClr val="5F5F5F"/>
              </a:solidFill>
              <a:latin typeface="Arial"/>
              <a:ea typeface="黑体"/>
            </a:endParaRPr>
          </a:p>
        </p:txBody>
      </p:sp>
      <p:sp>
        <p:nvSpPr>
          <p:cNvPr id="109" name="L 形 108"/>
          <p:cNvSpPr/>
          <p:nvPr/>
        </p:nvSpPr>
        <p:spPr>
          <a:xfrm>
            <a:off x="3163729" y="4115277"/>
            <a:ext cx="1124426" cy="498634"/>
          </a:xfrm>
          <a:prstGeom prst="corner">
            <a:avLst/>
          </a:prstGeom>
          <a:solidFill>
            <a:sysClr val="window" lastClr="FFFFFF"/>
          </a:solidFill>
          <a:ln w="3175" cap="flat" cmpd="sng" algn="ctr">
            <a:solidFill>
              <a:srgbClr val="5F5F5F">
                <a:shade val="50000"/>
              </a:srgbClr>
            </a:solidFill>
            <a:prstDash val="dash"/>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25" b="0" i="0" u="none" strike="noStrike" kern="0" cap="none" spc="0" normalizeH="0" baseline="0" noProof="0" dirty="0" smtClean="0">
                <a:ln>
                  <a:noFill/>
                </a:ln>
                <a:solidFill>
                  <a:srgbClr val="5F5F5F"/>
                </a:solidFill>
                <a:effectLst/>
                <a:uLnTx/>
                <a:uFillTx/>
                <a:latin typeface="Arial"/>
                <a:ea typeface="黑体"/>
                <a:cs typeface="+mn-cs"/>
              </a:rPr>
              <a:t>根据访问端口分配</a:t>
            </a:r>
            <a:r>
              <a:rPr kumimoji="0" lang="zh-CN" altLang="en-US" sz="750" b="0" i="0" u="none" strike="noStrike" kern="0" cap="none" spc="0" normalizeH="0" baseline="0" noProof="0" dirty="0" smtClean="0">
                <a:ln>
                  <a:noFill/>
                </a:ln>
                <a:solidFill>
                  <a:srgbClr val="5F5F5F"/>
                </a:solidFill>
                <a:effectLst/>
                <a:uLnTx/>
                <a:uFillTx/>
                <a:latin typeface="Arial"/>
                <a:ea typeface="黑体"/>
                <a:cs typeface="+mn-cs"/>
              </a:rPr>
              <a:t>被攻击蜜罐</a:t>
            </a:r>
          </a:p>
        </p:txBody>
      </p:sp>
      <p:sp>
        <p:nvSpPr>
          <p:cNvPr id="110" name="椭圆 109"/>
          <p:cNvSpPr/>
          <p:nvPr/>
        </p:nvSpPr>
        <p:spPr>
          <a:xfrm>
            <a:off x="6913245" y="3056573"/>
            <a:ext cx="216218" cy="193834"/>
          </a:xfrm>
          <a:prstGeom prst="ellipse">
            <a:avLst/>
          </a:prstGeom>
          <a:noFill/>
          <a:ln w="38100" cap="flat" cmpd="sng" algn="ctr">
            <a:solidFill>
              <a:srgbClr val="E2986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111" name="文本框 110"/>
          <p:cNvSpPr txBox="1"/>
          <p:nvPr/>
        </p:nvSpPr>
        <p:spPr>
          <a:xfrm>
            <a:off x="7128034" y="3015139"/>
            <a:ext cx="1569660" cy="369332"/>
          </a:xfrm>
          <a:prstGeom prst="rect">
            <a:avLst/>
          </a:prstGeom>
          <a:noFill/>
        </p:spPr>
        <p:txBody>
          <a:bodyPr wrap="none" rtlCol="0">
            <a:spAutoFit/>
          </a:bodyPr>
          <a:lstStyle/>
          <a:p>
            <a:pPr fontAlgn="auto">
              <a:spcBef>
                <a:spcPts val="0"/>
              </a:spcBef>
              <a:spcAft>
                <a:spcPts val="0"/>
              </a:spcAft>
            </a:pPr>
            <a:r>
              <a:rPr lang="zh-CN" altLang="en-US" dirty="0" smtClean="0">
                <a:solidFill>
                  <a:srgbClr val="5F5F5F"/>
                </a:solidFill>
                <a:latin typeface="Arial"/>
                <a:ea typeface="黑体"/>
              </a:rPr>
              <a:t>数据捕获模块</a:t>
            </a:r>
            <a:endParaRPr lang="zh-CN" altLang="en-US" dirty="0">
              <a:solidFill>
                <a:srgbClr val="5F5F5F"/>
              </a:solidFill>
              <a:latin typeface="Arial"/>
              <a:ea typeface="黑体"/>
            </a:endParaRPr>
          </a:p>
        </p:txBody>
      </p:sp>
      <p:sp>
        <p:nvSpPr>
          <p:cNvPr id="112" name="椭圆 111"/>
          <p:cNvSpPr/>
          <p:nvPr/>
        </p:nvSpPr>
        <p:spPr>
          <a:xfrm>
            <a:off x="6912769" y="3425667"/>
            <a:ext cx="215265" cy="209074"/>
          </a:xfrm>
          <a:prstGeom prst="ellipse">
            <a:avLst/>
          </a:prstGeom>
          <a:noFill/>
          <a:ln w="38100" cap="flat" cmpd="sng" algn="ctr">
            <a:solidFill>
              <a:srgbClr val="E86262"/>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113" name="文本框 112"/>
          <p:cNvSpPr txBox="1"/>
          <p:nvPr/>
        </p:nvSpPr>
        <p:spPr>
          <a:xfrm>
            <a:off x="7128034" y="3371374"/>
            <a:ext cx="1569660" cy="369332"/>
          </a:xfrm>
          <a:prstGeom prst="rect">
            <a:avLst/>
          </a:prstGeom>
          <a:noFill/>
        </p:spPr>
        <p:txBody>
          <a:bodyPr wrap="none" rtlCol="0">
            <a:spAutoFit/>
          </a:bodyPr>
          <a:lstStyle/>
          <a:p>
            <a:pPr fontAlgn="auto">
              <a:spcBef>
                <a:spcPts val="0"/>
              </a:spcBef>
              <a:spcAft>
                <a:spcPts val="0"/>
              </a:spcAft>
            </a:pPr>
            <a:r>
              <a:rPr lang="zh-CN" altLang="en-US" dirty="0" smtClean="0">
                <a:solidFill>
                  <a:srgbClr val="5F5F5F"/>
                </a:solidFill>
                <a:latin typeface="Arial"/>
                <a:ea typeface="黑体"/>
              </a:rPr>
              <a:t>数据存储模块</a:t>
            </a:r>
            <a:endParaRPr lang="zh-CN" altLang="en-US" dirty="0">
              <a:solidFill>
                <a:srgbClr val="5F5F5F"/>
              </a:solidFill>
              <a:latin typeface="Arial"/>
              <a:ea typeface="黑体"/>
            </a:endParaRPr>
          </a:p>
        </p:txBody>
      </p:sp>
      <p:sp>
        <p:nvSpPr>
          <p:cNvPr id="114" name="椭圆 113"/>
          <p:cNvSpPr/>
          <p:nvPr/>
        </p:nvSpPr>
        <p:spPr>
          <a:xfrm flipV="1">
            <a:off x="6912293" y="3745707"/>
            <a:ext cx="231934" cy="225266"/>
          </a:xfrm>
          <a:prstGeom prst="ellipse">
            <a:avLst/>
          </a:prstGeom>
          <a:noFill/>
          <a:ln w="38100" cap="flat" cmpd="sng" algn="ctr">
            <a:solidFill>
              <a:srgbClr val="92D05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5F5F5F"/>
              </a:solidFill>
              <a:effectLst/>
              <a:uLnTx/>
              <a:uFillTx/>
              <a:latin typeface="Arial"/>
              <a:ea typeface="黑体"/>
              <a:cs typeface="+mn-cs"/>
            </a:endParaRPr>
          </a:p>
        </p:txBody>
      </p:sp>
      <p:sp>
        <p:nvSpPr>
          <p:cNvPr id="115" name="文本框 114"/>
          <p:cNvSpPr txBox="1"/>
          <p:nvPr/>
        </p:nvSpPr>
        <p:spPr>
          <a:xfrm>
            <a:off x="7162324" y="3698081"/>
            <a:ext cx="1569660" cy="369332"/>
          </a:xfrm>
          <a:prstGeom prst="rect">
            <a:avLst/>
          </a:prstGeom>
          <a:noFill/>
        </p:spPr>
        <p:txBody>
          <a:bodyPr wrap="none" rtlCol="0">
            <a:spAutoFit/>
          </a:bodyPr>
          <a:lstStyle/>
          <a:p>
            <a:pPr fontAlgn="auto">
              <a:spcBef>
                <a:spcPts val="0"/>
              </a:spcBef>
              <a:spcAft>
                <a:spcPts val="0"/>
              </a:spcAft>
            </a:pPr>
            <a:r>
              <a:rPr lang="zh-CN" altLang="en-US" dirty="0" smtClean="0">
                <a:solidFill>
                  <a:srgbClr val="5F5F5F"/>
                </a:solidFill>
                <a:latin typeface="Arial"/>
                <a:ea typeface="黑体"/>
              </a:rPr>
              <a:t>数据分析模块</a:t>
            </a:r>
            <a:endParaRPr lang="zh-CN" altLang="en-US" dirty="0">
              <a:solidFill>
                <a:srgbClr val="5F5F5F"/>
              </a:solidFill>
              <a:latin typeface="Arial"/>
              <a:ea typeface="黑体"/>
            </a:endParaRPr>
          </a:p>
        </p:txBody>
      </p:sp>
      <p:cxnSp>
        <p:nvCxnSpPr>
          <p:cNvPr id="116" name="直接箭头连接符 115"/>
          <p:cNvCxnSpPr>
            <a:stCxn id="90" idx="3"/>
            <a:endCxn id="117" idx="1"/>
          </p:cNvCxnSpPr>
          <p:nvPr/>
        </p:nvCxnSpPr>
        <p:spPr>
          <a:xfrm>
            <a:off x="6258878" y="5075397"/>
            <a:ext cx="548640" cy="476"/>
          </a:xfrm>
          <a:prstGeom prst="straightConnector1">
            <a:avLst/>
          </a:prstGeom>
          <a:noFill/>
          <a:ln w="19050" cap="flat" cmpd="sng" algn="ctr">
            <a:solidFill>
              <a:srgbClr val="92D050"/>
            </a:solidFill>
            <a:prstDash val="solid"/>
            <a:miter lim="800000"/>
            <a:tailEnd type="triangle"/>
          </a:ln>
          <a:effectLst/>
        </p:spPr>
      </p:cxnSp>
      <p:sp>
        <p:nvSpPr>
          <p:cNvPr id="117" name="圆角矩形 116"/>
          <p:cNvSpPr/>
          <p:nvPr/>
        </p:nvSpPr>
        <p:spPr>
          <a:xfrm>
            <a:off x="6807518" y="4857274"/>
            <a:ext cx="1314926" cy="436721"/>
          </a:xfrm>
          <a:prstGeom prst="roundRect">
            <a:avLst/>
          </a:prstGeom>
          <a:gradFill>
            <a:gsLst>
              <a:gs pos="0">
                <a:srgbClr val="9EE256"/>
              </a:gs>
              <a:gs pos="100000">
                <a:srgbClr val="52762D"/>
              </a:gs>
            </a:gsLst>
            <a:lin ang="5400000" scaled="0"/>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white"/>
                </a:solidFill>
                <a:effectLst/>
                <a:uLnTx/>
                <a:uFillTx/>
                <a:latin typeface="Arial"/>
                <a:ea typeface="黑体"/>
                <a:cs typeface="+mn-cs"/>
              </a:rPr>
              <a:t>数据分析模块</a:t>
            </a:r>
          </a:p>
        </p:txBody>
      </p:sp>
      <p:sp>
        <p:nvSpPr>
          <p:cNvPr id="118" name="圆角矩形 117"/>
          <p:cNvSpPr/>
          <p:nvPr/>
        </p:nvSpPr>
        <p:spPr>
          <a:xfrm>
            <a:off x="688658" y="1888331"/>
            <a:ext cx="7767161" cy="3997643"/>
          </a:xfrm>
          <a:prstGeom prst="roundRect">
            <a:avLst/>
          </a:prstGeom>
          <a:no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grpSp>
        <p:nvGrpSpPr>
          <p:cNvPr id="119" name="组合 118"/>
          <p:cNvGrpSpPr/>
          <p:nvPr/>
        </p:nvGrpSpPr>
        <p:grpSpPr>
          <a:xfrm>
            <a:off x="1315403" y="1768318"/>
            <a:ext cx="1971675" cy="253972"/>
            <a:chOff x="3038" y="2245"/>
            <a:chExt cx="2374" cy="514"/>
          </a:xfrm>
        </p:grpSpPr>
        <p:sp>
          <p:nvSpPr>
            <p:cNvPr id="120" name="圆角矩形 119"/>
            <p:cNvSpPr/>
            <p:nvPr/>
          </p:nvSpPr>
          <p:spPr>
            <a:xfrm>
              <a:off x="3038" y="2246"/>
              <a:ext cx="2300" cy="478"/>
            </a:xfrm>
            <a:prstGeom prst="roundRect">
              <a:avLst/>
            </a:prstGeom>
            <a:solidFill>
              <a:srgbClr val="FFFFFF">
                <a:lumMod val="75000"/>
              </a:srgbClr>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
          <p:nvSpPr>
            <p:cNvPr id="121" name="文本框 120"/>
            <p:cNvSpPr txBox="1"/>
            <p:nvPr/>
          </p:nvSpPr>
          <p:spPr>
            <a:xfrm>
              <a:off x="3038" y="2245"/>
              <a:ext cx="2374" cy="5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smtClean="0">
                  <a:ln>
                    <a:noFill/>
                  </a:ln>
                  <a:solidFill>
                    <a:srgbClr val="5F5F5F"/>
                  </a:solidFill>
                  <a:effectLst/>
                  <a:uLnTx/>
                  <a:uFillTx/>
                  <a:latin typeface="Arial"/>
                  <a:ea typeface="黑体"/>
                </a:rPr>
                <a:t>蜜罐系统</a:t>
              </a:r>
            </a:p>
          </p:txBody>
        </p:sp>
      </p:grpSp>
      <p:sp>
        <p:nvSpPr>
          <p:cNvPr id="122" name="右箭头 121"/>
          <p:cNvSpPr/>
          <p:nvPr/>
        </p:nvSpPr>
        <p:spPr>
          <a:xfrm>
            <a:off x="8456040" y="4846737"/>
            <a:ext cx="535781" cy="383858"/>
          </a:xfrm>
          <a:prstGeom prst="rightArrow">
            <a:avLst/>
          </a:prstGeom>
          <a:solidFill>
            <a:srgbClr val="4A6982"/>
          </a:solidFill>
          <a:ln w="12700" cap="flat" cmpd="sng" algn="ctr">
            <a:solidFill>
              <a:srgbClr val="4A6982">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Arial"/>
              <a:ea typeface="黑体"/>
              <a:cs typeface="+mn-cs"/>
            </a:endParaRPr>
          </a:p>
        </p:txBody>
      </p:sp>
    </p:spTree>
    <p:extLst>
      <p:ext uri="{BB962C8B-B14F-4D97-AF65-F5344CB8AC3E}">
        <p14:creationId xmlns:p14="http://schemas.microsoft.com/office/powerpoint/2010/main" xmlns="" val="5762658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Part 3</a:t>
            </a:r>
            <a:r>
              <a:rPr lang="zh-CN" altLang="en-US"/>
              <a:t>（</a:t>
            </a:r>
            <a:r>
              <a:rPr lang="en-US" altLang="zh-CN"/>
              <a:t>7</a:t>
            </a:r>
            <a:r>
              <a:rPr lang="zh-CN" altLang="en-US"/>
              <a:t>）：</a:t>
            </a:r>
            <a:r>
              <a:rPr lang="zh-CN" altLang="en-US" b="1" dirty="0">
                <a:sym typeface="+mn-ea"/>
              </a:rPr>
              <a:t>基于蜜罐系统的工控攻击检测与行为建模</a:t>
            </a:r>
            <a:endParaRPr lang="zh-CN" altLang="en-US"/>
          </a:p>
        </p:txBody>
      </p:sp>
      <p:sp>
        <p:nvSpPr>
          <p:cNvPr id="35" name="云形标注 34"/>
          <p:cNvSpPr/>
          <p:nvPr/>
        </p:nvSpPr>
        <p:spPr>
          <a:xfrm>
            <a:off x="1686877" y="2047876"/>
            <a:ext cx="1161098" cy="585311"/>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altLang="zh-CN" dirty="0" smtClean="0">
                <a:solidFill>
                  <a:prstClr val="white"/>
                </a:solidFill>
              </a:rPr>
              <a:t>Internet</a:t>
            </a:r>
            <a:endParaRPr lang="zh-CN" altLang="en-US" dirty="0">
              <a:solidFill>
                <a:prstClr val="white"/>
              </a:solidFill>
            </a:endParaRPr>
          </a:p>
        </p:txBody>
      </p:sp>
      <p:cxnSp>
        <p:nvCxnSpPr>
          <p:cNvPr id="36" name="直接连接符 35"/>
          <p:cNvCxnSpPr/>
          <p:nvPr/>
        </p:nvCxnSpPr>
        <p:spPr>
          <a:xfrm>
            <a:off x="2701766" y="2477453"/>
            <a:ext cx="1307783" cy="9049"/>
          </a:xfrm>
          <a:prstGeom prst="line">
            <a:avLst/>
          </a:prstGeom>
        </p:spPr>
        <p:style>
          <a:lnRef idx="3">
            <a:schemeClr val="accent1"/>
          </a:lnRef>
          <a:fillRef idx="0">
            <a:schemeClr val="accent1"/>
          </a:fillRef>
          <a:effectRef idx="2">
            <a:schemeClr val="accent1"/>
          </a:effectRef>
          <a:fontRef idx="minor">
            <a:schemeClr val="tx1"/>
          </a:fontRef>
        </p:style>
      </p:cxnSp>
      <p:cxnSp>
        <p:nvCxnSpPr>
          <p:cNvPr id="37" name="直接连接符 36"/>
          <p:cNvCxnSpPr/>
          <p:nvPr/>
        </p:nvCxnSpPr>
        <p:spPr>
          <a:xfrm>
            <a:off x="4000024" y="2477452"/>
            <a:ext cx="9049" cy="621983"/>
          </a:xfrm>
          <a:prstGeom prst="line">
            <a:avLst/>
          </a:prstGeom>
        </p:spPr>
        <p:style>
          <a:lnRef idx="3">
            <a:schemeClr val="accent1"/>
          </a:lnRef>
          <a:fillRef idx="0">
            <a:schemeClr val="accent1"/>
          </a:fillRef>
          <a:effectRef idx="2">
            <a:schemeClr val="accent1"/>
          </a:effectRef>
          <a:fontRef idx="minor">
            <a:schemeClr val="tx1"/>
          </a:fontRef>
        </p:style>
      </p:cxnSp>
      <p:sp>
        <p:nvSpPr>
          <p:cNvPr id="38" name="圆角矩形 37"/>
          <p:cNvSpPr/>
          <p:nvPr/>
        </p:nvSpPr>
        <p:spPr>
          <a:xfrm>
            <a:off x="996315" y="2822257"/>
            <a:ext cx="5575935" cy="3020378"/>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endParaRPr lang="zh-CN" altLang="en-US">
              <a:solidFill>
                <a:srgbClr val="5F5F5F"/>
              </a:solidFill>
            </a:endParaRPr>
          </a:p>
        </p:txBody>
      </p:sp>
      <p:sp>
        <p:nvSpPr>
          <p:cNvPr id="39" name="流程图: 多文档 38"/>
          <p:cNvSpPr/>
          <p:nvPr/>
        </p:nvSpPr>
        <p:spPr>
          <a:xfrm>
            <a:off x="3711892" y="3059906"/>
            <a:ext cx="576263" cy="576263"/>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dirty="0" smtClean="0">
                <a:solidFill>
                  <a:prstClr val="white"/>
                </a:solidFill>
              </a:rPr>
              <a:t>网关</a:t>
            </a:r>
            <a:endParaRPr lang="zh-CN" altLang="en-US" dirty="0">
              <a:solidFill>
                <a:prstClr val="white"/>
              </a:solidFill>
            </a:endParaRPr>
          </a:p>
        </p:txBody>
      </p:sp>
      <p:cxnSp>
        <p:nvCxnSpPr>
          <p:cNvPr id="40" name="直接连接符 39"/>
          <p:cNvCxnSpPr/>
          <p:nvPr/>
        </p:nvCxnSpPr>
        <p:spPr>
          <a:xfrm>
            <a:off x="4301967" y="3377089"/>
            <a:ext cx="19669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41" name="直接连接符 40"/>
          <p:cNvCxnSpPr/>
          <p:nvPr/>
        </p:nvCxnSpPr>
        <p:spPr>
          <a:xfrm>
            <a:off x="4484846" y="3066574"/>
            <a:ext cx="13335" cy="452438"/>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直接连接符 41"/>
          <p:cNvCxnSpPr/>
          <p:nvPr/>
        </p:nvCxnSpPr>
        <p:spPr>
          <a:xfrm>
            <a:off x="4484846" y="3059906"/>
            <a:ext cx="182880" cy="6668"/>
          </a:xfrm>
          <a:prstGeom prst="line">
            <a:avLst/>
          </a:prstGeom>
        </p:spPr>
        <p:style>
          <a:lnRef idx="3">
            <a:schemeClr val="accent1"/>
          </a:lnRef>
          <a:fillRef idx="0">
            <a:schemeClr val="accent1"/>
          </a:fillRef>
          <a:effectRef idx="2">
            <a:schemeClr val="accent1"/>
          </a:effectRef>
          <a:fontRef idx="minor">
            <a:schemeClr val="tx1"/>
          </a:fontRef>
        </p:style>
      </p:cxnSp>
      <p:cxnSp>
        <p:nvCxnSpPr>
          <p:cNvPr id="44" name="直接连接符 43"/>
          <p:cNvCxnSpPr/>
          <p:nvPr/>
        </p:nvCxnSpPr>
        <p:spPr>
          <a:xfrm>
            <a:off x="4498658" y="3512344"/>
            <a:ext cx="182880" cy="6668"/>
          </a:xfrm>
          <a:prstGeom prst="line">
            <a:avLst/>
          </a:prstGeom>
        </p:spPr>
        <p:style>
          <a:lnRef idx="3">
            <a:schemeClr val="accent1"/>
          </a:lnRef>
          <a:fillRef idx="0">
            <a:schemeClr val="accent1"/>
          </a:fillRef>
          <a:effectRef idx="2">
            <a:schemeClr val="accent1"/>
          </a:effectRef>
          <a:fontRef idx="minor">
            <a:schemeClr val="tx1"/>
          </a:fontRef>
        </p:style>
      </p:cxnSp>
      <p:sp>
        <p:nvSpPr>
          <p:cNvPr id="45" name="圆角矩形 44"/>
          <p:cNvSpPr/>
          <p:nvPr/>
        </p:nvSpPr>
        <p:spPr>
          <a:xfrm>
            <a:off x="4667727" y="2924175"/>
            <a:ext cx="1243489" cy="3124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dirty="0" smtClean="0">
                <a:solidFill>
                  <a:prstClr val="white"/>
                </a:solidFill>
              </a:rPr>
              <a:t>防火墙</a:t>
            </a:r>
            <a:endParaRPr lang="zh-CN" altLang="en-US" dirty="0">
              <a:solidFill>
                <a:prstClr val="white"/>
              </a:solidFill>
            </a:endParaRPr>
          </a:p>
        </p:txBody>
      </p:sp>
      <p:sp>
        <p:nvSpPr>
          <p:cNvPr id="46" name="圆角矩形 45"/>
          <p:cNvSpPr/>
          <p:nvPr/>
        </p:nvSpPr>
        <p:spPr>
          <a:xfrm>
            <a:off x="4667727" y="3369469"/>
            <a:ext cx="1243489" cy="3124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dirty="0">
                <a:solidFill>
                  <a:prstClr val="white"/>
                </a:solidFill>
              </a:rPr>
              <a:t>入侵检测系统</a:t>
            </a:r>
          </a:p>
        </p:txBody>
      </p:sp>
      <p:sp>
        <p:nvSpPr>
          <p:cNvPr id="47" name="圆角矩形 46"/>
          <p:cNvSpPr/>
          <p:nvPr/>
        </p:nvSpPr>
        <p:spPr>
          <a:xfrm>
            <a:off x="4681537" y="3854768"/>
            <a:ext cx="1321118" cy="31242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fontAlgn="auto">
              <a:spcBef>
                <a:spcPts val="0"/>
              </a:spcBef>
              <a:spcAft>
                <a:spcPts val="0"/>
              </a:spcAft>
            </a:pPr>
            <a:r>
              <a:rPr lang="zh-CN" altLang="en-US" dirty="0" smtClean="0">
                <a:solidFill>
                  <a:prstClr val="white"/>
                </a:solidFill>
              </a:rPr>
              <a:t>数据捕获模块</a:t>
            </a:r>
            <a:endParaRPr lang="zh-CN" altLang="en-US" dirty="0">
              <a:solidFill>
                <a:prstClr val="white"/>
              </a:solidFill>
            </a:endParaRPr>
          </a:p>
        </p:txBody>
      </p:sp>
      <p:cxnSp>
        <p:nvCxnSpPr>
          <p:cNvPr id="48" name="直接连接符 47"/>
          <p:cNvCxnSpPr/>
          <p:nvPr/>
        </p:nvCxnSpPr>
        <p:spPr>
          <a:xfrm>
            <a:off x="4009073" y="3512344"/>
            <a:ext cx="0" cy="458629"/>
          </a:xfrm>
          <a:prstGeom prst="line">
            <a:avLst/>
          </a:prstGeom>
        </p:spPr>
        <p:style>
          <a:lnRef idx="3">
            <a:schemeClr val="accent1"/>
          </a:lnRef>
          <a:fillRef idx="0">
            <a:schemeClr val="accent1"/>
          </a:fillRef>
          <a:effectRef idx="2">
            <a:schemeClr val="accent1"/>
          </a:effectRef>
          <a:fontRef idx="minor">
            <a:schemeClr val="tx1"/>
          </a:fontRef>
        </p:style>
      </p:cxnSp>
      <p:sp>
        <p:nvSpPr>
          <p:cNvPr id="49" name="圆角矩形 48"/>
          <p:cNvSpPr/>
          <p:nvPr/>
        </p:nvSpPr>
        <p:spPr>
          <a:xfrm>
            <a:off x="3524726" y="3970973"/>
            <a:ext cx="909638" cy="319564"/>
          </a:xfrm>
          <a:prstGeom prst="roundRect">
            <a:avLst/>
          </a:prstGeom>
          <a:ln w="28575">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r>
              <a:rPr lang="zh-CN" altLang="en-US" dirty="0" smtClean="0">
                <a:solidFill>
                  <a:srgbClr val="5F5F5F"/>
                </a:solidFill>
              </a:rPr>
              <a:t>虚拟网卡</a:t>
            </a:r>
            <a:endParaRPr lang="zh-CN" altLang="en-US" dirty="0">
              <a:solidFill>
                <a:srgbClr val="5F5F5F"/>
              </a:solidFill>
            </a:endParaRPr>
          </a:p>
        </p:txBody>
      </p:sp>
      <p:sp>
        <p:nvSpPr>
          <p:cNvPr id="50" name="圆角矩形 49"/>
          <p:cNvSpPr/>
          <p:nvPr/>
        </p:nvSpPr>
        <p:spPr>
          <a:xfrm>
            <a:off x="1293496" y="3854767"/>
            <a:ext cx="3214211" cy="1576388"/>
          </a:xfrm>
          <a:prstGeom prst="roundRect">
            <a:avLst/>
          </a:prstGeom>
          <a:noFill/>
          <a:ln w="28575">
            <a:prstDash val="lgDashDot"/>
          </a:ln>
        </p:spPr>
        <p:style>
          <a:lnRef idx="2">
            <a:schemeClr val="accent1"/>
          </a:lnRef>
          <a:fillRef idx="1">
            <a:schemeClr val="lt1"/>
          </a:fillRef>
          <a:effectRef idx="0">
            <a:schemeClr val="accent1"/>
          </a:effectRef>
          <a:fontRef idx="minor">
            <a:schemeClr val="dk1"/>
          </a:fontRef>
        </p:style>
        <p:txBody>
          <a:bodyPr rtlCol="0" anchor="ctr"/>
          <a:lstStyle/>
          <a:p>
            <a:pPr algn="ctr" fontAlgn="auto">
              <a:spcBef>
                <a:spcPts val="0"/>
              </a:spcBef>
              <a:spcAft>
                <a:spcPts val="0"/>
              </a:spcAft>
            </a:pPr>
            <a:endParaRPr lang="zh-CN" altLang="en-US">
              <a:solidFill>
                <a:srgbClr val="5F5F5F"/>
              </a:solidFill>
            </a:endParaRPr>
          </a:p>
        </p:txBody>
      </p:sp>
      <p:cxnSp>
        <p:nvCxnSpPr>
          <p:cNvPr id="51" name="直接连接符 50"/>
          <p:cNvCxnSpPr/>
          <p:nvPr/>
        </p:nvCxnSpPr>
        <p:spPr>
          <a:xfrm>
            <a:off x="3048952" y="4166711"/>
            <a:ext cx="475298" cy="0"/>
          </a:xfrm>
          <a:prstGeom prst="line">
            <a:avLst/>
          </a:prstGeom>
        </p:spPr>
        <p:style>
          <a:lnRef idx="3">
            <a:schemeClr val="accent1"/>
          </a:lnRef>
          <a:fillRef idx="0">
            <a:schemeClr val="accent1"/>
          </a:fillRef>
          <a:effectRef idx="2">
            <a:schemeClr val="accent1"/>
          </a:effectRef>
          <a:fontRef idx="minor">
            <a:schemeClr val="tx1"/>
          </a:fontRef>
        </p:style>
      </p:cxnSp>
      <p:sp>
        <p:nvSpPr>
          <p:cNvPr id="52" name="圆角矩形 51"/>
          <p:cNvSpPr/>
          <p:nvPr/>
        </p:nvSpPr>
        <p:spPr>
          <a:xfrm>
            <a:off x="1956435" y="3977640"/>
            <a:ext cx="1046798" cy="40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sz="900" dirty="0">
                <a:solidFill>
                  <a:prstClr val="white"/>
                </a:solidFill>
              </a:rPr>
              <a:t>虚拟蜜罐（模拟</a:t>
            </a:r>
            <a:r>
              <a:rPr lang="en-US" altLang="zh-CN" sz="900" dirty="0">
                <a:solidFill>
                  <a:prstClr val="white"/>
                </a:solidFill>
              </a:rPr>
              <a:t>PLC</a:t>
            </a:r>
            <a:r>
              <a:rPr lang="zh-CN" altLang="en-US" sz="900" dirty="0">
                <a:solidFill>
                  <a:prstClr val="white"/>
                </a:solidFill>
              </a:rPr>
              <a:t>设备</a:t>
            </a:r>
            <a:r>
              <a:rPr lang="en-US" altLang="zh-CN" sz="900" dirty="0">
                <a:solidFill>
                  <a:prstClr val="white"/>
                </a:solidFill>
              </a:rPr>
              <a:t>1</a:t>
            </a:r>
            <a:r>
              <a:rPr lang="zh-CN" altLang="en-US" sz="900" dirty="0">
                <a:solidFill>
                  <a:prstClr val="white"/>
                </a:solidFill>
              </a:rPr>
              <a:t>）</a:t>
            </a:r>
          </a:p>
        </p:txBody>
      </p:sp>
      <p:cxnSp>
        <p:nvCxnSpPr>
          <p:cNvPr id="53" name="直接连接符 52"/>
          <p:cNvCxnSpPr/>
          <p:nvPr/>
        </p:nvCxnSpPr>
        <p:spPr>
          <a:xfrm flipV="1">
            <a:off x="2930367" y="4301490"/>
            <a:ext cx="643414" cy="555308"/>
          </a:xfrm>
          <a:prstGeom prst="line">
            <a:avLst/>
          </a:prstGeom>
        </p:spPr>
        <p:style>
          <a:lnRef idx="3">
            <a:schemeClr val="accent1"/>
          </a:lnRef>
          <a:fillRef idx="0">
            <a:schemeClr val="accent1"/>
          </a:fillRef>
          <a:effectRef idx="2">
            <a:schemeClr val="accent1"/>
          </a:effectRef>
          <a:fontRef idx="minor">
            <a:schemeClr val="tx1"/>
          </a:fontRef>
        </p:style>
      </p:cxnSp>
      <p:sp>
        <p:nvSpPr>
          <p:cNvPr id="54" name="圆角矩形 53"/>
          <p:cNvSpPr/>
          <p:nvPr/>
        </p:nvSpPr>
        <p:spPr>
          <a:xfrm>
            <a:off x="1950720" y="4780121"/>
            <a:ext cx="1046798" cy="40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sz="900" dirty="0">
                <a:solidFill>
                  <a:prstClr val="white"/>
                </a:solidFill>
              </a:rPr>
              <a:t>虚拟蜜罐（模拟</a:t>
            </a:r>
            <a:r>
              <a:rPr lang="en-US" altLang="zh-CN" sz="900" dirty="0">
                <a:solidFill>
                  <a:prstClr val="white"/>
                </a:solidFill>
              </a:rPr>
              <a:t>PLC</a:t>
            </a:r>
            <a:r>
              <a:rPr lang="zh-CN" altLang="en-US" sz="900" dirty="0">
                <a:solidFill>
                  <a:prstClr val="white"/>
                </a:solidFill>
              </a:rPr>
              <a:t>设备</a:t>
            </a:r>
            <a:r>
              <a:rPr lang="en-US" altLang="zh-CN" sz="900" dirty="0">
                <a:solidFill>
                  <a:prstClr val="white"/>
                </a:solidFill>
              </a:rPr>
              <a:t>2</a:t>
            </a:r>
            <a:r>
              <a:rPr lang="zh-CN" altLang="en-US" sz="900" dirty="0">
                <a:solidFill>
                  <a:prstClr val="white"/>
                </a:solidFill>
              </a:rPr>
              <a:t>）</a:t>
            </a:r>
          </a:p>
        </p:txBody>
      </p:sp>
      <p:cxnSp>
        <p:nvCxnSpPr>
          <p:cNvPr id="55" name="直接连接符 54"/>
          <p:cNvCxnSpPr/>
          <p:nvPr/>
        </p:nvCxnSpPr>
        <p:spPr>
          <a:xfrm flipH="1" flipV="1">
            <a:off x="3963353" y="4290061"/>
            <a:ext cx="36671" cy="629126"/>
          </a:xfrm>
          <a:prstGeom prst="line">
            <a:avLst/>
          </a:prstGeom>
        </p:spPr>
        <p:style>
          <a:lnRef idx="3">
            <a:schemeClr val="accent1"/>
          </a:lnRef>
          <a:fillRef idx="0">
            <a:schemeClr val="accent1"/>
          </a:fillRef>
          <a:effectRef idx="2">
            <a:schemeClr val="accent1"/>
          </a:effectRef>
          <a:fontRef idx="minor">
            <a:schemeClr val="tx1"/>
          </a:fontRef>
        </p:style>
      </p:cxnSp>
      <p:sp>
        <p:nvSpPr>
          <p:cNvPr id="56" name="圆角矩形 55"/>
          <p:cNvSpPr/>
          <p:nvPr/>
        </p:nvSpPr>
        <p:spPr>
          <a:xfrm>
            <a:off x="3355657" y="4809649"/>
            <a:ext cx="1046798" cy="4019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sz="900" dirty="0">
                <a:solidFill>
                  <a:prstClr val="white"/>
                </a:solidFill>
              </a:rPr>
              <a:t>虚拟蜜罐（模拟</a:t>
            </a:r>
            <a:r>
              <a:rPr lang="en-US" altLang="zh-CN" sz="900" dirty="0">
                <a:solidFill>
                  <a:prstClr val="white"/>
                </a:solidFill>
              </a:rPr>
              <a:t>PLC</a:t>
            </a:r>
            <a:r>
              <a:rPr lang="zh-CN" altLang="en-US" sz="900" dirty="0">
                <a:solidFill>
                  <a:prstClr val="white"/>
                </a:solidFill>
              </a:rPr>
              <a:t>设备</a:t>
            </a:r>
            <a:r>
              <a:rPr lang="en-US" altLang="zh-CN" sz="900" dirty="0">
                <a:solidFill>
                  <a:prstClr val="white"/>
                </a:solidFill>
              </a:rPr>
              <a:t>3</a:t>
            </a:r>
            <a:r>
              <a:rPr lang="zh-CN" altLang="en-US" sz="900" dirty="0">
                <a:solidFill>
                  <a:prstClr val="white"/>
                </a:solidFill>
              </a:rPr>
              <a:t>）</a:t>
            </a:r>
          </a:p>
        </p:txBody>
      </p:sp>
      <p:cxnSp>
        <p:nvCxnSpPr>
          <p:cNvPr id="57" name="直接连接符 56"/>
          <p:cNvCxnSpPr>
            <a:stCxn id="45" idx="3"/>
          </p:cNvCxnSpPr>
          <p:nvPr/>
        </p:nvCxnSpPr>
        <p:spPr>
          <a:xfrm flipV="1">
            <a:off x="5911215" y="3080385"/>
            <a:ext cx="18288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8" name="直接连接符 57"/>
          <p:cNvCxnSpPr/>
          <p:nvPr/>
        </p:nvCxnSpPr>
        <p:spPr>
          <a:xfrm flipV="1">
            <a:off x="5911215" y="3549491"/>
            <a:ext cx="182880"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9" name="直接连接符 58"/>
          <p:cNvCxnSpPr/>
          <p:nvPr/>
        </p:nvCxnSpPr>
        <p:spPr>
          <a:xfrm flipV="1">
            <a:off x="6002655" y="4010501"/>
            <a:ext cx="9144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60" name="直接连接符 59"/>
          <p:cNvCxnSpPr/>
          <p:nvPr/>
        </p:nvCxnSpPr>
        <p:spPr>
          <a:xfrm>
            <a:off x="6094095" y="4010502"/>
            <a:ext cx="0" cy="908209"/>
          </a:xfrm>
          <a:prstGeom prst="line">
            <a:avLst/>
          </a:prstGeom>
        </p:spPr>
        <p:style>
          <a:lnRef idx="3">
            <a:schemeClr val="accent2"/>
          </a:lnRef>
          <a:fillRef idx="0">
            <a:schemeClr val="accent2"/>
          </a:fillRef>
          <a:effectRef idx="2">
            <a:schemeClr val="accent2"/>
          </a:effectRef>
          <a:fontRef idx="minor">
            <a:schemeClr val="tx1"/>
          </a:fontRef>
        </p:style>
      </p:cxnSp>
      <p:cxnSp>
        <p:nvCxnSpPr>
          <p:cNvPr id="61" name="直接连接符 60"/>
          <p:cNvCxnSpPr/>
          <p:nvPr/>
        </p:nvCxnSpPr>
        <p:spPr>
          <a:xfrm>
            <a:off x="1695926" y="5543074"/>
            <a:ext cx="3094673" cy="15240"/>
          </a:xfrm>
          <a:prstGeom prst="line">
            <a:avLst/>
          </a:prstGeom>
        </p:spPr>
        <p:style>
          <a:lnRef idx="3">
            <a:schemeClr val="accent4"/>
          </a:lnRef>
          <a:fillRef idx="0">
            <a:schemeClr val="accent4"/>
          </a:fillRef>
          <a:effectRef idx="2">
            <a:schemeClr val="accent4"/>
          </a:effectRef>
          <a:fontRef idx="minor">
            <a:schemeClr val="tx1"/>
          </a:fontRef>
        </p:style>
      </p:cxnSp>
      <p:sp>
        <p:nvSpPr>
          <p:cNvPr id="62" name="圆角矩形 61"/>
          <p:cNvSpPr/>
          <p:nvPr/>
        </p:nvSpPr>
        <p:spPr>
          <a:xfrm>
            <a:off x="5059680" y="4856798"/>
            <a:ext cx="1199198" cy="43672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fontAlgn="auto">
              <a:spcBef>
                <a:spcPts val="0"/>
              </a:spcBef>
              <a:spcAft>
                <a:spcPts val="0"/>
              </a:spcAft>
            </a:pPr>
            <a:r>
              <a:rPr lang="zh-CN" altLang="en-US" dirty="0" smtClean="0">
                <a:solidFill>
                  <a:prstClr val="white"/>
                </a:solidFill>
              </a:rPr>
              <a:t>本地数据库</a:t>
            </a:r>
            <a:endParaRPr lang="zh-CN" altLang="en-US" dirty="0">
              <a:solidFill>
                <a:prstClr val="white"/>
              </a:solidFill>
            </a:endParaRPr>
          </a:p>
        </p:txBody>
      </p:sp>
      <p:sp>
        <p:nvSpPr>
          <p:cNvPr id="64" name="文本框 63"/>
          <p:cNvSpPr txBox="1"/>
          <p:nvPr/>
        </p:nvSpPr>
        <p:spPr>
          <a:xfrm>
            <a:off x="3547587" y="2803207"/>
            <a:ext cx="557689" cy="646331"/>
          </a:xfrm>
          <a:prstGeom prst="rect">
            <a:avLst/>
          </a:prstGeom>
          <a:noFill/>
        </p:spPr>
        <p:txBody>
          <a:bodyPr wrap="square" rtlCol="0">
            <a:spAutoFit/>
          </a:bodyPr>
          <a:lstStyle/>
          <a:p>
            <a:pPr fontAlgn="auto">
              <a:spcBef>
                <a:spcPts val="0"/>
              </a:spcBef>
              <a:spcAft>
                <a:spcPts val="0"/>
              </a:spcAft>
            </a:pPr>
            <a:r>
              <a:rPr lang="en-US" altLang="zh-CN" dirty="0" smtClean="0">
                <a:solidFill>
                  <a:srgbClr val="5F5F5F"/>
                </a:solidFill>
                <a:latin typeface="Arial"/>
                <a:ea typeface="黑体"/>
              </a:rPr>
              <a:t>eth0</a:t>
            </a:r>
            <a:endParaRPr lang="zh-CN" altLang="en-US" dirty="0">
              <a:solidFill>
                <a:srgbClr val="5F5F5F"/>
              </a:solidFill>
              <a:latin typeface="Arial"/>
              <a:ea typeface="黑体"/>
            </a:endParaRPr>
          </a:p>
        </p:txBody>
      </p:sp>
      <p:sp>
        <p:nvSpPr>
          <p:cNvPr id="65" name="矩形 64"/>
          <p:cNvSpPr/>
          <p:nvPr/>
        </p:nvSpPr>
        <p:spPr>
          <a:xfrm>
            <a:off x="3532822" y="3585686"/>
            <a:ext cx="763351" cy="369332"/>
          </a:xfrm>
          <a:prstGeom prst="rect">
            <a:avLst/>
          </a:prstGeom>
        </p:spPr>
        <p:txBody>
          <a:bodyPr wrap="none">
            <a:spAutoFit/>
          </a:bodyPr>
          <a:lstStyle/>
          <a:p>
            <a:pPr fontAlgn="auto">
              <a:spcBef>
                <a:spcPts val="0"/>
              </a:spcBef>
              <a:spcAft>
                <a:spcPts val="0"/>
              </a:spcAft>
            </a:pPr>
            <a:r>
              <a:rPr lang="zh-CN" altLang="en-US" dirty="0">
                <a:solidFill>
                  <a:srgbClr val="000000"/>
                </a:solidFill>
                <a:latin typeface="微软雅黑" panose="020B0503020204020204" charset="-122"/>
                <a:ea typeface="微软雅黑" panose="020B0503020204020204" charset="-122"/>
              </a:rPr>
              <a:t> </a:t>
            </a:r>
            <a:r>
              <a:rPr lang="en-US" altLang="zh-CN" dirty="0" smtClean="0">
                <a:solidFill>
                  <a:srgbClr val="000000"/>
                </a:solidFill>
                <a:latin typeface="等线" panose="02010600030101010101" pitchFamily="2" charset="-122"/>
                <a:ea typeface="等线" panose="02010600030101010101" pitchFamily="2" charset="-122"/>
              </a:rPr>
              <a:t>eth1</a:t>
            </a:r>
            <a:r>
              <a:rPr lang="zh-CN" altLang="en-US" dirty="0">
                <a:solidFill>
                  <a:srgbClr val="000000"/>
                </a:solidFill>
                <a:latin typeface="微软雅黑" panose="020B0503020204020204" charset="-122"/>
                <a:ea typeface="微软雅黑" panose="020B0503020204020204" charset="-122"/>
              </a:rPr>
              <a:t> </a:t>
            </a:r>
            <a:endParaRPr lang="zh-CN" altLang="en-US" dirty="0">
              <a:solidFill>
                <a:srgbClr val="5F5F5F"/>
              </a:solidFill>
              <a:latin typeface="Arial"/>
              <a:ea typeface="黑体"/>
            </a:endParaRPr>
          </a:p>
        </p:txBody>
      </p:sp>
      <p:cxnSp>
        <p:nvCxnSpPr>
          <p:cNvPr id="66" name="直接箭头连接符 65"/>
          <p:cNvCxnSpPr/>
          <p:nvPr/>
        </p:nvCxnSpPr>
        <p:spPr>
          <a:xfrm flipH="1" flipV="1">
            <a:off x="3421381" y="3485197"/>
            <a:ext cx="185261" cy="2219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3421380" y="3056097"/>
            <a:ext cx="240030" cy="2443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2988945" y="3235166"/>
            <a:ext cx="715260" cy="369332"/>
          </a:xfrm>
          <a:prstGeom prst="rect">
            <a:avLst/>
          </a:prstGeom>
        </p:spPr>
        <p:txBody>
          <a:bodyPr wrap="none">
            <a:spAutoFit/>
          </a:bodyPr>
          <a:lstStyle/>
          <a:p>
            <a:pPr fontAlgn="auto">
              <a:spcBef>
                <a:spcPts val="0"/>
              </a:spcBef>
              <a:spcAft>
                <a:spcPts val="0"/>
              </a:spcAft>
            </a:pPr>
            <a:r>
              <a:rPr lang="zh-CN" altLang="en-US" dirty="0">
                <a:solidFill>
                  <a:srgbClr val="000000"/>
                </a:solidFill>
                <a:latin typeface="微软雅黑" panose="020B0503020204020204" charset="-122"/>
                <a:ea typeface="微软雅黑" panose="020B0503020204020204" charset="-122"/>
              </a:rPr>
              <a:t>桥接 </a:t>
            </a:r>
            <a:endParaRPr lang="zh-CN" altLang="en-US" dirty="0">
              <a:solidFill>
                <a:srgbClr val="5F5F5F"/>
              </a:solidFill>
              <a:latin typeface="Arial"/>
              <a:ea typeface="黑体"/>
            </a:endParaRPr>
          </a:p>
        </p:txBody>
      </p:sp>
      <p:sp>
        <p:nvSpPr>
          <p:cNvPr id="69" name="圆角矩形 68"/>
          <p:cNvSpPr/>
          <p:nvPr/>
        </p:nvSpPr>
        <p:spPr>
          <a:xfrm>
            <a:off x="1447800" y="3671888"/>
            <a:ext cx="298133" cy="18649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dirty="0">
                <a:solidFill>
                  <a:prstClr val="white"/>
                </a:solidFill>
              </a:rPr>
              <a:t>节点主机</a:t>
            </a:r>
          </a:p>
        </p:txBody>
      </p:sp>
      <p:cxnSp>
        <p:nvCxnSpPr>
          <p:cNvPr id="70" name="直接连接符 69"/>
          <p:cNvCxnSpPr/>
          <p:nvPr/>
        </p:nvCxnSpPr>
        <p:spPr>
          <a:xfrm flipV="1">
            <a:off x="1793558" y="4178618"/>
            <a:ext cx="118110" cy="1429"/>
          </a:xfrm>
          <a:prstGeom prst="line">
            <a:avLst/>
          </a:prstGeom>
        </p:spPr>
        <p:style>
          <a:lnRef idx="3">
            <a:schemeClr val="accent1"/>
          </a:lnRef>
          <a:fillRef idx="0">
            <a:schemeClr val="accent1"/>
          </a:fillRef>
          <a:effectRef idx="2">
            <a:schemeClr val="accent1"/>
          </a:effectRef>
          <a:fontRef idx="minor">
            <a:schemeClr val="tx1"/>
          </a:fontRef>
        </p:style>
      </p:cxnSp>
      <p:cxnSp>
        <p:nvCxnSpPr>
          <p:cNvPr id="71" name="直接连接符 70"/>
          <p:cNvCxnSpPr/>
          <p:nvPr/>
        </p:nvCxnSpPr>
        <p:spPr>
          <a:xfrm flipV="1">
            <a:off x="1797844" y="5009198"/>
            <a:ext cx="118110" cy="1429"/>
          </a:xfrm>
          <a:prstGeom prst="line">
            <a:avLst/>
          </a:prstGeom>
        </p:spPr>
        <p:style>
          <a:lnRef idx="3">
            <a:schemeClr val="accent1"/>
          </a:lnRef>
          <a:fillRef idx="0">
            <a:schemeClr val="accent1"/>
          </a:fillRef>
          <a:effectRef idx="2">
            <a:schemeClr val="accent1"/>
          </a:effectRef>
          <a:fontRef idx="minor">
            <a:schemeClr val="tx1"/>
          </a:fontRef>
        </p:style>
      </p:cxnSp>
      <p:cxnSp>
        <p:nvCxnSpPr>
          <p:cNvPr id="72" name="直接连接符 71"/>
          <p:cNvCxnSpPr/>
          <p:nvPr/>
        </p:nvCxnSpPr>
        <p:spPr>
          <a:xfrm flipV="1">
            <a:off x="3287078" y="5230654"/>
            <a:ext cx="127635" cy="63341"/>
          </a:xfrm>
          <a:prstGeom prst="line">
            <a:avLst/>
          </a:prstGeom>
        </p:spPr>
        <p:style>
          <a:lnRef idx="3">
            <a:schemeClr val="accent1"/>
          </a:lnRef>
          <a:fillRef idx="0">
            <a:schemeClr val="accent1"/>
          </a:fillRef>
          <a:effectRef idx="2">
            <a:schemeClr val="accent1"/>
          </a:effectRef>
          <a:fontRef idx="minor">
            <a:schemeClr val="tx1"/>
          </a:fontRef>
        </p:style>
      </p:cxnSp>
      <p:cxnSp>
        <p:nvCxnSpPr>
          <p:cNvPr id="73" name="直接连接符 72"/>
          <p:cNvCxnSpPr/>
          <p:nvPr/>
        </p:nvCxnSpPr>
        <p:spPr>
          <a:xfrm>
            <a:off x="1793558" y="5293995"/>
            <a:ext cx="149352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8" name="直接连接符 77"/>
          <p:cNvCxnSpPr/>
          <p:nvPr/>
        </p:nvCxnSpPr>
        <p:spPr>
          <a:xfrm>
            <a:off x="6085523" y="3081814"/>
            <a:ext cx="0" cy="806768"/>
          </a:xfrm>
          <a:prstGeom prst="line">
            <a:avLst/>
          </a:prstGeom>
        </p:spPr>
        <p:style>
          <a:lnRef idx="3">
            <a:schemeClr val="accent4"/>
          </a:lnRef>
          <a:fillRef idx="0">
            <a:schemeClr val="accent4"/>
          </a:fillRef>
          <a:effectRef idx="2">
            <a:schemeClr val="accent4"/>
          </a:effectRef>
          <a:fontRef idx="minor">
            <a:schemeClr val="tx1"/>
          </a:fontRef>
        </p:style>
      </p:cxnSp>
      <p:cxnSp>
        <p:nvCxnSpPr>
          <p:cNvPr id="10" name="直接连接符 9"/>
          <p:cNvCxnSpPr/>
          <p:nvPr/>
        </p:nvCxnSpPr>
        <p:spPr>
          <a:xfrm>
            <a:off x="6002655" y="3888581"/>
            <a:ext cx="91440" cy="0"/>
          </a:xfrm>
          <a:prstGeom prst="line">
            <a:avLst/>
          </a:prstGeom>
          <a:ln w="38100"/>
        </p:spPr>
        <p:style>
          <a:lnRef idx="1">
            <a:schemeClr val="accent4"/>
          </a:lnRef>
          <a:fillRef idx="0">
            <a:schemeClr val="accent4"/>
          </a:fillRef>
          <a:effectRef idx="0">
            <a:schemeClr val="accent4"/>
          </a:effectRef>
          <a:fontRef idx="minor">
            <a:schemeClr val="tx1"/>
          </a:fontRef>
        </p:style>
      </p:cxnSp>
      <p:sp>
        <p:nvSpPr>
          <p:cNvPr id="92" name="文本框 91"/>
          <p:cNvSpPr txBox="1"/>
          <p:nvPr/>
        </p:nvSpPr>
        <p:spPr>
          <a:xfrm>
            <a:off x="6044565" y="2841308"/>
            <a:ext cx="220980" cy="1200329"/>
          </a:xfrm>
          <a:prstGeom prst="rect">
            <a:avLst/>
          </a:prstGeom>
          <a:noFill/>
        </p:spPr>
        <p:txBody>
          <a:bodyPr wrap="square" rtlCol="0">
            <a:spAutoFit/>
          </a:bodyPr>
          <a:lstStyle/>
          <a:p>
            <a:pPr fontAlgn="auto">
              <a:spcBef>
                <a:spcPts val="0"/>
              </a:spcBef>
              <a:spcAft>
                <a:spcPts val="0"/>
              </a:spcAft>
            </a:pPr>
            <a:r>
              <a:rPr lang="zh-CN" altLang="en-US" sz="900" dirty="0">
                <a:solidFill>
                  <a:srgbClr val="5F5F5F"/>
                </a:solidFill>
                <a:latin typeface="Arial"/>
                <a:ea typeface="黑体"/>
              </a:rPr>
              <a:t>发送网络流量数据</a:t>
            </a:r>
          </a:p>
        </p:txBody>
      </p:sp>
      <p:sp>
        <p:nvSpPr>
          <p:cNvPr id="94" name="文本框 93"/>
          <p:cNvSpPr txBox="1"/>
          <p:nvPr/>
        </p:nvSpPr>
        <p:spPr>
          <a:xfrm>
            <a:off x="2327434" y="5574983"/>
            <a:ext cx="2394109" cy="230832"/>
          </a:xfrm>
          <a:prstGeom prst="rect">
            <a:avLst/>
          </a:prstGeom>
          <a:noFill/>
        </p:spPr>
        <p:txBody>
          <a:bodyPr wrap="square" rtlCol="0">
            <a:spAutoFit/>
          </a:bodyPr>
          <a:lstStyle/>
          <a:p>
            <a:pPr fontAlgn="auto">
              <a:spcBef>
                <a:spcPts val="0"/>
              </a:spcBef>
              <a:spcAft>
                <a:spcPts val="0"/>
              </a:spcAft>
            </a:pPr>
            <a:r>
              <a:rPr lang="zh-CN" altLang="en-US" sz="900" dirty="0">
                <a:solidFill>
                  <a:srgbClr val="5F5F5F"/>
                </a:solidFill>
                <a:latin typeface="Arial"/>
                <a:ea typeface="黑体"/>
              </a:rPr>
              <a:t>对模拟工控设备蜜罐发送的恶意命令</a:t>
            </a:r>
          </a:p>
        </p:txBody>
      </p:sp>
      <p:cxnSp>
        <p:nvCxnSpPr>
          <p:cNvPr id="97" name="直接箭头连接符 96"/>
          <p:cNvCxnSpPr/>
          <p:nvPr/>
        </p:nvCxnSpPr>
        <p:spPr>
          <a:xfrm flipV="1">
            <a:off x="4790123" y="4178618"/>
            <a:ext cx="0" cy="1379696"/>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98" name="文本框 97"/>
          <p:cNvSpPr txBox="1"/>
          <p:nvPr/>
        </p:nvSpPr>
        <p:spPr>
          <a:xfrm>
            <a:off x="3573780" y="2114550"/>
            <a:ext cx="1115378" cy="369332"/>
          </a:xfrm>
          <a:prstGeom prst="rect">
            <a:avLst/>
          </a:prstGeom>
          <a:noFill/>
        </p:spPr>
        <p:txBody>
          <a:bodyPr wrap="square" rtlCol="0">
            <a:spAutoFit/>
          </a:bodyPr>
          <a:lstStyle/>
          <a:p>
            <a:pPr fontAlgn="auto">
              <a:spcBef>
                <a:spcPts val="0"/>
              </a:spcBef>
              <a:spcAft>
                <a:spcPts val="0"/>
              </a:spcAft>
            </a:pPr>
            <a:r>
              <a:rPr lang="zh-CN" altLang="en-US" sz="900" dirty="0">
                <a:solidFill>
                  <a:srgbClr val="5F5F5F"/>
                </a:solidFill>
                <a:latin typeface="Arial"/>
                <a:ea typeface="黑体"/>
              </a:rPr>
              <a:t>包含网络流量和恶意命令的数据包</a:t>
            </a:r>
          </a:p>
        </p:txBody>
      </p:sp>
      <p:sp>
        <p:nvSpPr>
          <p:cNvPr id="99" name="文本框 98"/>
          <p:cNvSpPr txBox="1"/>
          <p:nvPr/>
        </p:nvSpPr>
        <p:spPr>
          <a:xfrm>
            <a:off x="5539740" y="4306729"/>
            <a:ext cx="687229" cy="369332"/>
          </a:xfrm>
          <a:prstGeom prst="rect">
            <a:avLst/>
          </a:prstGeom>
          <a:noFill/>
        </p:spPr>
        <p:txBody>
          <a:bodyPr wrap="square" rtlCol="0">
            <a:spAutoFit/>
          </a:bodyPr>
          <a:lstStyle/>
          <a:p>
            <a:pPr fontAlgn="auto">
              <a:spcBef>
                <a:spcPts val="0"/>
              </a:spcBef>
              <a:spcAft>
                <a:spcPts val="0"/>
              </a:spcAft>
            </a:pPr>
            <a:r>
              <a:rPr lang="zh-CN" altLang="en-US" sz="900" dirty="0">
                <a:solidFill>
                  <a:srgbClr val="5F5F5F"/>
                </a:solidFill>
                <a:latin typeface="Arial"/>
                <a:ea typeface="黑体"/>
              </a:rPr>
              <a:t>存储捕获到的数据</a:t>
            </a:r>
          </a:p>
        </p:txBody>
      </p:sp>
      <p:sp>
        <p:nvSpPr>
          <p:cNvPr id="100" name="文本框 99"/>
          <p:cNvSpPr txBox="1"/>
          <p:nvPr/>
        </p:nvSpPr>
        <p:spPr>
          <a:xfrm>
            <a:off x="2815114" y="4436269"/>
            <a:ext cx="1938814" cy="230832"/>
          </a:xfrm>
          <a:prstGeom prst="rect">
            <a:avLst/>
          </a:prstGeom>
          <a:noFill/>
        </p:spPr>
        <p:txBody>
          <a:bodyPr wrap="square" rtlCol="0">
            <a:spAutoFit/>
          </a:bodyPr>
          <a:lstStyle/>
          <a:p>
            <a:pPr fontAlgn="auto">
              <a:spcBef>
                <a:spcPts val="0"/>
              </a:spcBef>
              <a:spcAft>
                <a:spcPts val="0"/>
              </a:spcAft>
            </a:pPr>
            <a:endParaRPr lang="zh-CN" altLang="en-US" sz="900" dirty="0">
              <a:solidFill>
                <a:srgbClr val="5F5F5F"/>
              </a:solidFill>
              <a:latin typeface="Arial"/>
              <a:ea typeface="黑体"/>
            </a:endParaRPr>
          </a:p>
        </p:txBody>
      </p:sp>
      <p:sp>
        <p:nvSpPr>
          <p:cNvPr id="101" name="L 形 100"/>
          <p:cNvSpPr/>
          <p:nvPr/>
        </p:nvSpPr>
        <p:spPr>
          <a:xfrm>
            <a:off x="3163729" y="4115277"/>
            <a:ext cx="1124426" cy="498634"/>
          </a:xfrm>
          <a:prstGeom prst="corner">
            <a:avLst/>
          </a:prstGeom>
          <a:solidFill>
            <a:schemeClr val="bg1"/>
          </a:solidFill>
          <a:ln w="3175">
            <a:prstDash val="dash"/>
          </a:ln>
        </p:spPr>
        <p:style>
          <a:lnRef idx="2">
            <a:schemeClr val="dk1">
              <a:shade val="50000"/>
            </a:schemeClr>
          </a:lnRef>
          <a:fillRef idx="1">
            <a:schemeClr val="dk1"/>
          </a:fillRef>
          <a:effectRef idx="0">
            <a:schemeClr val="dk1"/>
          </a:effectRef>
          <a:fontRef idx="minor">
            <a:schemeClr val="lt1"/>
          </a:fontRef>
        </p:style>
        <p:txBody>
          <a:bodyPr rtlCol="0" anchor="ctr"/>
          <a:lstStyle/>
          <a:p>
            <a:pPr fontAlgn="auto">
              <a:spcBef>
                <a:spcPts val="0"/>
              </a:spcBef>
              <a:spcAft>
                <a:spcPts val="0"/>
              </a:spcAft>
            </a:pPr>
            <a:r>
              <a:rPr lang="zh-CN" altLang="en-US" sz="825" dirty="0">
                <a:solidFill>
                  <a:srgbClr val="5F5F5F"/>
                </a:solidFill>
              </a:rPr>
              <a:t>根据访问端口分配</a:t>
            </a:r>
            <a:r>
              <a:rPr lang="zh-CN" altLang="en-US" sz="750" dirty="0">
                <a:solidFill>
                  <a:srgbClr val="5F5F5F"/>
                </a:solidFill>
              </a:rPr>
              <a:t>被攻击蜜罐</a:t>
            </a:r>
          </a:p>
        </p:txBody>
      </p:sp>
      <p:sp>
        <p:nvSpPr>
          <p:cNvPr id="76" name="椭圆 75"/>
          <p:cNvSpPr/>
          <p:nvPr/>
        </p:nvSpPr>
        <p:spPr>
          <a:xfrm>
            <a:off x="6913245" y="3056573"/>
            <a:ext cx="216218" cy="193834"/>
          </a:xfrm>
          <a:prstGeom prst="ellipse">
            <a:avLst/>
          </a:prstGeom>
          <a:noFill/>
          <a:ln w="38100">
            <a:prstDash val="dash"/>
          </a:ln>
        </p:spPr>
        <p:style>
          <a:lnRef idx="2">
            <a:schemeClr val="accent4"/>
          </a:lnRef>
          <a:fillRef idx="1">
            <a:schemeClr val="lt1"/>
          </a:fillRef>
          <a:effectRef idx="0">
            <a:schemeClr val="accent4"/>
          </a:effectRef>
          <a:fontRef idx="minor">
            <a:schemeClr val="dk1"/>
          </a:fontRef>
        </p:style>
        <p:txBody>
          <a:bodyPr rtlCol="0" anchor="ctr"/>
          <a:lstStyle/>
          <a:p>
            <a:pPr algn="ctr" fontAlgn="auto">
              <a:spcBef>
                <a:spcPts val="0"/>
              </a:spcBef>
              <a:spcAft>
                <a:spcPts val="0"/>
              </a:spcAft>
            </a:pPr>
            <a:endParaRPr lang="zh-CN" altLang="en-US">
              <a:solidFill>
                <a:srgbClr val="5F5F5F"/>
              </a:solidFill>
            </a:endParaRPr>
          </a:p>
        </p:txBody>
      </p:sp>
      <p:sp>
        <p:nvSpPr>
          <p:cNvPr id="77" name="文本框 76"/>
          <p:cNvSpPr txBox="1"/>
          <p:nvPr/>
        </p:nvSpPr>
        <p:spPr>
          <a:xfrm>
            <a:off x="7128034" y="3015139"/>
            <a:ext cx="1569660" cy="369332"/>
          </a:xfrm>
          <a:prstGeom prst="rect">
            <a:avLst/>
          </a:prstGeom>
          <a:noFill/>
        </p:spPr>
        <p:txBody>
          <a:bodyPr wrap="none" rtlCol="0">
            <a:spAutoFit/>
          </a:bodyPr>
          <a:lstStyle/>
          <a:p>
            <a:pPr fontAlgn="auto">
              <a:spcBef>
                <a:spcPts val="0"/>
              </a:spcBef>
              <a:spcAft>
                <a:spcPts val="0"/>
              </a:spcAft>
            </a:pPr>
            <a:r>
              <a:rPr lang="zh-CN" altLang="en-US" dirty="0" smtClean="0">
                <a:solidFill>
                  <a:srgbClr val="5F5F5F"/>
                </a:solidFill>
                <a:latin typeface="Arial"/>
                <a:ea typeface="黑体"/>
              </a:rPr>
              <a:t>数据捕获模块</a:t>
            </a:r>
            <a:endParaRPr lang="zh-CN" altLang="en-US" dirty="0">
              <a:solidFill>
                <a:srgbClr val="5F5F5F"/>
              </a:solidFill>
              <a:latin typeface="Arial"/>
              <a:ea typeface="黑体"/>
            </a:endParaRPr>
          </a:p>
        </p:txBody>
      </p:sp>
      <p:sp>
        <p:nvSpPr>
          <p:cNvPr id="79" name="椭圆 78"/>
          <p:cNvSpPr/>
          <p:nvPr/>
        </p:nvSpPr>
        <p:spPr>
          <a:xfrm>
            <a:off x="6912769" y="3425667"/>
            <a:ext cx="215265" cy="209074"/>
          </a:xfrm>
          <a:prstGeom prst="ellipse">
            <a:avLst/>
          </a:prstGeom>
          <a:noFill/>
          <a:ln w="38100">
            <a:prstDash val="dash"/>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zh-CN" altLang="en-US">
              <a:solidFill>
                <a:srgbClr val="5F5F5F"/>
              </a:solidFill>
            </a:endParaRPr>
          </a:p>
        </p:txBody>
      </p:sp>
      <p:sp>
        <p:nvSpPr>
          <p:cNvPr id="80" name="文本框 79"/>
          <p:cNvSpPr txBox="1"/>
          <p:nvPr/>
        </p:nvSpPr>
        <p:spPr>
          <a:xfrm>
            <a:off x="7128034" y="3371374"/>
            <a:ext cx="1569660" cy="369332"/>
          </a:xfrm>
          <a:prstGeom prst="rect">
            <a:avLst/>
          </a:prstGeom>
          <a:noFill/>
        </p:spPr>
        <p:txBody>
          <a:bodyPr wrap="none" rtlCol="0">
            <a:spAutoFit/>
          </a:bodyPr>
          <a:lstStyle/>
          <a:p>
            <a:pPr fontAlgn="auto">
              <a:spcBef>
                <a:spcPts val="0"/>
              </a:spcBef>
              <a:spcAft>
                <a:spcPts val="0"/>
              </a:spcAft>
            </a:pPr>
            <a:r>
              <a:rPr lang="zh-CN" altLang="en-US" dirty="0" smtClean="0">
                <a:solidFill>
                  <a:srgbClr val="5F5F5F"/>
                </a:solidFill>
                <a:latin typeface="Arial"/>
                <a:ea typeface="黑体"/>
              </a:rPr>
              <a:t>数据存储模块</a:t>
            </a:r>
            <a:endParaRPr lang="zh-CN" altLang="en-US" dirty="0">
              <a:solidFill>
                <a:srgbClr val="5F5F5F"/>
              </a:solidFill>
              <a:latin typeface="Arial"/>
              <a:ea typeface="黑体"/>
            </a:endParaRPr>
          </a:p>
        </p:txBody>
      </p:sp>
      <p:sp>
        <p:nvSpPr>
          <p:cNvPr id="81" name="椭圆 80"/>
          <p:cNvSpPr/>
          <p:nvPr/>
        </p:nvSpPr>
        <p:spPr>
          <a:xfrm flipV="1">
            <a:off x="6912293" y="3745707"/>
            <a:ext cx="231934" cy="225266"/>
          </a:xfrm>
          <a:prstGeom prst="ellipse">
            <a:avLst/>
          </a:prstGeom>
          <a:noFill/>
          <a:ln w="38100">
            <a:solidFill>
              <a:srgbClr val="92D05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fontAlgn="auto">
              <a:spcBef>
                <a:spcPts val="0"/>
              </a:spcBef>
              <a:spcAft>
                <a:spcPts val="0"/>
              </a:spcAft>
            </a:pPr>
            <a:endParaRPr lang="zh-CN" altLang="en-US">
              <a:solidFill>
                <a:srgbClr val="5F5F5F"/>
              </a:solidFill>
            </a:endParaRPr>
          </a:p>
        </p:txBody>
      </p:sp>
      <p:sp>
        <p:nvSpPr>
          <p:cNvPr id="82" name="文本框 81"/>
          <p:cNvSpPr txBox="1"/>
          <p:nvPr/>
        </p:nvSpPr>
        <p:spPr>
          <a:xfrm>
            <a:off x="7162324" y="3698081"/>
            <a:ext cx="1569660" cy="369332"/>
          </a:xfrm>
          <a:prstGeom prst="rect">
            <a:avLst/>
          </a:prstGeom>
          <a:noFill/>
        </p:spPr>
        <p:txBody>
          <a:bodyPr wrap="none" rtlCol="0">
            <a:spAutoFit/>
          </a:bodyPr>
          <a:lstStyle/>
          <a:p>
            <a:pPr fontAlgn="auto">
              <a:spcBef>
                <a:spcPts val="0"/>
              </a:spcBef>
              <a:spcAft>
                <a:spcPts val="0"/>
              </a:spcAft>
            </a:pPr>
            <a:r>
              <a:rPr lang="zh-CN" altLang="en-US" dirty="0" smtClean="0">
                <a:solidFill>
                  <a:srgbClr val="5F5F5F"/>
                </a:solidFill>
                <a:latin typeface="Arial"/>
                <a:ea typeface="黑体"/>
              </a:rPr>
              <a:t>数据分析模块</a:t>
            </a:r>
            <a:endParaRPr lang="zh-CN" altLang="en-US" dirty="0">
              <a:solidFill>
                <a:srgbClr val="5F5F5F"/>
              </a:solidFill>
              <a:latin typeface="Arial"/>
              <a:ea typeface="黑体"/>
            </a:endParaRPr>
          </a:p>
        </p:txBody>
      </p:sp>
      <p:cxnSp>
        <p:nvCxnSpPr>
          <p:cNvPr id="5" name="直接箭头连接符 4"/>
          <p:cNvCxnSpPr>
            <a:stCxn id="62" idx="3"/>
            <a:endCxn id="6" idx="1"/>
          </p:cNvCxnSpPr>
          <p:nvPr/>
        </p:nvCxnSpPr>
        <p:spPr>
          <a:xfrm>
            <a:off x="6258878" y="5075397"/>
            <a:ext cx="548640" cy="476"/>
          </a:xfrm>
          <a:prstGeom prst="straightConnector1">
            <a:avLst/>
          </a:prstGeom>
          <a:ln w="19050">
            <a:solidFill>
              <a:srgbClr val="92D050"/>
            </a:solidFill>
            <a:tailEnd type="triangle"/>
          </a:ln>
        </p:spPr>
        <p:style>
          <a:lnRef idx="1">
            <a:schemeClr val="accent4"/>
          </a:lnRef>
          <a:fillRef idx="0">
            <a:schemeClr val="accent4"/>
          </a:fillRef>
          <a:effectRef idx="0">
            <a:schemeClr val="accent4"/>
          </a:effectRef>
          <a:fontRef idx="minor">
            <a:schemeClr val="tx1"/>
          </a:fontRef>
        </p:style>
      </p:cxnSp>
      <p:sp>
        <p:nvSpPr>
          <p:cNvPr id="6" name="圆角矩形 5"/>
          <p:cNvSpPr/>
          <p:nvPr/>
        </p:nvSpPr>
        <p:spPr>
          <a:xfrm>
            <a:off x="6807518" y="4857274"/>
            <a:ext cx="1314926" cy="436721"/>
          </a:xfrm>
          <a:prstGeom prst="roundRect">
            <a:avLst/>
          </a:prstGeom>
          <a:gradFill>
            <a:gsLst>
              <a:gs pos="0">
                <a:srgbClr val="9EE256"/>
              </a:gs>
              <a:gs pos="100000">
                <a:srgbClr val="52762D"/>
              </a:gs>
            </a:gsLst>
            <a:lin ang="5400000" scaled="0"/>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fontAlgn="auto">
              <a:spcBef>
                <a:spcPts val="0"/>
              </a:spcBef>
              <a:spcAft>
                <a:spcPts val="0"/>
              </a:spcAft>
            </a:pPr>
            <a:r>
              <a:rPr lang="zh-CN" altLang="en-US" dirty="0" smtClean="0">
                <a:solidFill>
                  <a:prstClr val="white"/>
                </a:solidFill>
              </a:rPr>
              <a:t>数据分析模块</a:t>
            </a:r>
            <a:endParaRPr lang="zh-CN" altLang="en-US" dirty="0">
              <a:solidFill>
                <a:prstClr val="white"/>
              </a:solidFill>
            </a:endParaRPr>
          </a:p>
        </p:txBody>
      </p:sp>
      <p:sp>
        <p:nvSpPr>
          <p:cNvPr id="11" name="圆角矩形 10"/>
          <p:cNvSpPr/>
          <p:nvPr/>
        </p:nvSpPr>
        <p:spPr>
          <a:xfrm>
            <a:off x="688658" y="1888331"/>
            <a:ext cx="7767161" cy="399764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grpSp>
        <p:nvGrpSpPr>
          <p:cNvPr id="12" name="组合 11"/>
          <p:cNvGrpSpPr/>
          <p:nvPr/>
        </p:nvGrpSpPr>
        <p:grpSpPr>
          <a:xfrm>
            <a:off x="1315403" y="1768318"/>
            <a:ext cx="1971675" cy="253972"/>
            <a:chOff x="3038" y="2245"/>
            <a:chExt cx="2374" cy="514"/>
          </a:xfrm>
        </p:grpSpPr>
        <p:sp>
          <p:nvSpPr>
            <p:cNvPr id="13" name="圆角矩形 12"/>
            <p:cNvSpPr/>
            <p:nvPr/>
          </p:nvSpPr>
          <p:spPr>
            <a:xfrm>
              <a:off x="3038" y="2246"/>
              <a:ext cx="2300" cy="47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
          <p:nvSpPr>
            <p:cNvPr id="14" name="文本框 13"/>
            <p:cNvSpPr txBox="1"/>
            <p:nvPr/>
          </p:nvSpPr>
          <p:spPr>
            <a:xfrm>
              <a:off x="3038" y="2245"/>
              <a:ext cx="2374" cy="514"/>
            </a:xfrm>
            <a:prstGeom prst="rect">
              <a:avLst/>
            </a:prstGeom>
            <a:noFill/>
          </p:spPr>
          <p:txBody>
            <a:bodyPr wrap="square" rtlCol="0">
              <a:spAutoFit/>
            </a:bodyPr>
            <a:lstStyle/>
            <a:p>
              <a:pPr algn="ctr" fontAlgn="auto">
                <a:spcBef>
                  <a:spcPts val="0"/>
                </a:spcBef>
                <a:spcAft>
                  <a:spcPts val="0"/>
                </a:spcAft>
              </a:pPr>
              <a:r>
                <a:rPr lang="zh-CN" altLang="en-US" sz="1050" b="1" dirty="0">
                  <a:solidFill>
                    <a:srgbClr val="5F5F5F"/>
                  </a:solidFill>
                  <a:latin typeface="Arial"/>
                  <a:ea typeface="黑体"/>
                </a:rPr>
                <a:t>蜜罐系统</a:t>
              </a:r>
            </a:p>
          </p:txBody>
        </p:sp>
      </p:grpSp>
      <p:sp>
        <p:nvSpPr>
          <p:cNvPr id="123" name="右箭头 122"/>
          <p:cNvSpPr/>
          <p:nvPr/>
        </p:nvSpPr>
        <p:spPr>
          <a:xfrm>
            <a:off x="8456040" y="4846737"/>
            <a:ext cx="535781" cy="383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zh-CN" altLang="en-US">
              <a:solidFill>
                <a:prstClr val="white"/>
              </a:solidFill>
            </a:endParaRPr>
          </a:p>
        </p:txBody>
      </p:sp>
    </p:spTree>
    <p:extLst>
      <p:ext uri="{BB962C8B-B14F-4D97-AF65-F5344CB8AC3E}">
        <p14:creationId xmlns:p14="http://schemas.microsoft.com/office/powerpoint/2010/main" xmlns="" val="18107008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p>
        </p:txBody>
      </p:sp>
      <p:sp>
        <p:nvSpPr>
          <p:cNvPr id="3" name="内容占位符 2"/>
          <p:cNvSpPr>
            <a:spLocks noGrp="1"/>
          </p:cNvSpPr>
          <p:nvPr>
            <p:ph idx="1"/>
          </p:nvPr>
        </p:nvSpPr>
        <p:spPr/>
        <p:txBody>
          <a:bodyPr>
            <a:normAutofit/>
          </a:bodyPr>
          <a:lstStyle/>
          <a:p>
            <a:r>
              <a:rPr lang="zh-CN" altLang="en-US" sz="8800" dirty="0" smtClean="0"/>
              <a:t>上次报告</a:t>
            </a:r>
            <a:endParaRPr lang="en-US" sz="8800" dirty="0"/>
          </a:p>
        </p:txBody>
      </p:sp>
    </p:spTree>
    <p:extLst>
      <p:ext uri="{BB962C8B-B14F-4D97-AF65-F5344CB8AC3E}">
        <p14:creationId xmlns:p14="http://schemas.microsoft.com/office/powerpoint/2010/main" xmlns="" val="10137004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195236" y="2362200"/>
            <a:ext cx="5808067" cy="4114800"/>
          </a:xfrm>
          <a:prstGeom prst="rect">
            <a:avLst/>
          </a:prstGeom>
          <a:solidFill>
            <a:schemeClr val="accent5">
              <a:lumMod val="20000"/>
              <a:lumOff val="80000"/>
            </a:schemeClr>
          </a:solid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圆角矩形 54"/>
          <p:cNvSpPr/>
          <p:nvPr/>
        </p:nvSpPr>
        <p:spPr>
          <a:xfrm>
            <a:off x="6138836" y="2362200"/>
            <a:ext cx="2776564" cy="41148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 name="圆角矩形 1"/>
          <p:cNvSpPr/>
          <p:nvPr/>
        </p:nvSpPr>
        <p:spPr>
          <a:xfrm>
            <a:off x="375194" y="2411271"/>
            <a:ext cx="1710134" cy="39624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solidFill>
                <a:schemeClr val="bg1"/>
              </a:solidFill>
            </a:endParaRPr>
          </a:p>
        </p:txBody>
      </p:sp>
      <p:sp>
        <p:nvSpPr>
          <p:cNvPr id="61441" name="标题 1"/>
          <p:cNvSpPr>
            <a:spLocks noGrp="1"/>
          </p:cNvSpPr>
          <p:nvPr>
            <p:ph type="title"/>
          </p:nvPr>
        </p:nvSpPr>
        <p:spPr/>
        <p:txBody>
          <a:bodyPr>
            <a:normAutofit/>
          </a:bodyPr>
          <a:lstStyle/>
          <a:p>
            <a:pPr eaLnBrk="1" hangingPunct="1"/>
            <a:r>
              <a:rPr lang="zh-CN" altLang="en-US" dirty="0" smtClean="0">
                <a:latin typeface="Arial" pitchFamily="34" charset="0"/>
                <a:cs typeface="Arial" pitchFamily="34" charset="0"/>
              </a:rPr>
              <a:t>研究方向明确</a:t>
            </a:r>
            <a:r>
              <a:rPr lang="en-US" altLang="zh-CN" dirty="0" smtClean="0">
                <a:latin typeface="Arial" pitchFamily="34" charset="0"/>
                <a:cs typeface="Arial" pitchFamily="34" charset="0"/>
              </a:rPr>
              <a:t>:</a:t>
            </a:r>
            <a:r>
              <a:rPr lang="zh-CN" altLang="en-US" sz="3600" dirty="0" smtClean="0">
                <a:solidFill>
                  <a:srgbClr val="FF0000"/>
                </a:solidFill>
                <a:latin typeface="Arial" pitchFamily="34" charset="0"/>
                <a:cs typeface="Arial" pitchFamily="34" charset="0"/>
              </a:rPr>
              <a:t>成果驱动</a:t>
            </a:r>
            <a:endParaRPr lang="en-US" sz="3600" dirty="0" smtClean="0">
              <a:solidFill>
                <a:srgbClr val="FF0000"/>
              </a:solidFill>
            </a:endParaRPr>
          </a:p>
        </p:txBody>
      </p:sp>
      <p:sp>
        <p:nvSpPr>
          <p:cNvPr id="30723" name="灯片编号占位符 4"/>
          <p:cNvSpPr>
            <a:spLocks noGrp="1"/>
          </p:cNvSpPr>
          <p:nvPr>
            <p:ph type="sldNum" sz="quarter" idx="12"/>
          </p:nvPr>
        </p:nvSpPr>
        <p:spPr bwMode="auto">
          <a:xfrm>
            <a:off x="7010400" y="6492875"/>
            <a:ext cx="21336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fld id="{BDC4083D-6A5C-45A3-8182-5D5223A71E2A}" type="slidenum">
              <a:rPr kumimoji="0" lang="zh-CN" altLang="en-US" sz="1200">
                <a:solidFill>
                  <a:srgbClr val="898989"/>
                </a:solidFill>
              </a:rPr>
              <a:pPr/>
              <a:t>19</a:t>
            </a:fld>
            <a:endParaRPr kumimoji="0" lang="zh-CN" altLang="en-US" sz="1200">
              <a:solidFill>
                <a:srgbClr val="898989"/>
              </a:solidFill>
            </a:endParaRPr>
          </a:p>
        </p:txBody>
      </p:sp>
      <p:sp>
        <p:nvSpPr>
          <p:cNvPr id="31" name="圆角矩形 30"/>
          <p:cNvSpPr/>
          <p:nvPr/>
        </p:nvSpPr>
        <p:spPr bwMode="auto">
          <a:xfrm>
            <a:off x="6432725" y="2796377"/>
            <a:ext cx="2232025" cy="557212"/>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2000" b="1" dirty="0" smtClean="0">
                <a:solidFill>
                  <a:schemeClr val="tx1"/>
                </a:solidFill>
                <a:latin typeface="黑体" pitchFamily="49" charset="-122"/>
                <a:ea typeface="黑体" pitchFamily="49" charset="-122"/>
              </a:rPr>
              <a:t>学生</a:t>
            </a:r>
            <a:r>
              <a:rPr kumimoji="0" lang="en-US" altLang="zh-CN" sz="2000" b="1" dirty="0" smtClean="0">
                <a:solidFill>
                  <a:schemeClr val="tx1"/>
                </a:solidFill>
                <a:latin typeface="黑体" pitchFamily="49" charset="-122"/>
                <a:ea typeface="黑体" pitchFamily="49" charset="-122"/>
              </a:rPr>
              <a:t>/</a:t>
            </a:r>
            <a:r>
              <a:rPr lang="zh-CN" altLang="en-US" sz="2000" b="1" dirty="0">
                <a:solidFill>
                  <a:schemeClr val="tx1"/>
                </a:solidFill>
                <a:latin typeface="黑体" pitchFamily="49" charset="-122"/>
                <a:ea typeface="黑体" pitchFamily="49" charset="-122"/>
              </a:rPr>
              <a:t>教师</a:t>
            </a:r>
            <a:r>
              <a:rPr kumimoji="0" lang="zh-CN" altLang="en-US" sz="2000" b="1" dirty="0" smtClean="0">
                <a:solidFill>
                  <a:schemeClr val="tx1"/>
                </a:solidFill>
                <a:latin typeface="黑体" pitchFamily="49" charset="-122"/>
                <a:ea typeface="黑体" pitchFamily="49" charset="-122"/>
              </a:rPr>
              <a:t>发展</a:t>
            </a:r>
            <a:endParaRPr kumimoji="0" lang="zh-CN" altLang="en-US" sz="2000" b="1" dirty="0">
              <a:solidFill>
                <a:schemeClr val="tx1"/>
              </a:solidFill>
              <a:latin typeface="黑体" pitchFamily="49" charset="-122"/>
              <a:ea typeface="黑体" pitchFamily="49" charset="-122"/>
            </a:endParaRPr>
          </a:p>
        </p:txBody>
      </p:sp>
      <p:sp>
        <p:nvSpPr>
          <p:cNvPr id="32" name="圆角矩形 31"/>
          <p:cNvSpPr/>
          <p:nvPr/>
        </p:nvSpPr>
        <p:spPr bwMode="auto">
          <a:xfrm>
            <a:off x="2435142" y="2472369"/>
            <a:ext cx="3281985" cy="2163834"/>
          </a:xfrm>
          <a:prstGeom prst="roundRect">
            <a:avLst>
              <a:gd name="adj" fmla="val 7190"/>
            </a:avLst>
          </a:prstGeom>
          <a:solidFill>
            <a:schemeClr val="bg1">
              <a:lumMod val="95000"/>
            </a:schemeClr>
          </a:solidFill>
          <a:ln w="38100">
            <a:solidFill>
              <a:srgbClr val="00B050"/>
            </a:solidFill>
          </a:ln>
        </p:spPr>
        <p:style>
          <a:lnRef idx="2">
            <a:schemeClr val="accent1"/>
          </a:lnRef>
          <a:fillRef idx="1">
            <a:schemeClr val="lt1"/>
          </a:fillRef>
          <a:effectRef idx="0">
            <a:schemeClr val="accent1"/>
          </a:effectRef>
          <a:fontRef idx="minor">
            <a:schemeClr val="dk1"/>
          </a:fontRef>
        </p:style>
        <p:txBody>
          <a:bodyPr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2400" b="1" dirty="0" smtClean="0">
                <a:solidFill>
                  <a:schemeClr val="tx1"/>
                </a:solidFill>
                <a:latin typeface="黑体" pitchFamily="49" charset="-122"/>
                <a:ea typeface="黑体" pitchFamily="49" charset="-122"/>
              </a:rPr>
              <a:t>研究方向</a:t>
            </a:r>
            <a:endParaRPr lang="en-US" altLang="zh-CN" sz="2400" b="1" dirty="0" smtClean="0">
              <a:solidFill>
                <a:schemeClr val="tx1"/>
              </a:solidFill>
              <a:latin typeface="黑体" pitchFamily="49" charset="-122"/>
              <a:ea typeface="黑体" pitchFamily="49" charset="-122"/>
            </a:endParaRPr>
          </a:p>
          <a:p>
            <a:r>
              <a:rPr lang="en-US" altLang="zh-CN" sz="2400" dirty="0" smtClean="0">
                <a:solidFill>
                  <a:schemeClr val="tx1"/>
                </a:solidFill>
                <a:latin typeface="黑体" pitchFamily="49" charset="-122"/>
                <a:ea typeface="黑体" pitchFamily="49" charset="-122"/>
              </a:rPr>
              <a:t>1</a:t>
            </a:r>
            <a:r>
              <a:rPr lang="zh-CN" altLang="en-US" sz="2400" dirty="0" smtClean="0">
                <a:solidFill>
                  <a:schemeClr val="tx1"/>
                </a:solidFill>
                <a:latin typeface="黑体" pitchFamily="49" charset="-122"/>
                <a:ea typeface="黑体" pitchFamily="49" charset="-122"/>
              </a:rPr>
              <a:t>、</a:t>
            </a:r>
            <a:r>
              <a:rPr lang="zh-CN" altLang="en-US" sz="2000" dirty="0">
                <a:solidFill>
                  <a:schemeClr val="tx1"/>
                </a:solidFill>
                <a:latin typeface="黑体" pitchFamily="49" charset="-122"/>
                <a:ea typeface="黑体" pitchFamily="49" charset="-122"/>
              </a:rPr>
              <a:t>分布式软件</a:t>
            </a:r>
            <a:r>
              <a:rPr lang="zh-CN" altLang="en-US" sz="2000" dirty="0" smtClean="0">
                <a:solidFill>
                  <a:schemeClr val="tx1"/>
                </a:solidFill>
                <a:latin typeface="黑体" pitchFamily="49" charset="-122"/>
                <a:ea typeface="黑体" pitchFamily="49" charset="-122"/>
              </a:rPr>
              <a:t>技术</a:t>
            </a:r>
            <a:endParaRPr lang="en-US" altLang="zh-CN" sz="2000" dirty="0" smtClean="0">
              <a:solidFill>
                <a:schemeClr val="tx1"/>
              </a:solidFill>
              <a:latin typeface="黑体" pitchFamily="49" charset="-122"/>
              <a:ea typeface="黑体" pitchFamily="49" charset="-122"/>
            </a:endParaRPr>
          </a:p>
          <a:p>
            <a:r>
              <a:rPr lang="en-US" altLang="zh-CN" sz="2000" dirty="0" smtClean="0">
                <a:solidFill>
                  <a:schemeClr val="tx1"/>
                </a:solidFill>
                <a:latin typeface="黑体" pitchFamily="49" charset="-122"/>
                <a:ea typeface="黑体" pitchFamily="49" charset="-122"/>
              </a:rPr>
              <a:t>2</a:t>
            </a:r>
            <a:r>
              <a:rPr lang="zh-CN" altLang="en-US" sz="2000" dirty="0" smtClean="0">
                <a:solidFill>
                  <a:schemeClr val="tx1"/>
                </a:solidFill>
                <a:latin typeface="黑体" pitchFamily="49" charset="-122"/>
                <a:ea typeface="黑体" pitchFamily="49" charset="-122"/>
              </a:rPr>
              <a:t>、大数据计算</a:t>
            </a:r>
            <a:endParaRPr lang="en-US" altLang="zh-CN" sz="2000" dirty="0" smtClean="0">
              <a:solidFill>
                <a:schemeClr val="tx1"/>
              </a:solidFill>
              <a:latin typeface="黑体" pitchFamily="49" charset="-122"/>
              <a:ea typeface="黑体" pitchFamily="49" charset="-122"/>
            </a:endParaRPr>
          </a:p>
          <a:p>
            <a:r>
              <a:rPr lang="en-US" altLang="zh-CN" sz="2000" dirty="0" smtClean="0">
                <a:solidFill>
                  <a:schemeClr val="tx1"/>
                </a:solidFill>
                <a:latin typeface="黑体" pitchFamily="49" charset="-122"/>
                <a:ea typeface="黑体" pitchFamily="49" charset="-122"/>
              </a:rPr>
              <a:t>3</a:t>
            </a:r>
            <a:r>
              <a:rPr lang="zh-CN" altLang="en-US" sz="2000" dirty="0" smtClean="0">
                <a:solidFill>
                  <a:schemeClr val="tx1"/>
                </a:solidFill>
                <a:latin typeface="黑体" pitchFamily="49" charset="-122"/>
                <a:ea typeface="黑体" pitchFamily="49" charset="-122"/>
              </a:rPr>
              <a:t>、数据智能分析及应用</a:t>
            </a:r>
            <a:endParaRPr lang="en-US" altLang="zh-CN" sz="2000" dirty="0" smtClean="0">
              <a:solidFill>
                <a:schemeClr val="tx1"/>
              </a:solidFill>
              <a:latin typeface="黑体" pitchFamily="49" charset="-122"/>
              <a:ea typeface="黑体" pitchFamily="49" charset="-122"/>
            </a:endParaRPr>
          </a:p>
          <a:p>
            <a:pPr algn="ctr"/>
            <a:r>
              <a:rPr kumimoji="0" lang="zh-CN" altLang="en-US" sz="2800" b="1" dirty="0" smtClean="0">
                <a:solidFill>
                  <a:srgbClr val="FF0000"/>
                </a:solidFill>
                <a:latin typeface="黑体" pitchFamily="49" charset="-122"/>
                <a:ea typeface="黑体" pitchFamily="49" charset="-122"/>
              </a:rPr>
              <a:t>（</a:t>
            </a:r>
            <a:r>
              <a:rPr lang="zh-CN" altLang="en-US" sz="2800" b="1" dirty="0" smtClean="0">
                <a:solidFill>
                  <a:srgbClr val="FF0000"/>
                </a:solidFill>
                <a:latin typeface="黑体" pitchFamily="49" charset="-122"/>
                <a:ea typeface="黑体" pitchFamily="49" charset="-122"/>
              </a:rPr>
              <a:t>科研成果</a:t>
            </a:r>
            <a:r>
              <a:rPr kumimoji="0" lang="zh-CN" altLang="en-US" sz="2800" b="1" dirty="0" smtClean="0">
                <a:solidFill>
                  <a:srgbClr val="FF0000"/>
                </a:solidFill>
                <a:latin typeface="黑体" pitchFamily="49" charset="-122"/>
                <a:ea typeface="黑体" pitchFamily="49" charset="-122"/>
              </a:rPr>
              <a:t>）</a:t>
            </a:r>
            <a:endParaRPr kumimoji="0" lang="zh-CN" altLang="en-US" sz="2800" b="1" dirty="0">
              <a:solidFill>
                <a:srgbClr val="FF0000"/>
              </a:solidFill>
              <a:latin typeface="黑体" pitchFamily="49" charset="-122"/>
              <a:ea typeface="黑体" pitchFamily="49" charset="-122"/>
            </a:endParaRPr>
          </a:p>
        </p:txBody>
      </p:sp>
      <p:sp>
        <p:nvSpPr>
          <p:cNvPr id="34" name="AutoShape 18"/>
          <p:cNvSpPr>
            <a:spLocks noChangeArrowheads="1"/>
          </p:cNvSpPr>
          <p:nvPr/>
        </p:nvSpPr>
        <p:spPr bwMode="auto">
          <a:xfrm>
            <a:off x="5717127" y="3150783"/>
            <a:ext cx="404432" cy="867079"/>
          </a:xfrm>
          <a:prstGeom prst="rightArrow">
            <a:avLst>
              <a:gd name="adj1" fmla="val 50000"/>
              <a:gd name="adj2" fmla="val 61798"/>
            </a:avLst>
          </a:prstGeom>
          <a:solidFill>
            <a:srgbClr val="92D050"/>
          </a:solidFill>
          <a:ln w="9525">
            <a:solidFill>
              <a:schemeClr val="tx1"/>
            </a:solidFill>
            <a:miter lim="800000"/>
            <a:headEnd/>
            <a:tailEnd/>
          </a:ln>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b="1">
              <a:solidFill>
                <a:srgbClr val="000000"/>
              </a:solidFill>
              <a:ea typeface="黑体" pitchFamily="49" charset="-122"/>
              <a:sym typeface="宋体" pitchFamily="2" charset="-122"/>
            </a:endParaRPr>
          </a:p>
        </p:txBody>
      </p:sp>
      <p:sp>
        <p:nvSpPr>
          <p:cNvPr id="35" name="AutoShape 18"/>
          <p:cNvSpPr>
            <a:spLocks noChangeArrowheads="1"/>
          </p:cNvSpPr>
          <p:nvPr/>
        </p:nvSpPr>
        <p:spPr bwMode="auto">
          <a:xfrm rot="16200000">
            <a:off x="3989963" y="4388418"/>
            <a:ext cx="323860" cy="839596"/>
          </a:xfrm>
          <a:prstGeom prst="rightArrow">
            <a:avLst>
              <a:gd name="adj1" fmla="val 50000"/>
              <a:gd name="adj2" fmla="val 61795"/>
            </a:avLst>
          </a:prstGeom>
          <a:solidFill>
            <a:schemeClr val="accent6"/>
          </a:solidFill>
          <a:ln w="9525" cmpd="sng">
            <a:solidFill>
              <a:schemeClr val="tx1"/>
            </a:solidFill>
            <a:miter lim="800000"/>
            <a:headEnd/>
            <a:tailEnd/>
          </a:ln>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endParaRPr lang="zh-CN" altLang="zh-CN" b="1">
              <a:solidFill>
                <a:srgbClr val="000000"/>
              </a:solidFill>
              <a:latin typeface="Calibri" charset="0"/>
              <a:ea typeface="黑体" pitchFamily="49" charset="-122"/>
              <a:cs typeface="宋体" charset="0"/>
              <a:sym typeface="宋体" pitchFamily="2" charset="-122"/>
            </a:endParaRPr>
          </a:p>
        </p:txBody>
      </p:sp>
      <p:sp>
        <p:nvSpPr>
          <p:cNvPr id="36" name="AutoShape 18"/>
          <p:cNvSpPr>
            <a:spLocks noChangeArrowheads="1"/>
          </p:cNvSpPr>
          <p:nvPr/>
        </p:nvSpPr>
        <p:spPr bwMode="auto">
          <a:xfrm>
            <a:off x="2077587" y="3101132"/>
            <a:ext cx="327450" cy="999051"/>
          </a:xfrm>
          <a:prstGeom prst="rightArrow">
            <a:avLst>
              <a:gd name="adj1" fmla="val 50000"/>
              <a:gd name="adj2" fmla="val 61793"/>
            </a:avLst>
          </a:prstGeom>
          <a:solidFill>
            <a:srgbClr val="7030A0"/>
          </a:solidFill>
          <a:ln w="9525">
            <a:solidFill>
              <a:schemeClr val="tx1"/>
            </a:solidFill>
            <a:miter lim="800000"/>
            <a:headEnd/>
            <a:tailEnd/>
          </a:ln>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b="1">
              <a:solidFill>
                <a:srgbClr val="000000"/>
              </a:solidFill>
              <a:ea typeface="黑体" pitchFamily="49" charset="-122"/>
              <a:sym typeface="宋体" pitchFamily="2" charset="-122"/>
            </a:endParaRPr>
          </a:p>
        </p:txBody>
      </p:sp>
      <p:sp>
        <p:nvSpPr>
          <p:cNvPr id="37" name="圆角矩形 36"/>
          <p:cNvSpPr/>
          <p:nvPr/>
        </p:nvSpPr>
        <p:spPr bwMode="auto">
          <a:xfrm>
            <a:off x="6432725" y="5159904"/>
            <a:ext cx="2232025" cy="557212"/>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2000" b="1" dirty="0">
                <a:solidFill>
                  <a:schemeClr val="tx1"/>
                </a:solidFill>
                <a:latin typeface="黑体" pitchFamily="49" charset="-122"/>
                <a:ea typeface="黑体" pitchFamily="49" charset="-122"/>
              </a:rPr>
              <a:t>系统</a:t>
            </a:r>
            <a:r>
              <a:rPr lang="en-US" altLang="zh-CN" sz="2000" b="1" dirty="0" smtClean="0">
                <a:solidFill>
                  <a:schemeClr val="tx1"/>
                </a:solidFill>
                <a:latin typeface="黑体" pitchFamily="49" charset="-122"/>
                <a:ea typeface="黑体" pitchFamily="49" charset="-122"/>
              </a:rPr>
              <a:t>/</a:t>
            </a:r>
            <a:r>
              <a:rPr lang="zh-CN" altLang="en-US" sz="2000" b="1" dirty="0" smtClean="0">
                <a:solidFill>
                  <a:schemeClr val="tx1"/>
                </a:solidFill>
                <a:latin typeface="黑体" pitchFamily="49" charset="-122"/>
                <a:ea typeface="黑体" pitchFamily="49" charset="-122"/>
              </a:rPr>
              <a:t>产品推进</a:t>
            </a:r>
            <a:endParaRPr kumimoji="0" lang="zh-CN" altLang="en-US" sz="2000" b="1" dirty="0">
              <a:solidFill>
                <a:schemeClr val="tx1"/>
              </a:solidFill>
              <a:latin typeface="黑体" pitchFamily="49" charset="-122"/>
              <a:ea typeface="黑体" pitchFamily="49" charset="-122"/>
            </a:endParaRPr>
          </a:p>
        </p:txBody>
      </p:sp>
      <p:sp>
        <p:nvSpPr>
          <p:cNvPr id="38" name="圆角矩形 37"/>
          <p:cNvSpPr/>
          <p:nvPr/>
        </p:nvSpPr>
        <p:spPr bwMode="auto">
          <a:xfrm>
            <a:off x="6432724" y="3920765"/>
            <a:ext cx="2232025" cy="557212"/>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2000" b="1" dirty="0">
                <a:solidFill>
                  <a:schemeClr val="tx1"/>
                </a:solidFill>
                <a:latin typeface="黑体" pitchFamily="49" charset="-122"/>
                <a:ea typeface="黑体" pitchFamily="49" charset="-122"/>
              </a:rPr>
              <a:t>项目</a:t>
            </a:r>
            <a:r>
              <a:rPr lang="en-US" altLang="zh-CN" sz="2000" b="1" dirty="0" smtClean="0">
                <a:solidFill>
                  <a:schemeClr val="tx1"/>
                </a:solidFill>
                <a:latin typeface="黑体" pitchFamily="49" charset="-122"/>
                <a:ea typeface="黑体" pitchFamily="49" charset="-122"/>
              </a:rPr>
              <a:t>/</a:t>
            </a:r>
            <a:r>
              <a:rPr lang="zh-CN" altLang="en-US" sz="2000" b="1" dirty="0" smtClean="0">
                <a:solidFill>
                  <a:schemeClr val="tx1"/>
                </a:solidFill>
                <a:latin typeface="黑体" pitchFamily="49" charset="-122"/>
                <a:ea typeface="黑体" pitchFamily="49" charset="-122"/>
              </a:rPr>
              <a:t>奖励申报</a:t>
            </a:r>
            <a:endParaRPr kumimoji="0" lang="zh-CN" altLang="en-US" sz="2000" b="1" dirty="0">
              <a:solidFill>
                <a:schemeClr val="tx1"/>
              </a:solidFill>
              <a:latin typeface="黑体" pitchFamily="49" charset="-122"/>
              <a:ea typeface="黑体" pitchFamily="49" charset="-122"/>
            </a:endParaRPr>
          </a:p>
        </p:txBody>
      </p:sp>
      <p:pic>
        <p:nvPicPr>
          <p:cNvPr id="39" name="图片 38"/>
          <p:cNvPicPr>
            <a:picLocks/>
          </p:cNvPicPr>
          <p:nvPr/>
        </p:nvPicPr>
        <p:blipFill>
          <a:blip r:embed="rId3" cstate="print"/>
          <a:stretch>
            <a:fillRect/>
          </a:stretch>
        </p:blipFill>
        <p:spPr>
          <a:xfrm>
            <a:off x="2435142" y="5826873"/>
            <a:ext cx="1083107" cy="4850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0" name="图片 39"/>
          <p:cNvPicPr>
            <a:picLocks/>
          </p:cNvPicPr>
          <p:nvPr/>
        </p:nvPicPr>
        <p:blipFill>
          <a:blip r:embed="rId4" cstate="print"/>
          <a:stretch>
            <a:fillRect/>
          </a:stretch>
        </p:blipFill>
        <p:spPr>
          <a:xfrm>
            <a:off x="4805573" y="5831737"/>
            <a:ext cx="1112151" cy="5480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 name="图片 40"/>
          <p:cNvPicPr>
            <a:picLocks/>
          </p:cNvPicPr>
          <p:nvPr/>
        </p:nvPicPr>
        <p:blipFill>
          <a:blip r:embed="rId5" cstate="print"/>
          <a:stretch>
            <a:fillRect/>
          </a:stretch>
        </p:blipFill>
        <p:spPr>
          <a:xfrm>
            <a:off x="3653782" y="5827899"/>
            <a:ext cx="1145777" cy="567849"/>
          </a:xfrm>
          <a:prstGeom prst="roundRect">
            <a:avLst>
              <a:gd name="adj" fmla="val 16667"/>
            </a:avLst>
          </a:prstGeom>
          <a:ln>
            <a:solidFill>
              <a:srgbClr val="FF00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1" name="矩形 50"/>
          <p:cNvSpPr/>
          <p:nvPr/>
        </p:nvSpPr>
        <p:spPr>
          <a:xfrm>
            <a:off x="391562" y="3754325"/>
            <a:ext cx="1668748"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zh-CN" altLang="en-US" sz="1600" b="1" dirty="0" smtClean="0">
                <a:solidFill>
                  <a:schemeClr val="bg1"/>
                </a:solidFill>
                <a:latin typeface="黑体" panose="02010609060101010101" pitchFamily="49" charset="-122"/>
                <a:ea typeface="黑体" panose="02010609060101010101" pitchFamily="49" charset="-122"/>
              </a:rPr>
              <a:t>√</a:t>
            </a:r>
            <a:r>
              <a:rPr lang="zh-CN" altLang="en-US" sz="1600" b="1" dirty="0">
                <a:solidFill>
                  <a:schemeClr val="bg1"/>
                </a:solidFill>
                <a:latin typeface="黑体" panose="02010609060101010101" pitchFamily="49" charset="-122"/>
                <a:ea typeface="黑体" panose="02010609060101010101" pitchFamily="49" charset="-122"/>
              </a:rPr>
              <a:t>大数据与脑智能高精尖</a:t>
            </a:r>
            <a:r>
              <a:rPr lang="zh-CN" altLang="en-US" sz="1600" b="1" dirty="0" smtClean="0">
                <a:solidFill>
                  <a:schemeClr val="bg1"/>
                </a:solidFill>
                <a:latin typeface="黑体" panose="02010609060101010101" pitchFamily="49" charset="-122"/>
                <a:ea typeface="黑体" panose="02010609060101010101" pitchFamily="49" charset="-122"/>
              </a:rPr>
              <a:t>中心</a:t>
            </a:r>
            <a:endParaRPr lang="en-US" altLang="zh-CN" sz="1600" b="1" dirty="0">
              <a:solidFill>
                <a:schemeClr val="bg1"/>
              </a:solidFill>
              <a:latin typeface="黑体" panose="02010609060101010101" pitchFamily="49" charset="-122"/>
              <a:ea typeface="黑体" panose="02010609060101010101" pitchFamily="49" charset="-122"/>
            </a:endParaRPr>
          </a:p>
        </p:txBody>
      </p:sp>
      <p:sp>
        <p:nvSpPr>
          <p:cNvPr id="52" name="矩形 51"/>
          <p:cNvSpPr/>
          <p:nvPr/>
        </p:nvSpPr>
        <p:spPr>
          <a:xfrm>
            <a:off x="391561" y="5568675"/>
            <a:ext cx="1572873"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zh-CN" altLang="en-US" sz="1600" b="1" dirty="0" smtClean="0">
                <a:solidFill>
                  <a:schemeClr val="bg1"/>
                </a:solidFill>
                <a:latin typeface="黑体" panose="02010609060101010101" pitchFamily="49" charset="-122"/>
                <a:ea typeface="黑体" panose="02010609060101010101" pitchFamily="49" charset="-122"/>
              </a:rPr>
              <a:t>√</a:t>
            </a:r>
            <a:r>
              <a:rPr lang="zh-CN" altLang="en-US" sz="1600" b="1" dirty="0">
                <a:solidFill>
                  <a:schemeClr val="bg1"/>
                </a:solidFill>
                <a:latin typeface="黑体" panose="02010609060101010101" pitchFamily="49" charset="-122"/>
                <a:ea typeface="黑体" panose="02010609060101010101" pitchFamily="49" charset="-122"/>
              </a:rPr>
              <a:t>工程中心：工控安全、工业大数据</a:t>
            </a:r>
            <a:endParaRPr lang="en-US" altLang="zh-CN" sz="1600" b="1" dirty="0">
              <a:solidFill>
                <a:schemeClr val="bg1"/>
              </a:solidFill>
              <a:latin typeface="黑体" panose="02010609060101010101" pitchFamily="49" charset="-122"/>
              <a:ea typeface="黑体" panose="02010609060101010101" pitchFamily="49" charset="-122"/>
            </a:endParaRPr>
          </a:p>
        </p:txBody>
      </p:sp>
      <p:sp>
        <p:nvSpPr>
          <p:cNvPr id="53" name="矩形 52"/>
          <p:cNvSpPr/>
          <p:nvPr/>
        </p:nvSpPr>
        <p:spPr>
          <a:xfrm>
            <a:off x="430820" y="2748500"/>
            <a:ext cx="1629489"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zh-CN" altLang="en-US" sz="1600" b="1" dirty="0">
                <a:solidFill>
                  <a:schemeClr val="bg1"/>
                </a:solidFill>
                <a:latin typeface="黑体" panose="02010609060101010101" pitchFamily="49" charset="-122"/>
                <a:ea typeface="黑体" panose="02010609060101010101" pitchFamily="49" charset="-122"/>
              </a:rPr>
              <a:t>√ </a:t>
            </a:r>
            <a:r>
              <a:rPr lang="en-US" altLang="zh-CN" sz="1600" b="1" dirty="0" smtClean="0">
                <a:solidFill>
                  <a:schemeClr val="bg1"/>
                </a:solidFill>
                <a:latin typeface="黑体" panose="02010609060101010101" pitchFamily="49" charset="-122"/>
                <a:ea typeface="黑体" panose="02010609060101010101" pitchFamily="49" charset="-122"/>
              </a:rPr>
              <a:t>973</a:t>
            </a:r>
            <a:r>
              <a:rPr lang="zh-CN" altLang="en-US" sz="1600" b="1" dirty="0" smtClean="0">
                <a:solidFill>
                  <a:schemeClr val="bg1"/>
                </a:solidFill>
                <a:latin typeface="黑体" panose="02010609060101010101" pitchFamily="49" charset="-122"/>
                <a:ea typeface="黑体" panose="02010609060101010101" pitchFamily="49" charset="-122"/>
              </a:rPr>
              <a:t>、创新群体：网络空间大数据计算</a:t>
            </a:r>
            <a:endParaRPr lang="en-US" altLang="zh-CN" sz="1600" b="1" dirty="0" smtClean="0">
              <a:solidFill>
                <a:schemeClr val="bg1"/>
              </a:solidFill>
              <a:latin typeface="黑体" panose="02010609060101010101" pitchFamily="49" charset="-122"/>
              <a:ea typeface="黑体" panose="02010609060101010101" pitchFamily="49" charset="-122"/>
            </a:endParaRPr>
          </a:p>
        </p:txBody>
      </p:sp>
      <p:sp>
        <p:nvSpPr>
          <p:cNvPr id="54" name="矩形 53"/>
          <p:cNvSpPr/>
          <p:nvPr/>
        </p:nvSpPr>
        <p:spPr>
          <a:xfrm>
            <a:off x="375194" y="4637700"/>
            <a:ext cx="1670375"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zh-CN" altLang="en-US" sz="1600" b="1" dirty="0" smtClean="0">
                <a:solidFill>
                  <a:schemeClr val="bg1"/>
                </a:solidFill>
                <a:latin typeface="黑体" panose="02010609060101010101" pitchFamily="49" charset="-122"/>
                <a:ea typeface="黑体" panose="02010609060101010101" pitchFamily="49" charset="-122"/>
              </a:rPr>
              <a:t>√</a:t>
            </a:r>
            <a:r>
              <a:rPr lang="zh-CN" altLang="en-US" sz="1600" b="1" dirty="0">
                <a:solidFill>
                  <a:schemeClr val="bg1"/>
                </a:solidFill>
                <a:latin typeface="黑体" panose="02010609060101010101" pitchFamily="49" charset="-122"/>
                <a:ea typeface="黑体" panose="02010609060101010101" pitchFamily="49" charset="-122"/>
              </a:rPr>
              <a:t>重点研发：混合云、云计算</a:t>
            </a:r>
            <a:endParaRPr lang="en-US" altLang="zh-CN" sz="1600" b="1" dirty="0">
              <a:solidFill>
                <a:schemeClr val="bg1"/>
              </a:solidFill>
              <a:latin typeface="黑体" panose="02010609060101010101" pitchFamily="49" charset="-122"/>
              <a:ea typeface="黑体" panose="02010609060101010101" pitchFamily="49" charset="-122"/>
            </a:endParaRPr>
          </a:p>
        </p:txBody>
      </p:sp>
      <p:sp>
        <p:nvSpPr>
          <p:cNvPr id="3" name="圆柱形 2"/>
          <p:cNvSpPr/>
          <p:nvPr/>
        </p:nvSpPr>
        <p:spPr>
          <a:xfrm>
            <a:off x="3653782" y="5004052"/>
            <a:ext cx="950637" cy="746125"/>
          </a:xfrm>
          <a:prstGeom prst="can">
            <a:avLst/>
          </a:prstGeom>
          <a:solidFill>
            <a:srgbClr val="FFFF0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latin typeface="黑体" panose="02010609060101010101" pitchFamily="49" charset="-122"/>
                <a:ea typeface="黑体" panose="02010609060101010101" pitchFamily="49" charset="-122"/>
              </a:rPr>
              <a:t>车联网</a:t>
            </a:r>
            <a:endParaRPr lang="en-US" dirty="0">
              <a:solidFill>
                <a:srgbClr val="FF0000"/>
              </a:solidFill>
              <a:latin typeface="黑体" panose="02010609060101010101" pitchFamily="49" charset="-122"/>
              <a:ea typeface="黑体" panose="02010609060101010101" pitchFamily="49" charset="-122"/>
            </a:endParaRPr>
          </a:p>
        </p:txBody>
      </p:sp>
      <p:sp>
        <p:nvSpPr>
          <p:cNvPr id="22" name="圆柱形 21"/>
          <p:cNvSpPr/>
          <p:nvPr/>
        </p:nvSpPr>
        <p:spPr>
          <a:xfrm>
            <a:off x="2667000" y="5004052"/>
            <a:ext cx="931355" cy="746125"/>
          </a:xfrm>
          <a:prstGeom prst="can">
            <a:avLst/>
          </a:prstGeom>
          <a:solidFill>
            <a:srgbClr val="FFFF00"/>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latin typeface="黑体" panose="02010609060101010101" pitchFamily="49" charset="-122"/>
                <a:ea typeface="黑体" panose="02010609060101010101" pitchFamily="49" charset="-122"/>
              </a:rPr>
              <a:t>社交网</a:t>
            </a:r>
            <a:endParaRPr lang="en-US" dirty="0">
              <a:solidFill>
                <a:srgbClr val="FF0000"/>
              </a:solidFill>
              <a:latin typeface="黑体" panose="02010609060101010101" pitchFamily="49" charset="-122"/>
              <a:ea typeface="黑体" panose="02010609060101010101" pitchFamily="49" charset="-122"/>
            </a:endParaRPr>
          </a:p>
        </p:txBody>
      </p:sp>
      <p:sp>
        <p:nvSpPr>
          <p:cNvPr id="23" name="圆柱形 22"/>
          <p:cNvSpPr/>
          <p:nvPr/>
        </p:nvSpPr>
        <p:spPr>
          <a:xfrm>
            <a:off x="4682126" y="4982983"/>
            <a:ext cx="956674" cy="746125"/>
          </a:xfrm>
          <a:prstGeom prst="can">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FF0000"/>
                </a:solidFill>
                <a:latin typeface="黑体" panose="02010609060101010101" pitchFamily="49" charset="-122"/>
                <a:ea typeface="黑体" panose="02010609060101010101" pitchFamily="49" charset="-122"/>
              </a:rPr>
              <a:t>工业网</a:t>
            </a:r>
            <a:endParaRPr lang="en-US" dirty="0">
              <a:solidFill>
                <a:srgbClr val="FF0000"/>
              </a:solidFill>
              <a:latin typeface="黑体" panose="02010609060101010101" pitchFamily="49" charset="-122"/>
              <a:ea typeface="黑体" panose="02010609060101010101" pitchFamily="49" charset="-122"/>
            </a:endParaRPr>
          </a:p>
        </p:txBody>
      </p:sp>
      <p:sp>
        <p:nvSpPr>
          <p:cNvPr id="5" name="五边形 4"/>
          <p:cNvSpPr/>
          <p:nvPr/>
        </p:nvSpPr>
        <p:spPr>
          <a:xfrm>
            <a:off x="2435143" y="1697337"/>
            <a:ext cx="3051258" cy="411162"/>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latin typeface="黑体" pitchFamily="49" charset="-122"/>
                <a:ea typeface="黑体" pitchFamily="49" charset="-122"/>
              </a:rPr>
              <a:t>可管理、可协同、可信任</a:t>
            </a:r>
            <a:endParaRPr lang="en-US" dirty="0"/>
          </a:p>
        </p:txBody>
      </p:sp>
      <p:sp>
        <p:nvSpPr>
          <p:cNvPr id="26" name="五边形 25"/>
          <p:cNvSpPr/>
          <p:nvPr/>
        </p:nvSpPr>
        <p:spPr>
          <a:xfrm>
            <a:off x="6110116" y="1697337"/>
            <a:ext cx="2805284" cy="411162"/>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solidFill>
                  <a:schemeClr val="tx1"/>
                </a:solidFill>
                <a:latin typeface="黑体" pitchFamily="49" charset="-122"/>
                <a:ea typeface="黑体" pitchFamily="49" charset="-122"/>
              </a:rPr>
              <a:t>可表示、可计算、可操作</a:t>
            </a:r>
            <a:endParaRPr lang="en-US" dirty="0"/>
          </a:p>
        </p:txBody>
      </p:sp>
      <p:sp>
        <p:nvSpPr>
          <p:cNvPr id="27" name="圆角矩形 26"/>
          <p:cNvSpPr/>
          <p:nvPr/>
        </p:nvSpPr>
        <p:spPr>
          <a:xfrm>
            <a:off x="407553" y="1651375"/>
            <a:ext cx="1710134" cy="48613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2400" dirty="0" smtClean="0">
                <a:latin typeface="黑体" panose="02010609060101010101" pitchFamily="49" charset="-122"/>
                <a:ea typeface="黑体" panose="02010609060101010101" pitchFamily="49" charset="-122"/>
              </a:rPr>
              <a:t>科学问题</a:t>
            </a:r>
            <a:endParaRPr 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42197827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5"/>
          <p:cNvSpPr txBox="1">
            <a:spLocks/>
          </p:cNvSpPr>
          <p:nvPr/>
        </p:nvSpPr>
        <p:spPr bwMode="auto">
          <a:xfrm>
            <a:off x="1213646" y="623218"/>
            <a:ext cx="6440170" cy="518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lang="zh-CN" altLang="en-US" sz="4000" b="1" dirty="0">
                <a:solidFill>
                  <a:schemeClr val="tx1"/>
                </a:solidFill>
                <a:latin typeface="Calibri" pitchFamily="34" charset="0"/>
                <a:ea typeface="黑体" pitchFamily="49" charset="-122"/>
                <a:cs typeface="Calibri" pitchFamily="34" charset="0"/>
              </a:defRPr>
            </a:lvl1pPr>
            <a:lvl2pPr algn="ctr" rtl="0" eaLnBrk="0" fontAlgn="base" hangingPunct="0">
              <a:spcBef>
                <a:spcPct val="0"/>
              </a:spcBef>
              <a:spcAft>
                <a:spcPct val="0"/>
              </a:spcAft>
              <a:defRPr sz="4000">
                <a:solidFill>
                  <a:schemeClr val="tx2"/>
                </a:solidFill>
                <a:latin typeface="Cambria" pitchFamily="18" charset="0"/>
                <a:ea typeface="华文行楷" pitchFamily="2" charset="-122"/>
              </a:defRPr>
            </a:lvl2pPr>
            <a:lvl3pPr algn="ctr" rtl="0" eaLnBrk="0" fontAlgn="base" hangingPunct="0">
              <a:spcBef>
                <a:spcPct val="0"/>
              </a:spcBef>
              <a:spcAft>
                <a:spcPct val="0"/>
              </a:spcAft>
              <a:defRPr sz="4000">
                <a:solidFill>
                  <a:schemeClr val="tx2"/>
                </a:solidFill>
                <a:latin typeface="Cambria" pitchFamily="18" charset="0"/>
                <a:ea typeface="华文行楷" pitchFamily="2" charset="-122"/>
              </a:defRPr>
            </a:lvl3pPr>
            <a:lvl4pPr algn="ctr" rtl="0" eaLnBrk="0" fontAlgn="base" hangingPunct="0">
              <a:spcBef>
                <a:spcPct val="0"/>
              </a:spcBef>
              <a:spcAft>
                <a:spcPct val="0"/>
              </a:spcAft>
              <a:defRPr sz="4000">
                <a:solidFill>
                  <a:schemeClr val="tx2"/>
                </a:solidFill>
                <a:latin typeface="Cambria" pitchFamily="18" charset="0"/>
                <a:ea typeface="华文行楷" pitchFamily="2" charset="-122"/>
              </a:defRPr>
            </a:lvl4pPr>
            <a:lvl5pPr algn="ctr" rtl="0" eaLnBrk="0" fontAlgn="base" hangingPunct="0">
              <a:spcBef>
                <a:spcPct val="0"/>
              </a:spcBef>
              <a:spcAft>
                <a:spcPct val="0"/>
              </a:spcAft>
              <a:defRPr sz="4000">
                <a:solidFill>
                  <a:schemeClr val="tx2"/>
                </a:solidFill>
                <a:latin typeface="Cambria" pitchFamily="18" charset="0"/>
                <a:ea typeface="华文行楷" pitchFamily="2" charset="-122"/>
              </a:defRPr>
            </a:lvl5pPr>
            <a:lvl6pPr marL="457200" algn="ctr" rtl="0" fontAlgn="base">
              <a:spcBef>
                <a:spcPct val="0"/>
              </a:spcBef>
              <a:spcAft>
                <a:spcPct val="0"/>
              </a:spcAft>
              <a:defRPr sz="4000">
                <a:solidFill>
                  <a:schemeClr val="tx2"/>
                </a:solidFill>
                <a:latin typeface="Arial" pitchFamily="34" charset="0"/>
                <a:ea typeface="黑体" pitchFamily="2" charset="-122"/>
              </a:defRPr>
            </a:lvl6pPr>
            <a:lvl7pPr marL="914400" algn="ctr" rtl="0" fontAlgn="base">
              <a:spcBef>
                <a:spcPct val="0"/>
              </a:spcBef>
              <a:spcAft>
                <a:spcPct val="0"/>
              </a:spcAft>
              <a:defRPr sz="4000">
                <a:solidFill>
                  <a:schemeClr val="tx2"/>
                </a:solidFill>
                <a:latin typeface="Arial" pitchFamily="34" charset="0"/>
                <a:ea typeface="黑体" pitchFamily="2" charset="-122"/>
              </a:defRPr>
            </a:lvl7pPr>
            <a:lvl8pPr marL="1371600" algn="ctr" rtl="0" fontAlgn="base">
              <a:spcBef>
                <a:spcPct val="0"/>
              </a:spcBef>
              <a:spcAft>
                <a:spcPct val="0"/>
              </a:spcAft>
              <a:defRPr sz="4000">
                <a:solidFill>
                  <a:schemeClr val="tx2"/>
                </a:solidFill>
                <a:latin typeface="Arial" pitchFamily="34" charset="0"/>
                <a:ea typeface="黑体" pitchFamily="2" charset="-122"/>
              </a:defRPr>
            </a:lvl8pPr>
            <a:lvl9pPr marL="1828800" algn="ctr" rtl="0" fontAlgn="base">
              <a:spcBef>
                <a:spcPct val="0"/>
              </a:spcBef>
              <a:spcAft>
                <a:spcPct val="0"/>
              </a:spcAft>
              <a:defRPr sz="4000">
                <a:solidFill>
                  <a:schemeClr val="tx2"/>
                </a:solidFill>
                <a:latin typeface="Arial" pitchFamily="34" charset="0"/>
                <a:ea typeface="黑体" pitchFamily="2" charset="-122"/>
              </a:defRPr>
            </a:lvl9pPr>
          </a:lstStyle>
          <a:p>
            <a:r>
              <a:rPr lang="zh-CN" altLang="en-US" sz="2800" kern="0" smtClean="0">
                <a:latin typeface="黑体" panose="02010609060101010101" pitchFamily="2" charset="-122"/>
                <a:ea typeface="黑体" panose="02010609060101010101" pitchFamily="2" charset="-122"/>
              </a:rPr>
              <a:t>事件还原</a:t>
            </a:r>
            <a:r>
              <a:rPr lang="en-US" altLang="zh-CN" sz="2800" kern="0" smtClean="0">
                <a:latin typeface="黑体" panose="02010609060101010101" pitchFamily="2" charset="-122"/>
                <a:ea typeface="黑体" panose="02010609060101010101" pitchFamily="2" charset="-122"/>
              </a:rPr>
              <a:t>:</a:t>
            </a:r>
            <a:r>
              <a:rPr lang="zh-CN" altLang="en-US" sz="2800" kern="0" smtClean="0">
                <a:latin typeface="黑体" panose="02010609060101010101" pitchFamily="2" charset="-122"/>
                <a:ea typeface="黑体" panose="02010609060101010101" pitchFamily="2" charset="-122"/>
              </a:rPr>
              <a:t>美国大规模网络瘫痪事件始末</a:t>
            </a:r>
            <a:endParaRPr lang="zh-CN" altLang="en-US" sz="2800" kern="0">
              <a:latin typeface="黑体" panose="02010609060101010101" pitchFamily="2" charset="-122"/>
              <a:ea typeface="黑体" panose="02010609060101010101" pitchFamily="2" charset="-122"/>
            </a:endParaRPr>
          </a:p>
        </p:txBody>
      </p:sp>
      <p:sp>
        <p:nvSpPr>
          <p:cNvPr id="17" name="文本框 16"/>
          <p:cNvSpPr txBox="1"/>
          <p:nvPr/>
        </p:nvSpPr>
        <p:spPr>
          <a:xfrm>
            <a:off x="5123180" y="1297305"/>
            <a:ext cx="3687445" cy="2529840"/>
          </a:xfrm>
          <a:prstGeom prst="rect">
            <a:avLst/>
          </a:prstGeom>
          <a:noFill/>
        </p:spPr>
        <p:txBody>
          <a:bodyPr wrap="square" rtlCol="0">
            <a:spAutoFit/>
          </a:bodyPr>
          <a:lstStyle/>
          <a:p>
            <a:pPr algn="ctr"/>
            <a:r>
              <a:rPr lang="zh-CN" altLang="en-US" sz="2000" b="1" dirty="0">
                <a:solidFill>
                  <a:schemeClr val="accent1"/>
                </a:solidFill>
                <a:latin typeface="华文楷体" panose="02010600040101010101" charset="-122"/>
                <a:ea typeface="华文楷体" panose="02010600040101010101" charset="-122"/>
              </a:rPr>
              <a:t>事件描述</a:t>
            </a:r>
          </a:p>
          <a:p>
            <a:r>
              <a:rPr lang="zh-CN" altLang="en-US" sz="2000" dirty="0"/>
              <a:t>北京时间10月22日凌晨，一场始于美国东部的大规模互联网瘫痪在当地时间10月21日席卷了全美，包括Twitter丶Spotify丶Netflix丶Airbnb丶Github、Reddit以及纽约时报等主要网站都受到黑客攻击。</a:t>
            </a:r>
          </a:p>
        </p:txBody>
      </p:sp>
      <p:grpSp>
        <p:nvGrpSpPr>
          <p:cNvPr id="18" name="组合 17"/>
          <p:cNvGrpSpPr/>
          <p:nvPr/>
        </p:nvGrpSpPr>
        <p:grpSpPr>
          <a:xfrm>
            <a:off x="5148580" y="3812540"/>
            <a:ext cx="3660775" cy="1961515"/>
            <a:chOff x="8190" y="6800"/>
            <a:chExt cx="5765" cy="3089"/>
          </a:xfrm>
        </p:grpSpPr>
        <p:pic>
          <p:nvPicPr>
            <p:cNvPr id="19" name="图片 18"/>
            <p:cNvPicPr>
              <a:picLocks noChangeAspect="1"/>
            </p:cNvPicPr>
            <p:nvPr/>
          </p:nvPicPr>
          <p:blipFill>
            <a:blip r:embed="rId2" cstate="print"/>
            <a:stretch>
              <a:fillRect/>
            </a:stretch>
          </p:blipFill>
          <p:spPr>
            <a:xfrm>
              <a:off x="8190" y="6800"/>
              <a:ext cx="1361" cy="1327"/>
            </a:xfrm>
            <a:prstGeom prst="rect">
              <a:avLst/>
            </a:prstGeom>
          </p:spPr>
        </p:pic>
        <p:grpSp>
          <p:nvGrpSpPr>
            <p:cNvPr id="20" name="组合 19"/>
            <p:cNvGrpSpPr/>
            <p:nvPr/>
          </p:nvGrpSpPr>
          <p:grpSpPr>
            <a:xfrm>
              <a:off x="8247" y="7189"/>
              <a:ext cx="5709" cy="2701"/>
              <a:chOff x="7964" y="6999"/>
              <a:chExt cx="5709" cy="2701"/>
            </a:xfrm>
          </p:grpSpPr>
          <p:pic>
            <p:nvPicPr>
              <p:cNvPr id="21" name="图片 20"/>
              <p:cNvPicPr>
                <a:picLocks noChangeAspect="1"/>
              </p:cNvPicPr>
              <p:nvPr/>
            </p:nvPicPr>
            <p:blipFill>
              <a:blip r:embed="rId3"/>
              <a:stretch>
                <a:fillRect/>
              </a:stretch>
            </p:blipFill>
            <p:spPr>
              <a:xfrm>
                <a:off x="11641" y="8757"/>
                <a:ext cx="1743" cy="862"/>
              </a:xfrm>
              <a:prstGeom prst="rect">
                <a:avLst/>
              </a:prstGeom>
            </p:spPr>
          </p:pic>
          <p:pic>
            <p:nvPicPr>
              <p:cNvPr id="22" name="图片 21"/>
              <p:cNvPicPr>
                <a:picLocks noChangeAspect="1"/>
              </p:cNvPicPr>
              <p:nvPr/>
            </p:nvPicPr>
            <p:blipFill>
              <a:blip r:embed="rId4" cstate="print"/>
              <a:stretch>
                <a:fillRect/>
              </a:stretch>
            </p:blipFill>
            <p:spPr>
              <a:xfrm>
                <a:off x="10117" y="7855"/>
                <a:ext cx="2153" cy="1059"/>
              </a:xfrm>
              <a:prstGeom prst="rect">
                <a:avLst/>
              </a:prstGeom>
            </p:spPr>
          </p:pic>
          <p:pic>
            <p:nvPicPr>
              <p:cNvPr id="23" name="图片 22"/>
              <p:cNvPicPr>
                <a:picLocks noChangeAspect="1"/>
              </p:cNvPicPr>
              <p:nvPr/>
            </p:nvPicPr>
            <p:blipFill>
              <a:blip r:embed="rId5"/>
              <a:stretch>
                <a:fillRect/>
              </a:stretch>
            </p:blipFill>
            <p:spPr>
              <a:xfrm>
                <a:off x="9444" y="6999"/>
                <a:ext cx="2489" cy="938"/>
              </a:xfrm>
              <a:prstGeom prst="rect">
                <a:avLst/>
              </a:prstGeom>
            </p:spPr>
          </p:pic>
          <p:pic>
            <p:nvPicPr>
              <p:cNvPr id="24" name="图片 23"/>
              <p:cNvPicPr>
                <a:picLocks noChangeAspect="1"/>
              </p:cNvPicPr>
              <p:nvPr/>
            </p:nvPicPr>
            <p:blipFill>
              <a:blip r:embed="rId6"/>
              <a:stretch>
                <a:fillRect/>
              </a:stretch>
            </p:blipFill>
            <p:spPr>
              <a:xfrm>
                <a:off x="7964" y="7937"/>
                <a:ext cx="2494" cy="997"/>
              </a:xfrm>
              <a:prstGeom prst="rect">
                <a:avLst/>
              </a:prstGeom>
            </p:spPr>
          </p:pic>
          <p:pic>
            <p:nvPicPr>
              <p:cNvPr id="25" name="图片 24"/>
              <p:cNvPicPr>
                <a:picLocks noChangeAspect="1"/>
              </p:cNvPicPr>
              <p:nvPr/>
            </p:nvPicPr>
            <p:blipFill>
              <a:blip r:embed="rId7"/>
              <a:stretch>
                <a:fillRect/>
              </a:stretch>
            </p:blipFill>
            <p:spPr>
              <a:xfrm>
                <a:off x="11933" y="7081"/>
                <a:ext cx="1741" cy="1915"/>
              </a:xfrm>
              <a:prstGeom prst="rect">
                <a:avLst/>
              </a:prstGeom>
            </p:spPr>
          </p:pic>
          <p:pic>
            <p:nvPicPr>
              <p:cNvPr id="26" name="图片 25"/>
              <p:cNvPicPr>
                <a:picLocks noChangeAspect="1"/>
              </p:cNvPicPr>
              <p:nvPr/>
            </p:nvPicPr>
            <p:blipFill>
              <a:blip r:embed="rId8"/>
              <a:stretch>
                <a:fillRect/>
              </a:stretch>
            </p:blipFill>
            <p:spPr>
              <a:xfrm>
                <a:off x="7964" y="8996"/>
                <a:ext cx="3677" cy="705"/>
              </a:xfrm>
              <a:prstGeom prst="rect">
                <a:avLst/>
              </a:prstGeom>
            </p:spPr>
          </p:pic>
        </p:grpSp>
      </p:grpSp>
      <p:sp>
        <p:nvSpPr>
          <p:cNvPr id="27" name="文本框 26"/>
          <p:cNvSpPr txBox="1"/>
          <p:nvPr/>
        </p:nvSpPr>
        <p:spPr>
          <a:xfrm>
            <a:off x="5123180" y="5740400"/>
            <a:ext cx="3893185" cy="731520"/>
          </a:xfrm>
          <a:prstGeom prst="rect">
            <a:avLst/>
          </a:prstGeom>
          <a:noFill/>
        </p:spPr>
        <p:txBody>
          <a:bodyPr wrap="square" rtlCol="0">
            <a:spAutoFit/>
          </a:bodyPr>
          <a:lstStyle/>
          <a:p>
            <a:pPr algn="ctr"/>
            <a:r>
              <a:rPr lang="zh-CN" altLang="en-US" sz="1400" b="1" dirty="0">
                <a:solidFill>
                  <a:schemeClr val="accent1"/>
                </a:solidFill>
                <a:latin typeface="华文楷体" panose="02010600040101010101" charset="-122"/>
                <a:ea typeface="华文楷体" panose="02010600040101010101" charset="-122"/>
              </a:rPr>
              <a:t>受影响的主要网站</a:t>
            </a:r>
          </a:p>
          <a:p>
            <a:pPr algn="l"/>
            <a:endParaRPr lang="zh-CN" altLang="en-US" sz="1400" b="1" dirty="0">
              <a:solidFill>
                <a:schemeClr val="accent1"/>
              </a:solidFill>
              <a:latin typeface="华文楷体" panose="02010600040101010101" charset="-122"/>
              <a:ea typeface="华文楷体" panose="02010600040101010101" charset="-122"/>
            </a:endParaRPr>
          </a:p>
          <a:p>
            <a:pPr algn="l"/>
            <a:r>
              <a:rPr lang="zh-CN" altLang="en-US" sz="1400" b="1" dirty="0">
                <a:solidFill>
                  <a:schemeClr val="accent1"/>
                </a:solidFill>
                <a:latin typeface="华文楷体" panose="02010600040101010101" charset="-122"/>
                <a:ea typeface="华文楷体" panose="02010600040101010101" charset="-122"/>
              </a:rPr>
              <a:t>攻击事件时间线</a:t>
            </a:r>
          </a:p>
        </p:txBody>
      </p:sp>
      <p:pic>
        <p:nvPicPr>
          <p:cNvPr id="28" name="图片 27"/>
          <p:cNvPicPr>
            <a:picLocks noChangeAspect="1"/>
          </p:cNvPicPr>
          <p:nvPr/>
        </p:nvPicPr>
        <p:blipFill>
          <a:blip r:embed="rId9">
            <a:extLst>
              <a:ext uri="{28A0092B-C50C-407E-A947-70E740481C1C}">
                <a14:useLocalDpi xmlns:a14="http://schemas.microsoft.com/office/drawing/2010/main" xmlns="" val="0"/>
              </a:ext>
            </a:extLst>
          </a:blip>
          <a:stretch>
            <a:fillRect/>
          </a:stretch>
        </p:blipFill>
        <p:spPr>
          <a:xfrm>
            <a:off x="9755" y="3799711"/>
            <a:ext cx="5047312" cy="2762739"/>
          </a:xfrm>
          <a:prstGeom prst="rect">
            <a:avLst/>
          </a:prstGeom>
        </p:spPr>
      </p:pic>
      <p:pic>
        <p:nvPicPr>
          <p:cNvPr id="29" name="图片 28" descr="yl5dau1wout0grk0y9vf"/>
          <p:cNvPicPr>
            <a:picLocks noChangeAspect="1"/>
          </p:cNvPicPr>
          <p:nvPr/>
        </p:nvPicPr>
        <p:blipFill>
          <a:blip r:embed="rId10"/>
          <a:stretch>
            <a:fillRect/>
          </a:stretch>
        </p:blipFill>
        <p:spPr>
          <a:xfrm>
            <a:off x="53340" y="1297305"/>
            <a:ext cx="5003800" cy="2814320"/>
          </a:xfrm>
          <a:prstGeom prst="rect">
            <a:avLst/>
          </a:prstGeom>
        </p:spPr>
      </p:pic>
    </p:spTree>
    <p:extLst>
      <p:ext uri="{BB962C8B-B14F-4D97-AF65-F5344CB8AC3E}">
        <p14:creationId xmlns:p14="http://schemas.microsoft.com/office/powerpoint/2010/main" xmlns="" val="40970972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计算技术发展</a:t>
            </a:r>
            <a:endParaRPr lang="zh-CN" altLang="en-US" dirty="0"/>
          </a:p>
        </p:txBody>
      </p:sp>
      <p:sp>
        <p:nvSpPr>
          <p:cNvPr id="39" name="矩形 15"/>
          <p:cNvSpPr>
            <a:spLocks noChangeArrowheads="1"/>
          </p:cNvSpPr>
          <p:nvPr/>
        </p:nvSpPr>
        <p:spPr bwMode="auto">
          <a:xfrm>
            <a:off x="1042988" y="2895600"/>
            <a:ext cx="1403350" cy="457200"/>
          </a:xfrm>
          <a:prstGeom prst="rect">
            <a:avLst/>
          </a:prstGeom>
          <a:noFill/>
          <a:ln w="9525">
            <a:noFill/>
            <a:miter lim="800000"/>
            <a:headEnd/>
            <a:tailEnd/>
          </a:ln>
        </p:spPr>
        <p:txBody>
          <a:bodyPr wrap="none">
            <a:spAutoFit/>
          </a:bodyPr>
          <a:lstStyle/>
          <a:p>
            <a:pPr algn="ctr"/>
            <a:r>
              <a:rPr lang="zh-CN" altLang="en-US" sz="2400">
                <a:solidFill>
                  <a:prstClr val="black"/>
                </a:solidFill>
                <a:latin typeface="黑体" pitchFamily="2" charset="-122"/>
                <a:ea typeface="黑体" pitchFamily="2" charset="-122"/>
              </a:rPr>
              <a:t>科学计算</a:t>
            </a:r>
            <a:endParaRPr lang="en-US" altLang="zh-CN" sz="2400">
              <a:solidFill>
                <a:prstClr val="black"/>
              </a:solidFill>
              <a:latin typeface="黑体" pitchFamily="2" charset="-122"/>
              <a:ea typeface="黑体" pitchFamily="2" charset="-122"/>
            </a:endParaRPr>
          </a:p>
        </p:txBody>
      </p:sp>
      <p:sp>
        <p:nvSpPr>
          <p:cNvPr id="40" name="矩形 15"/>
          <p:cNvSpPr>
            <a:spLocks noChangeArrowheads="1"/>
          </p:cNvSpPr>
          <p:nvPr/>
        </p:nvSpPr>
        <p:spPr bwMode="auto">
          <a:xfrm>
            <a:off x="3995738" y="2852738"/>
            <a:ext cx="1403350" cy="457200"/>
          </a:xfrm>
          <a:prstGeom prst="rect">
            <a:avLst/>
          </a:prstGeom>
          <a:noFill/>
          <a:ln w="9525">
            <a:noFill/>
            <a:miter lim="800000"/>
            <a:headEnd/>
            <a:tailEnd/>
          </a:ln>
        </p:spPr>
        <p:txBody>
          <a:bodyPr wrap="none">
            <a:spAutoFit/>
          </a:bodyPr>
          <a:lstStyle/>
          <a:p>
            <a:pPr algn="ctr"/>
            <a:r>
              <a:rPr lang="zh-CN" altLang="en-US" sz="2400">
                <a:solidFill>
                  <a:prstClr val="black"/>
                </a:solidFill>
                <a:latin typeface="黑体" pitchFamily="2" charset="-122"/>
                <a:ea typeface="黑体" pitchFamily="2" charset="-122"/>
              </a:rPr>
              <a:t>商业计算</a:t>
            </a:r>
            <a:endParaRPr lang="en-US" altLang="zh-CN" sz="2400">
              <a:solidFill>
                <a:prstClr val="black"/>
              </a:solidFill>
              <a:latin typeface="黑体" pitchFamily="2" charset="-122"/>
              <a:ea typeface="黑体" pitchFamily="2" charset="-122"/>
            </a:endParaRPr>
          </a:p>
        </p:txBody>
      </p:sp>
      <p:grpSp>
        <p:nvGrpSpPr>
          <p:cNvPr id="42" name="组合 19"/>
          <p:cNvGrpSpPr>
            <a:grpSpLocks/>
          </p:cNvGrpSpPr>
          <p:nvPr/>
        </p:nvGrpSpPr>
        <p:grpSpPr bwMode="auto">
          <a:xfrm>
            <a:off x="708025" y="1665288"/>
            <a:ext cx="1719263" cy="1304925"/>
            <a:chOff x="107504" y="1665893"/>
            <a:chExt cx="1900569" cy="1685225"/>
          </a:xfrm>
        </p:grpSpPr>
        <p:pic>
          <p:nvPicPr>
            <p:cNvPr id="43" name="Picture 6" descr="nep_sciencecopy.jpg"/>
            <p:cNvPicPr>
              <a:picLocks noChangeAspect="1"/>
            </p:cNvPicPr>
            <p:nvPr/>
          </p:nvPicPr>
          <p:blipFill>
            <a:blip r:embed="rId3" cstate="print"/>
            <a:srcRect/>
            <a:stretch>
              <a:fillRect/>
            </a:stretch>
          </p:blipFill>
          <p:spPr bwMode="auto">
            <a:xfrm>
              <a:off x="340094" y="2592516"/>
              <a:ext cx="1486959" cy="758602"/>
            </a:xfrm>
            <a:prstGeom prst="rect">
              <a:avLst/>
            </a:prstGeom>
            <a:noFill/>
            <a:ln w="9525">
              <a:noFill/>
              <a:miter lim="800000"/>
              <a:headEnd/>
              <a:tailEnd/>
            </a:ln>
          </p:spPr>
        </p:pic>
        <p:pic>
          <p:nvPicPr>
            <p:cNvPr id="44" name="Picture 7"/>
            <p:cNvPicPr>
              <a:picLocks noChangeAspect="1" noChangeArrowheads="1"/>
            </p:cNvPicPr>
            <p:nvPr/>
          </p:nvPicPr>
          <p:blipFill>
            <a:blip r:embed="rId4"/>
            <a:srcRect/>
            <a:stretch>
              <a:fillRect/>
            </a:stretch>
          </p:blipFill>
          <p:spPr bwMode="auto">
            <a:xfrm>
              <a:off x="107504" y="1665893"/>
              <a:ext cx="928887" cy="926623"/>
            </a:xfrm>
            <a:prstGeom prst="rect">
              <a:avLst/>
            </a:prstGeom>
            <a:noFill/>
            <a:ln w="9525">
              <a:noFill/>
              <a:miter lim="800000"/>
              <a:headEnd/>
              <a:tailEnd/>
            </a:ln>
          </p:spPr>
        </p:pic>
        <p:pic>
          <p:nvPicPr>
            <p:cNvPr id="45" name="Picture 12"/>
            <p:cNvPicPr>
              <a:picLocks noChangeAspect="1" noChangeArrowheads="1"/>
            </p:cNvPicPr>
            <p:nvPr/>
          </p:nvPicPr>
          <p:blipFill>
            <a:blip r:embed="rId5"/>
            <a:srcRect/>
            <a:stretch>
              <a:fillRect/>
            </a:stretch>
          </p:blipFill>
          <p:spPr bwMode="auto">
            <a:xfrm>
              <a:off x="1043608" y="1752562"/>
              <a:ext cx="964465" cy="884350"/>
            </a:xfrm>
            <a:prstGeom prst="rect">
              <a:avLst/>
            </a:prstGeom>
            <a:noFill/>
            <a:ln w="9525">
              <a:noFill/>
              <a:miter lim="800000"/>
              <a:headEnd/>
              <a:tailEnd/>
            </a:ln>
          </p:spPr>
        </p:pic>
      </p:grpSp>
      <p:grpSp>
        <p:nvGrpSpPr>
          <p:cNvPr id="46" name="组合 20"/>
          <p:cNvGrpSpPr>
            <a:grpSpLocks/>
          </p:cNvGrpSpPr>
          <p:nvPr/>
        </p:nvGrpSpPr>
        <p:grpSpPr bwMode="auto">
          <a:xfrm>
            <a:off x="6516688" y="1465263"/>
            <a:ext cx="1714500" cy="1531937"/>
            <a:chOff x="6662611" y="1494768"/>
            <a:chExt cx="2206752" cy="1934232"/>
          </a:xfrm>
        </p:grpSpPr>
        <p:pic>
          <p:nvPicPr>
            <p:cNvPr id="47" name="Picture 2" descr="http://t0.gstatic.com/images?q=tbn:ANd9GcRL2oFdtuleTbs42dAtzhCqO_D8pQnz9QPI8RzgIYsf8oznoCSs8g"/>
            <p:cNvPicPr>
              <a:picLocks noChangeAspect="1" noChangeArrowheads="1"/>
            </p:cNvPicPr>
            <p:nvPr/>
          </p:nvPicPr>
          <p:blipFill>
            <a:blip r:embed="rId6"/>
            <a:srcRect b="13914"/>
            <a:stretch>
              <a:fillRect/>
            </a:stretch>
          </p:blipFill>
          <p:spPr bwMode="auto">
            <a:xfrm>
              <a:off x="7000876" y="1494768"/>
              <a:ext cx="1375990" cy="1184526"/>
            </a:xfrm>
            <a:prstGeom prst="rect">
              <a:avLst/>
            </a:prstGeom>
            <a:noFill/>
            <a:ln w="9525">
              <a:noFill/>
              <a:miter lim="800000"/>
              <a:headEnd/>
              <a:tailEnd/>
            </a:ln>
          </p:spPr>
        </p:pic>
        <p:pic>
          <p:nvPicPr>
            <p:cNvPr id="48" name="Picture 3"/>
            <p:cNvPicPr>
              <a:picLocks noChangeAspect="1" noChangeArrowheads="1"/>
            </p:cNvPicPr>
            <p:nvPr/>
          </p:nvPicPr>
          <p:blipFill>
            <a:blip r:embed="rId7"/>
            <a:srcRect/>
            <a:stretch>
              <a:fillRect/>
            </a:stretch>
          </p:blipFill>
          <p:spPr bwMode="auto">
            <a:xfrm>
              <a:off x="6662611" y="2407301"/>
              <a:ext cx="1026260" cy="1021699"/>
            </a:xfrm>
            <a:prstGeom prst="rect">
              <a:avLst/>
            </a:prstGeom>
            <a:noFill/>
            <a:ln w="9525">
              <a:noFill/>
              <a:miter lim="800000"/>
              <a:headEnd/>
              <a:tailEnd/>
            </a:ln>
          </p:spPr>
        </p:pic>
        <p:pic>
          <p:nvPicPr>
            <p:cNvPr id="49" name="Picture 4" descr="http://news.xinhuanet.com/internet/2009-11/24/xinsrc_1721106241740703195023.jpg"/>
            <p:cNvPicPr>
              <a:picLocks noChangeAspect="1" noChangeArrowheads="1"/>
            </p:cNvPicPr>
            <p:nvPr/>
          </p:nvPicPr>
          <p:blipFill>
            <a:blip r:embed="rId8"/>
            <a:srcRect/>
            <a:stretch>
              <a:fillRect/>
            </a:stretch>
          </p:blipFill>
          <p:spPr bwMode="auto">
            <a:xfrm>
              <a:off x="7596336" y="2155920"/>
              <a:ext cx="1273027" cy="1040680"/>
            </a:xfrm>
            <a:prstGeom prst="rect">
              <a:avLst/>
            </a:prstGeom>
            <a:noFill/>
            <a:ln w="9525">
              <a:noFill/>
              <a:miter lim="800000"/>
              <a:headEnd/>
              <a:tailEnd/>
            </a:ln>
          </p:spPr>
        </p:pic>
      </p:grpSp>
      <p:grpSp>
        <p:nvGrpSpPr>
          <p:cNvPr id="50" name="组合 25"/>
          <p:cNvGrpSpPr>
            <a:grpSpLocks/>
          </p:cNvGrpSpPr>
          <p:nvPr/>
        </p:nvGrpSpPr>
        <p:grpSpPr bwMode="auto">
          <a:xfrm>
            <a:off x="3708400" y="1522413"/>
            <a:ext cx="1676400" cy="1330325"/>
            <a:chOff x="3386484" y="1597529"/>
            <a:chExt cx="2225628" cy="1753589"/>
          </a:xfrm>
        </p:grpSpPr>
        <p:pic>
          <p:nvPicPr>
            <p:cNvPr id="51" name="Picture 8" descr="http://static.flickr.com/12/14964304_60396c788f.jpg"/>
            <p:cNvPicPr>
              <a:picLocks noChangeAspect="1" noChangeArrowheads="1"/>
            </p:cNvPicPr>
            <p:nvPr/>
          </p:nvPicPr>
          <p:blipFill>
            <a:blip r:embed="rId9"/>
            <a:srcRect/>
            <a:stretch>
              <a:fillRect/>
            </a:stretch>
          </p:blipFill>
          <p:spPr bwMode="auto">
            <a:xfrm>
              <a:off x="4326591" y="1597529"/>
              <a:ext cx="1285521" cy="1719701"/>
            </a:xfrm>
            <a:prstGeom prst="rect">
              <a:avLst/>
            </a:prstGeom>
            <a:noFill/>
            <a:ln w="9525">
              <a:noFill/>
              <a:miter lim="800000"/>
              <a:headEnd/>
              <a:tailEnd/>
            </a:ln>
          </p:spPr>
        </p:pic>
        <p:pic>
          <p:nvPicPr>
            <p:cNvPr id="52" name="Picture 5" descr="http://t2.gstatic.com/images?q=tbn:ANd9GcT7rCT26zXF9Tdx8kxv2OqRZlBL4vsfxy-Sz-7Zf4L3Y5cPM23hPg"/>
            <p:cNvPicPr>
              <a:picLocks noChangeAspect="1" noChangeArrowheads="1"/>
            </p:cNvPicPr>
            <p:nvPr/>
          </p:nvPicPr>
          <p:blipFill>
            <a:blip r:embed="rId10"/>
            <a:srcRect/>
            <a:stretch>
              <a:fillRect/>
            </a:stretch>
          </p:blipFill>
          <p:spPr bwMode="auto">
            <a:xfrm>
              <a:off x="3386484" y="2283722"/>
              <a:ext cx="897484" cy="1067396"/>
            </a:xfrm>
            <a:prstGeom prst="rect">
              <a:avLst/>
            </a:prstGeom>
            <a:noFill/>
            <a:ln w="9525">
              <a:noFill/>
              <a:miter lim="800000"/>
              <a:headEnd/>
              <a:tailEnd/>
            </a:ln>
          </p:spPr>
        </p:pic>
      </p:grpSp>
      <p:grpSp>
        <p:nvGrpSpPr>
          <p:cNvPr id="53" name="组合 52"/>
          <p:cNvGrpSpPr>
            <a:grpSpLocks/>
          </p:cNvGrpSpPr>
          <p:nvPr/>
        </p:nvGrpSpPr>
        <p:grpSpPr bwMode="auto">
          <a:xfrm>
            <a:off x="350838" y="5248275"/>
            <a:ext cx="8812212" cy="1457325"/>
            <a:chOff x="350700" y="4492627"/>
            <a:chExt cx="8811080" cy="1456653"/>
          </a:xfrm>
        </p:grpSpPr>
        <p:sp>
          <p:nvSpPr>
            <p:cNvPr id="54" name="右箭头 53"/>
            <p:cNvSpPr/>
            <p:nvPr/>
          </p:nvSpPr>
          <p:spPr>
            <a:xfrm>
              <a:off x="420301" y="4527907"/>
              <a:ext cx="8715375" cy="1076801"/>
            </a:xfrm>
            <a:prstGeom prst="rightArrow">
              <a:avLst/>
            </a:prstGeom>
            <a:gradFill flip="none" rotWithShape="1">
              <a:gsLst>
                <a:gs pos="0">
                  <a:srgbClr val="4BACC6">
                    <a:lumMod val="60000"/>
                    <a:lumOff val="40000"/>
                    <a:tint val="66000"/>
                    <a:satMod val="160000"/>
                  </a:srgbClr>
                </a:gs>
                <a:gs pos="50000">
                  <a:srgbClr val="4BACC6">
                    <a:lumMod val="60000"/>
                    <a:lumOff val="40000"/>
                    <a:tint val="44500"/>
                    <a:satMod val="160000"/>
                  </a:srgbClr>
                </a:gs>
                <a:gs pos="100000">
                  <a:srgbClr val="4BACC6">
                    <a:lumMod val="60000"/>
                    <a:lumOff val="40000"/>
                    <a:tint val="23500"/>
                    <a:satMod val="160000"/>
                  </a:srgbClr>
                </a:gs>
              </a:gsLst>
              <a:path path="circle">
                <a:fillToRect r="100000" b="100000"/>
              </a:path>
              <a:tileRect l="-100000" t="-100000"/>
            </a:gradFill>
            <a:ln w="25400" cap="flat" cmpd="sng" algn="ctr">
              <a:solidFill>
                <a:srgbClr val="9BBB59">
                  <a:shade val="50000"/>
                </a:srgbClr>
              </a:solidFill>
              <a:prstDash val="solid"/>
            </a:ln>
            <a:effectLst/>
          </p:spPr>
          <p:txBody>
            <a:bodyPr anchor="ctr"/>
            <a:lstStyle/>
            <a:p>
              <a:pPr algn="ctr" fontAlgn="auto">
                <a:spcBef>
                  <a:spcPts val="0"/>
                </a:spcBef>
                <a:spcAft>
                  <a:spcPts val="0"/>
                </a:spcAft>
                <a:defRPr/>
              </a:pPr>
              <a:endParaRPr lang="en-US" altLang="zh-CN" kern="0" dirty="0">
                <a:solidFill>
                  <a:prstClr val="white"/>
                </a:solidFill>
                <a:latin typeface="Calibri"/>
                <a:ea typeface="宋体"/>
              </a:endParaRPr>
            </a:p>
          </p:txBody>
        </p:sp>
        <p:pic>
          <p:nvPicPr>
            <p:cNvPr id="55" name="Picture 10" descr="http://t2.gstatic.cn/images?q=tbn:sdKCsIpiZj_ePM:">
              <a:hlinkClick r:id="rId11"/>
            </p:cNvPr>
            <p:cNvPicPr>
              <a:picLocks noChangeAspect="1" noChangeArrowheads="1"/>
            </p:cNvPicPr>
            <p:nvPr/>
          </p:nvPicPr>
          <p:blipFill>
            <a:blip r:embed="rId12"/>
            <a:srcRect/>
            <a:stretch>
              <a:fillRect/>
            </a:stretch>
          </p:blipFill>
          <p:spPr bwMode="auto">
            <a:xfrm>
              <a:off x="707956" y="5356161"/>
              <a:ext cx="371475" cy="371475"/>
            </a:xfrm>
            <a:prstGeom prst="rect">
              <a:avLst/>
            </a:prstGeom>
            <a:noFill/>
            <a:ln w="9525">
              <a:noFill/>
              <a:miter lim="800000"/>
              <a:headEnd/>
              <a:tailEnd/>
            </a:ln>
          </p:spPr>
        </p:pic>
        <p:pic>
          <p:nvPicPr>
            <p:cNvPr id="56" name="Picture 12" descr="http://t2.gstatic.cn/images?q=tbn:nvZaiTtdp9lZ-M:">
              <a:hlinkClick r:id="rId13"/>
            </p:cNvPr>
            <p:cNvPicPr>
              <a:picLocks noChangeAspect="1" noChangeArrowheads="1"/>
            </p:cNvPicPr>
            <p:nvPr/>
          </p:nvPicPr>
          <p:blipFill>
            <a:blip r:embed="rId14">
              <a:clrChange>
                <a:clrFrom>
                  <a:srgbClr val="FEFEFE"/>
                </a:clrFrom>
                <a:clrTo>
                  <a:srgbClr val="FEFEFE">
                    <a:alpha val="0"/>
                  </a:srgbClr>
                </a:clrTo>
              </a:clrChange>
            </a:blip>
            <a:srcRect/>
            <a:stretch>
              <a:fillRect/>
            </a:stretch>
          </p:blipFill>
          <p:spPr bwMode="auto">
            <a:xfrm>
              <a:off x="1709686" y="5220429"/>
              <a:ext cx="642938" cy="642938"/>
            </a:xfrm>
            <a:prstGeom prst="rect">
              <a:avLst/>
            </a:prstGeom>
            <a:noFill/>
            <a:ln w="9525">
              <a:noFill/>
              <a:miter lim="800000"/>
              <a:headEnd/>
              <a:tailEnd/>
            </a:ln>
          </p:spPr>
        </p:pic>
        <p:pic>
          <p:nvPicPr>
            <p:cNvPr id="57" name="Picture 16" descr="http://www.solarnavigator.net/sponsorship/sponsorship_images/bill_gates_time_magazine_cover_april_1984.jpg"/>
            <p:cNvPicPr>
              <a:picLocks noChangeAspect="1" noChangeArrowheads="1"/>
            </p:cNvPicPr>
            <p:nvPr/>
          </p:nvPicPr>
          <p:blipFill>
            <a:blip r:embed="rId15"/>
            <a:srcRect/>
            <a:stretch>
              <a:fillRect/>
            </a:stretch>
          </p:blipFill>
          <p:spPr bwMode="auto">
            <a:xfrm>
              <a:off x="1318879" y="5315718"/>
              <a:ext cx="305401" cy="411918"/>
            </a:xfrm>
            <a:prstGeom prst="rect">
              <a:avLst/>
            </a:prstGeom>
            <a:noFill/>
            <a:ln w="9525">
              <a:noFill/>
              <a:miter lim="800000"/>
              <a:headEnd/>
              <a:tailEnd/>
            </a:ln>
          </p:spPr>
        </p:pic>
        <p:sp>
          <p:nvSpPr>
            <p:cNvPr id="58" name="矩形 58"/>
            <p:cNvSpPr>
              <a:spLocks noChangeArrowheads="1"/>
            </p:cNvSpPr>
            <p:nvPr/>
          </p:nvSpPr>
          <p:spPr bwMode="auto">
            <a:xfrm>
              <a:off x="350700" y="4876030"/>
              <a:ext cx="2682466" cy="480131"/>
            </a:xfrm>
            <a:prstGeom prst="rect">
              <a:avLst/>
            </a:prstGeom>
            <a:noFill/>
            <a:ln w="9525">
              <a:noFill/>
              <a:miter lim="800000"/>
              <a:headEnd/>
              <a:tailEnd/>
            </a:ln>
          </p:spPr>
          <p:txBody>
            <a:bodyPr wrap="none">
              <a:spAutoFit/>
            </a:bodyPr>
            <a:lstStyle/>
            <a:p>
              <a:pPr marL="182563" indent="-182563" eaLnBrk="0" fontAlgn="auto" hangingPunct="0">
                <a:lnSpc>
                  <a:spcPct val="90000"/>
                </a:lnSpc>
                <a:spcBef>
                  <a:spcPct val="20000"/>
                </a:spcBef>
                <a:spcAft>
                  <a:spcPts val="0"/>
                </a:spcAft>
                <a:buClr>
                  <a:srgbClr val="800080"/>
                </a:buClr>
                <a:buSzPct val="120000"/>
                <a:buFont typeface="Arial" charset="0"/>
                <a:buChar char="•"/>
                <a:defRPr/>
              </a:pPr>
              <a:r>
                <a:rPr lang="zh-CN" altLang="en-US" sz="2800" kern="0" smtClean="0">
                  <a:solidFill>
                    <a:prstClr val="black"/>
                  </a:solidFill>
                  <a:ea typeface="黑体" pitchFamily="2" charset="-122"/>
                </a:rPr>
                <a:t>操作系统</a:t>
              </a:r>
              <a:r>
                <a:rPr lang="en-US" altLang="zh-CN" sz="2800" kern="0" smtClean="0">
                  <a:solidFill>
                    <a:prstClr val="black"/>
                  </a:solidFill>
                  <a:ea typeface="黑体" pitchFamily="2" charset="-122"/>
                </a:rPr>
                <a:t>OS</a:t>
              </a:r>
              <a:r>
                <a:rPr lang="zh-CN" altLang="en-US" sz="2800" kern="0" smtClean="0">
                  <a:solidFill>
                    <a:prstClr val="black"/>
                  </a:solidFill>
                  <a:ea typeface="黑体" pitchFamily="2" charset="-122"/>
                </a:rPr>
                <a:t>等</a:t>
              </a:r>
              <a:endParaRPr lang="en-US" altLang="zh-CN" sz="2800" kern="0" smtClean="0">
                <a:solidFill>
                  <a:prstClr val="black"/>
                </a:solidFill>
                <a:ea typeface="黑体" pitchFamily="2" charset="-122"/>
              </a:endParaRPr>
            </a:p>
          </p:txBody>
        </p:sp>
        <p:sp>
          <p:nvSpPr>
            <p:cNvPr id="59" name="矩形 59"/>
            <p:cNvSpPr>
              <a:spLocks noChangeArrowheads="1"/>
            </p:cNvSpPr>
            <p:nvPr/>
          </p:nvSpPr>
          <p:spPr bwMode="auto">
            <a:xfrm>
              <a:off x="3131939" y="4867458"/>
              <a:ext cx="2304157" cy="480131"/>
            </a:xfrm>
            <a:prstGeom prst="rect">
              <a:avLst/>
            </a:prstGeom>
            <a:noFill/>
            <a:ln w="9525">
              <a:noFill/>
              <a:miter lim="800000"/>
              <a:headEnd/>
              <a:tailEnd/>
            </a:ln>
          </p:spPr>
          <p:txBody>
            <a:bodyPr wrap="none">
              <a:spAutoFit/>
            </a:bodyPr>
            <a:lstStyle/>
            <a:p>
              <a:pPr marL="182563" indent="-182563" eaLnBrk="0" fontAlgn="auto" hangingPunct="0">
                <a:lnSpc>
                  <a:spcPct val="90000"/>
                </a:lnSpc>
                <a:spcBef>
                  <a:spcPct val="20000"/>
                </a:spcBef>
                <a:spcAft>
                  <a:spcPts val="0"/>
                </a:spcAft>
                <a:buClr>
                  <a:srgbClr val="800080"/>
                </a:buClr>
                <a:buSzPct val="120000"/>
                <a:buFont typeface="Arial" charset="0"/>
                <a:buChar char="•"/>
                <a:defRPr/>
              </a:pPr>
              <a:r>
                <a:rPr lang="zh-CN" altLang="en-US" sz="2800" kern="0" smtClean="0">
                  <a:solidFill>
                    <a:prstClr val="black"/>
                  </a:solidFill>
                  <a:ea typeface="黑体" pitchFamily="2" charset="-122"/>
                </a:rPr>
                <a:t>数据库</a:t>
              </a:r>
              <a:r>
                <a:rPr lang="en-US" altLang="zh-CN" sz="2800" kern="0" smtClean="0">
                  <a:solidFill>
                    <a:prstClr val="black"/>
                  </a:solidFill>
                  <a:ea typeface="黑体" pitchFamily="2" charset="-122"/>
                </a:rPr>
                <a:t>DB</a:t>
              </a:r>
              <a:r>
                <a:rPr lang="zh-CN" altLang="en-US" sz="2800" kern="0" smtClean="0">
                  <a:solidFill>
                    <a:prstClr val="black"/>
                  </a:solidFill>
                  <a:ea typeface="黑体" pitchFamily="2" charset="-122"/>
                </a:rPr>
                <a:t>等</a:t>
              </a:r>
              <a:endParaRPr lang="en-US" altLang="zh-CN" sz="2800" kern="0" smtClean="0">
                <a:solidFill>
                  <a:prstClr val="black"/>
                </a:solidFill>
                <a:ea typeface="黑体" pitchFamily="2" charset="-122"/>
              </a:endParaRPr>
            </a:p>
          </p:txBody>
        </p:sp>
        <p:sp>
          <p:nvSpPr>
            <p:cNvPr id="60" name="矩形 60"/>
            <p:cNvSpPr>
              <a:spLocks noChangeArrowheads="1"/>
            </p:cNvSpPr>
            <p:nvPr/>
          </p:nvSpPr>
          <p:spPr bwMode="auto">
            <a:xfrm>
              <a:off x="6037982" y="4867104"/>
              <a:ext cx="2499991" cy="476031"/>
            </a:xfrm>
            <a:prstGeom prst="rect">
              <a:avLst/>
            </a:prstGeom>
            <a:noFill/>
            <a:ln w="9525">
              <a:noFill/>
              <a:miter lim="800000"/>
              <a:headEnd/>
              <a:tailEnd/>
            </a:ln>
          </p:spPr>
          <p:txBody>
            <a:bodyPr wrap="none">
              <a:spAutoFit/>
            </a:bodyPr>
            <a:lstStyle/>
            <a:p>
              <a:pPr marL="182563" indent="-182563" eaLnBrk="0" fontAlgn="auto" hangingPunct="0">
                <a:lnSpc>
                  <a:spcPct val="90000"/>
                </a:lnSpc>
                <a:spcBef>
                  <a:spcPct val="20000"/>
                </a:spcBef>
                <a:spcAft>
                  <a:spcPts val="0"/>
                </a:spcAft>
                <a:buClr>
                  <a:srgbClr val="800080"/>
                </a:buClr>
                <a:buSzPct val="120000"/>
                <a:buFont typeface="Arial" charset="0"/>
                <a:buChar char="•"/>
                <a:defRPr/>
              </a:pPr>
              <a:r>
                <a:rPr lang="zh-CN" altLang="en-US" sz="2800" kern="0" dirty="0" smtClean="0">
                  <a:solidFill>
                    <a:prstClr val="black"/>
                  </a:solidFill>
                  <a:ea typeface="黑体" pitchFamily="2" charset="-122"/>
                </a:rPr>
                <a:t>大数据处理？</a:t>
              </a:r>
              <a:endParaRPr lang="en-US" altLang="zh-CN" sz="2800" kern="0" dirty="0" smtClean="0">
                <a:solidFill>
                  <a:prstClr val="black"/>
                </a:solidFill>
                <a:ea typeface="黑体" pitchFamily="2" charset="-122"/>
              </a:endParaRPr>
            </a:p>
          </p:txBody>
        </p:sp>
        <p:pic>
          <p:nvPicPr>
            <p:cNvPr id="61" name="Picture 8"/>
            <p:cNvPicPr>
              <a:picLocks noChangeAspect="1" noChangeArrowheads="1"/>
            </p:cNvPicPr>
            <p:nvPr/>
          </p:nvPicPr>
          <p:blipFill>
            <a:blip r:embed="rId16"/>
            <a:srcRect/>
            <a:stretch>
              <a:fillRect/>
            </a:stretch>
          </p:blipFill>
          <p:spPr bwMode="auto">
            <a:xfrm>
              <a:off x="3805552" y="5356161"/>
              <a:ext cx="914721" cy="445506"/>
            </a:xfrm>
            <a:prstGeom prst="rect">
              <a:avLst/>
            </a:prstGeom>
            <a:noFill/>
            <a:ln w="9525">
              <a:noFill/>
              <a:miter lim="800000"/>
              <a:headEnd/>
              <a:tailEnd/>
            </a:ln>
          </p:spPr>
        </p:pic>
        <p:pic>
          <p:nvPicPr>
            <p:cNvPr id="62" name="Picture 59" descr="data_center_1"/>
            <p:cNvPicPr>
              <a:picLocks noChangeAspect="1" noChangeArrowheads="1"/>
            </p:cNvPicPr>
            <p:nvPr/>
          </p:nvPicPr>
          <p:blipFill>
            <a:blip r:embed="rId17"/>
            <a:srcRect/>
            <a:stretch>
              <a:fillRect/>
            </a:stretch>
          </p:blipFill>
          <p:spPr bwMode="auto">
            <a:xfrm>
              <a:off x="6787282" y="5296817"/>
              <a:ext cx="881062" cy="652463"/>
            </a:xfrm>
            <a:prstGeom prst="rect">
              <a:avLst/>
            </a:prstGeom>
            <a:noFill/>
            <a:ln w="9525">
              <a:noFill/>
              <a:miter lim="800000"/>
              <a:headEnd/>
              <a:tailEnd/>
            </a:ln>
          </p:spPr>
        </p:pic>
      </p:grpSp>
      <p:grpSp>
        <p:nvGrpSpPr>
          <p:cNvPr id="63" name="组合 62"/>
          <p:cNvGrpSpPr>
            <a:grpSpLocks/>
          </p:cNvGrpSpPr>
          <p:nvPr/>
        </p:nvGrpSpPr>
        <p:grpSpPr bwMode="auto">
          <a:xfrm>
            <a:off x="501703" y="3047002"/>
            <a:ext cx="8721726" cy="1508125"/>
            <a:chOff x="368003" y="3216295"/>
            <a:chExt cx="8721813" cy="1508849"/>
          </a:xfrm>
        </p:grpSpPr>
        <p:sp>
          <p:nvSpPr>
            <p:cNvPr id="64" name="右箭头 63"/>
            <p:cNvSpPr/>
            <p:nvPr/>
          </p:nvSpPr>
          <p:spPr>
            <a:xfrm>
              <a:off x="374353" y="3216295"/>
              <a:ext cx="8715463" cy="1076842"/>
            </a:xfrm>
            <a:prstGeom prst="rightArrow">
              <a:avLst/>
            </a:prstGeom>
            <a:solidFill>
              <a:srgbClr val="9BBB59"/>
            </a:solidFill>
            <a:ln w="25400" cap="flat" cmpd="sng" algn="ctr">
              <a:solidFill>
                <a:srgbClr val="9BBB59">
                  <a:shade val="50000"/>
                </a:srgbClr>
              </a:solidFill>
              <a:prstDash val="solid"/>
            </a:ln>
            <a:effectLst/>
          </p:spPr>
          <p:txBody>
            <a:bodyPr anchor="ctr"/>
            <a:lstStyle/>
            <a:p>
              <a:pPr algn="ctr" fontAlgn="auto">
                <a:spcBef>
                  <a:spcPts val="0"/>
                </a:spcBef>
                <a:spcAft>
                  <a:spcPts val="0"/>
                </a:spcAft>
                <a:defRPr/>
              </a:pPr>
              <a:endParaRPr lang="en-US" altLang="zh-CN" kern="0" dirty="0">
                <a:solidFill>
                  <a:prstClr val="white"/>
                </a:solidFill>
                <a:latin typeface="Calibri"/>
                <a:ea typeface="宋体"/>
              </a:endParaRPr>
            </a:p>
          </p:txBody>
        </p:sp>
        <p:sp>
          <p:nvSpPr>
            <p:cNvPr id="65" name="矩形 44"/>
            <p:cNvSpPr>
              <a:spLocks noChangeArrowheads="1"/>
            </p:cNvSpPr>
            <p:nvPr/>
          </p:nvSpPr>
          <p:spPr bwMode="auto">
            <a:xfrm>
              <a:off x="368003" y="3509581"/>
              <a:ext cx="2264081" cy="480131"/>
            </a:xfrm>
            <a:prstGeom prst="rect">
              <a:avLst/>
            </a:prstGeom>
            <a:noFill/>
            <a:ln w="9525">
              <a:noFill/>
              <a:miter lim="800000"/>
              <a:headEnd/>
              <a:tailEnd/>
            </a:ln>
          </p:spPr>
          <p:txBody>
            <a:bodyPr wrap="none">
              <a:spAutoFit/>
            </a:bodyPr>
            <a:lstStyle/>
            <a:p>
              <a:pPr marL="182563" indent="-182563" eaLnBrk="0" fontAlgn="auto" hangingPunct="0">
                <a:lnSpc>
                  <a:spcPct val="90000"/>
                </a:lnSpc>
                <a:spcBef>
                  <a:spcPct val="20000"/>
                </a:spcBef>
                <a:spcAft>
                  <a:spcPts val="0"/>
                </a:spcAft>
                <a:buClr>
                  <a:srgbClr val="800080"/>
                </a:buClr>
                <a:buSzPct val="120000"/>
                <a:buFont typeface="Arial" charset="0"/>
                <a:buChar char="•"/>
                <a:defRPr/>
              </a:pPr>
              <a:r>
                <a:rPr lang="zh-CN" altLang="en-US" sz="2800" kern="0" smtClean="0">
                  <a:solidFill>
                    <a:prstClr val="black"/>
                  </a:solidFill>
                  <a:ea typeface="黑体" pitchFamily="2" charset="-122"/>
                </a:rPr>
                <a:t>图灵机</a:t>
              </a:r>
              <a:r>
                <a:rPr lang="en-US" altLang="zh-CN" sz="2800" kern="0" smtClean="0">
                  <a:solidFill>
                    <a:prstClr val="black"/>
                  </a:solidFill>
                  <a:ea typeface="黑体" pitchFamily="2" charset="-122"/>
                </a:rPr>
                <a:t>/</a:t>
              </a:r>
              <a:r>
                <a:rPr lang="zh-CN" altLang="en-US" sz="2800" kern="0" smtClean="0">
                  <a:solidFill>
                    <a:prstClr val="black"/>
                  </a:solidFill>
                  <a:ea typeface="黑体" pitchFamily="2" charset="-122"/>
                </a:rPr>
                <a:t>算法</a:t>
              </a:r>
              <a:endParaRPr lang="en-US" altLang="zh-CN" sz="2800" kern="0" smtClean="0">
                <a:solidFill>
                  <a:prstClr val="black"/>
                </a:solidFill>
                <a:ea typeface="黑体" pitchFamily="2" charset="-122"/>
              </a:endParaRPr>
            </a:p>
          </p:txBody>
        </p:sp>
        <p:sp>
          <p:nvSpPr>
            <p:cNvPr id="66" name="矩形 52"/>
            <p:cNvSpPr>
              <a:spLocks noChangeArrowheads="1"/>
            </p:cNvSpPr>
            <p:nvPr/>
          </p:nvSpPr>
          <p:spPr bwMode="auto">
            <a:xfrm>
              <a:off x="2771800" y="3501009"/>
              <a:ext cx="2623154" cy="480131"/>
            </a:xfrm>
            <a:prstGeom prst="rect">
              <a:avLst/>
            </a:prstGeom>
            <a:noFill/>
            <a:ln w="9525">
              <a:noFill/>
              <a:miter lim="800000"/>
              <a:headEnd/>
              <a:tailEnd/>
            </a:ln>
          </p:spPr>
          <p:txBody>
            <a:bodyPr wrap="none">
              <a:spAutoFit/>
            </a:bodyPr>
            <a:lstStyle/>
            <a:p>
              <a:pPr marL="182563" indent="-182563" eaLnBrk="0" fontAlgn="auto" hangingPunct="0">
                <a:lnSpc>
                  <a:spcPct val="90000"/>
                </a:lnSpc>
                <a:spcBef>
                  <a:spcPct val="20000"/>
                </a:spcBef>
                <a:spcAft>
                  <a:spcPts val="0"/>
                </a:spcAft>
                <a:buClr>
                  <a:srgbClr val="800080"/>
                </a:buClr>
                <a:buSzPct val="120000"/>
                <a:buFont typeface="Arial" charset="0"/>
                <a:buChar char="•"/>
                <a:defRPr/>
              </a:pPr>
              <a:r>
                <a:rPr lang="zh-CN" altLang="en-US" sz="2800" kern="0" smtClean="0">
                  <a:solidFill>
                    <a:prstClr val="black"/>
                  </a:solidFill>
                  <a:ea typeface="黑体" pitchFamily="2" charset="-122"/>
                </a:rPr>
                <a:t>流程</a:t>
              </a:r>
              <a:r>
                <a:rPr lang="en-US" altLang="zh-CN" sz="2800" kern="0" smtClean="0">
                  <a:solidFill>
                    <a:prstClr val="black"/>
                  </a:solidFill>
                  <a:ea typeface="黑体" pitchFamily="2" charset="-122"/>
                </a:rPr>
                <a:t>/</a:t>
              </a:r>
              <a:r>
                <a:rPr lang="zh-CN" altLang="en-US" sz="2800" kern="0" smtClean="0">
                  <a:solidFill>
                    <a:prstClr val="black"/>
                  </a:solidFill>
                  <a:ea typeface="黑体" pitchFamily="2" charset="-122"/>
                </a:rPr>
                <a:t>事务管理</a:t>
              </a:r>
              <a:endParaRPr lang="en-US" altLang="zh-CN" sz="2800" kern="0" smtClean="0">
                <a:solidFill>
                  <a:prstClr val="black"/>
                </a:solidFill>
                <a:ea typeface="黑体" pitchFamily="2" charset="-122"/>
              </a:endParaRPr>
            </a:p>
          </p:txBody>
        </p:sp>
        <p:sp>
          <p:nvSpPr>
            <p:cNvPr id="67" name="矩形 53"/>
            <p:cNvSpPr>
              <a:spLocks noChangeArrowheads="1"/>
            </p:cNvSpPr>
            <p:nvPr/>
          </p:nvSpPr>
          <p:spPr bwMode="auto">
            <a:xfrm>
              <a:off x="6012160" y="3501008"/>
              <a:ext cx="2523793" cy="480361"/>
            </a:xfrm>
            <a:prstGeom prst="rect">
              <a:avLst/>
            </a:prstGeom>
            <a:noFill/>
            <a:ln w="9525">
              <a:noFill/>
              <a:miter lim="800000"/>
              <a:headEnd/>
              <a:tailEnd/>
            </a:ln>
          </p:spPr>
          <p:txBody>
            <a:bodyPr wrap="none">
              <a:spAutoFit/>
            </a:bodyPr>
            <a:lstStyle/>
            <a:p>
              <a:pPr marL="182563" indent="-182563" eaLnBrk="0" fontAlgn="auto" hangingPunct="0">
                <a:lnSpc>
                  <a:spcPct val="90000"/>
                </a:lnSpc>
                <a:spcBef>
                  <a:spcPct val="20000"/>
                </a:spcBef>
                <a:spcAft>
                  <a:spcPts val="0"/>
                </a:spcAft>
                <a:buClr>
                  <a:srgbClr val="800080"/>
                </a:buClr>
                <a:buSzPct val="120000"/>
                <a:buFont typeface="Arial" charset="0"/>
                <a:buChar char="•"/>
                <a:defRPr/>
              </a:pPr>
              <a:r>
                <a:rPr lang="zh-CN" altLang="en-US" sz="2800" kern="0" dirty="0" smtClean="0">
                  <a:solidFill>
                    <a:prstClr val="black"/>
                  </a:solidFill>
                  <a:ea typeface="黑体" pitchFamily="2" charset="-122"/>
                </a:rPr>
                <a:t>知识和智脑？</a:t>
              </a:r>
              <a:endParaRPr lang="en-US" altLang="zh-CN" sz="2800" kern="0" dirty="0" smtClean="0">
                <a:solidFill>
                  <a:prstClr val="black"/>
                </a:solidFill>
                <a:ea typeface="黑体" pitchFamily="2" charset="-122"/>
              </a:endParaRPr>
            </a:p>
          </p:txBody>
        </p:sp>
        <p:pic>
          <p:nvPicPr>
            <p:cNvPr id="68" name="Picture 9"/>
            <p:cNvPicPr>
              <a:picLocks noChangeAspect="1" noChangeArrowheads="1"/>
            </p:cNvPicPr>
            <p:nvPr/>
          </p:nvPicPr>
          <p:blipFill>
            <a:blip r:embed="rId18">
              <a:clrChange>
                <a:clrFrom>
                  <a:srgbClr val="FEFEFE"/>
                </a:clrFrom>
                <a:clrTo>
                  <a:srgbClr val="FEFEFE">
                    <a:alpha val="0"/>
                  </a:srgbClr>
                </a:clrTo>
              </a:clrChange>
            </a:blip>
            <a:srcRect/>
            <a:stretch>
              <a:fillRect/>
            </a:stretch>
          </p:blipFill>
          <p:spPr bwMode="auto">
            <a:xfrm>
              <a:off x="811753" y="3981139"/>
              <a:ext cx="561000" cy="700553"/>
            </a:xfrm>
            <a:prstGeom prst="rect">
              <a:avLst/>
            </a:prstGeom>
            <a:noFill/>
            <a:ln w="9525">
              <a:noFill/>
              <a:miter lim="800000"/>
              <a:headEnd/>
              <a:tailEnd/>
            </a:ln>
          </p:spPr>
        </p:pic>
        <p:pic>
          <p:nvPicPr>
            <p:cNvPr id="69" name="Picture 12"/>
            <p:cNvPicPr>
              <a:picLocks noChangeAspect="1" noChangeArrowheads="1"/>
            </p:cNvPicPr>
            <p:nvPr/>
          </p:nvPicPr>
          <p:blipFill>
            <a:blip r:embed="rId19">
              <a:clrChange>
                <a:clrFrom>
                  <a:srgbClr val="FEFEFE"/>
                </a:clrFrom>
                <a:clrTo>
                  <a:srgbClr val="FEFEFE">
                    <a:alpha val="0"/>
                  </a:srgbClr>
                </a:clrTo>
              </a:clrChange>
            </a:blip>
            <a:srcRect/>
            <a:stretch>
              <a:fillRect/>
            </a:stretch>
          </p:blipFill>
          <p:spPr bwMode="auto">
            <a:xfrm>
              <a:off x="1496590" y="4066754"/>
              <a:ext cx="1135494" cy="581868"/>
            </a:xfrm>
            <a:prstGeom prst="rect">
              <a:avLst/>
            </a:prstGeom>
            <a:noFill/>
            <a:ln w="9525">
              <a:noFill/>
              <a:miter lim="800000"/>
              <a:headEnd/>
              <a:tailEnd/>
            </a:ln>
          </p:spPr>
        </p:pic>
        <p:pic>
          <p:nvPicPr>
            <p:cNvPr id="70" name="Picture 13"/>
            <p:cNvPicPr>
              <a:picLocks noChangeAspect="1" noChangeArrowheads="1"/>
            </p:cNvPicPr>
            <p:nvPr/>
          </p:nvPicPr>
          <p:blipFill>
            <a:blip r:embed="rId20">
              <a:clrChange>
                <a:clrFrom>
                  <a:srgbClr val="FEFEFE"/>
                </a:clrFrom>
                <a:clrTo>
                  <a:srgbClr val="FEFEFE">
                    <a:alpha val="0"/>
                  </a:srgbClr>
                </a:clrTo>
              </a:clrChange>
            </a:blip>
            <a:srcRect/>
            <a:stretch>
              <a:fillRect/>
            </a:stretch>
          </p:blipFill>
          <p:spPr bwMode="auto">
            <a:xfrm>
              <a:off x="4076136" y="4013340"/>
              <a:ext cx="1623603" cy="711804"/>
            </a:xfrm>
            <a:prstGeom prst="rect">
              <a:avLst/>
            </a:prstGeom>
            <a:noFill/>
            <a:ln w="9525">
              <a:noFill/>
              <a:miter lim="800000"/>
              <a:headEnd/>
              <a:tailEnd/>
            </a:ln>
          </p:spPr>
        </p:pic>
        <p:pic>
          <p:nvPicPr>
            <p:cNvPr id="71" name="Picture 15" descr="http://www.techcn.com.cn/uploads/201004/1271889847qo2LWOPo.jpg"/>
            <p:cNvPicPr>
              <a:picLocks noChangeAspect="1" noChangeArrowheads="1"/>
            </p:cNvPicPr>
            <p:nvPr/>
          </p:nvPicPr>
          <p:blipFill>
            <a:blip r:embed="rId21"/>
            <a:srcRect l="8478" t="12299" r="7520" b="16756"/>
            <a:stretch>
              <a:fillRect/>
            </a:stretch>
          </p:blipFill>
          <p:spPr bwMode="auto">
            <a:xfrm>
              <a:off x="6916398" y="4005064"/>
              <a:ext cx="1125601" cy="705248"/>
            </a:xfrm>
            <a:prstGeom prst="rect">
              <a:avLst/>
            </a:prstGeom>
            <a:noFill/>
            <a:ln w="9525">
              <a:noFill/>
              <a:miter lim="800000"/>
              <a:headEnd/>
              <a:tailEnd/>
            </a:ln>
          </p:spPr>
        </p:pic>
      </p:grpSp>
      <p:sp>
        <p:nvSpPr>
          <p:cNvPr id="73" name="Rectangle 41"/>
          <p:cNvSpPr>
            <a:spLocks noChangeArrowheads="1"/>
          </p:cNvSpPr>
          <p:nvPr/>
        </p:nvSpPr>
        <p:spPr bwMode="auto">
          <a:xfrm>
            <a:off x="2771775" y="2133600"/>
            <a:ext cx="531813" cy="519113"/>
          </a:xfrm>
          <a:prstGeom prst="rect">
            <a:avLst/>
          </a:prstGeom>
          <a:noFill/>
          <a:ln w="9525">
            <a:noFill/>
            <a:miter lim="800000"/>
            <a:headEnd/>
            <a:tailEnd/>
          </a:ln>
          <a:effectLst>
            <a:prstShdw prst="shdw12">
              <a:srgbClr val="EEECE1">
                <a:alpha val="50000"/>
              </a:srgbClr>
            </a:prstShdw>
          </a:effectLst>
        </p:spPr>
        <p:txBody>
          <a:bodyPr wrap="none">
            <a:spAutoFit/>
          </a:bodyPr>
          <a:lstStyle/>
          <a:p>
            <a:pPr algn="ctr" fontAlgn="auto">
              <a:spcBef>
                <a:spcPts val="0"/>
              </a:spcBef>
              <a:spcAft>
                <a:spcPts val="0"/>
              </a:spcAft>
              <a:defRPr/>
            </a:pPr>
            <a:r>
              <a:rPr lang="en-US" altLang="zh-CN" sz="2800" kern="0" smtClean="0">
                <a:solidFill>
                  <a:srgbClr val="FF0000"/>
                </a:solidFill>
                <a:sym typeface="Wingdings" pitchFamily="2" charset="2"/>
              </a:rPr>
              <a:t></a:t>
            </a:r>
            <a:endParaRPr lang="zh-CN" altLang="en-US" sz="2800" kern="0" smtClean="0">
              <a:solidFill>
                <a:srgbClr val="FF0000"/>
              </a:solidFill>
              <a:sym typeface="Wingdings" pitchFamily="2" charset="2"/>
            </a:endParaRPr>
          </a:p>
        </p:txBody>
      </p:sp>
      <p:sp>
        <p:nvSpPr>
          <p:cNvPr id="74" name="Rectangle 42"/>
          <p:cNvSpPr>
            <a:spLocks noChangeArrowheads="1"/>
          </p:cNvSpPr>
          <p:nvPr/>
        </p:nvSpPr>
        <p:spPr bwMode="auto">
          <a:xfrm>
            <a:off x="5768975" y="2133600"/>
            <a:ext cx="531813" cy="519113"/>
          </a:xfrm>
          <a:prstGeom prst="rect">
            <a:avLst/>
          </a:prstGeom>
          <a:noFill/>
          <a:ln w="9525">
            <a:noFill/>
            <a:miter lim="800000"/>
            <a:headEnd/>
            <a:tailEnd/>
          </a:ln>
          <a:effectLst>
            <a:prstShdw prst="shdw12">
              <a:srgbClr val="EEECE1">
                <a:alpha val="50000"/>
              </a:srgbClr>
            </a:prstShdw>
          </a:effectLst>
        </p:spPr>
        <p:txBody>
          <a:bodyPr wrap="none">
            <a:spAutoFit/>
          </a:bodyPr>
          <a:lstStyle/>
          <a:p>
            <a:pPr algn="ctr" fontAlgn="auto">
              <a:spcBef>
                <a:spcPts val="0"/>
              </a:spcBef>
              <a:spcAft>
                <a:spcPts val="0"/>
              </a:spcAft>
              <a:defRPr/>
            </a:pPr>
            <a:r>
              <a:rPr lang="en-US" altLang="zh-CN" sz="2800" kern="0" smtClean="0">
                <a:solidFill>
                  <a:srgbClr val="FF0000"/>
                </a:solidFill>
                <a:sym typeface="Wingdings" pitchFamily="2" charset="2"/>
              </a:rPr>
              <a:t></a:t>
            </a:r>
            <a:endParaRPr lang="zh-CN" altLang="en-US" sz="2800" kern="0" smtClean="0">
              <a:solidFill>
                <a:srgbClr val="FF0000"/>
              </a:solidFill>
              <a:sym typeface="Wingdings" pitchFamily="2" charset="2"/>
            </a:endParaRPr>
          </a:p>
        </p:txBody>
      </p:sp>
      <p:pic>
        <p:nvPicPr>
          <p:cNvPr id="75" name="Picture 4" descr="http://t0.gstatic.com/images?q=tbn:ANd9GcRFFtu68rvmIdyA3tMBNEwuW_xy1rQAX7pYkDHM383wDs36lA2Jdg"/>
          <p:cNvPicPr>
            <a:picLocks noChangeAspect="1" noChangeArrowheads="1"/>
          </p:cNvPicPr>
          <p:nvPr/>
        </p:nvPicPr>
        <p:blipFill>
          <a:blip r:embed="rId22">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rot="-868295">
            <a:off x="8580519" y="5313229"/>
            <a:ext cx="773113"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7" name="TextBox 52"/>
          <p:cNvSpPr txBox="1"/>
          <p:nvPr/>
        </p:nvSpPr>
        <p:spPr>
          <a:xfrm>
            <a:off x="1457662" y="4202816"/>
            <a:ext cx="2487706" cy="1203913"/>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tIns="144000"/>
          <a:lstStyle>
            <a:lvl1pPr marL="342900" indent="-342900">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pPr>
              <a:buFont typeface="Arial" pitchFamily="34" charset="0"/>
              <a:buNone/>
            </a:pPr>
            <a:r>
              <a:rPr kumimoji="0" lang="zh-CN" altLang="en-US" b="1" dirty="0" smtClean="0">
                <a:solidFill>
                  <a:prstClr val="black"/>
                </a:solidFill>
                <a:latin typeface="Arial" pitchFamily="34" charset="0"/>
                <a:ea typeface="黑体" pitchFamily="49" charset="-122"/>
              </a:rPr>
              <a:t>数据：结构化</a:t>
            </a:r>
            <a:endParaRPr kumimoji="0" lang="en-US" altLang="zh-CN" b="1" dirty="0" smtClean="0">
              <a:solidFill>
                <a:prstClr val="black"/>
              </a:solidFill>
              <a:latin typeface="Arial" pitchFamily="34" charset="0"/>
              <a:ea typeface="黑体" pitchFamily="49" charset="-122"/>
            </a:endParaRPr>
          </a:p>
          <a:p>
            <a:pPr>
              <a:buFont typeface="Arial" pitchFamily="34" charset="0"/>
              <a:buNone/>
            </a:pPr>
            <a:r>
              <a:rPr kumimoji="0" lang="zh-CN" altLang="en-US" b="1" dirty="0" smtClean="0">
                <a:solidFill>
                  <a:prstClr val="black"/>
                </a:solidFill>
                <a:latin typeface="Arial" pitchFamily="34" charset="0"/>
                <a:ea typeface="黑体" pitchFamily="49" charset="-122"/>
              </a:rPr>
              <a:t>获取知识（查询）</a:t>
            </a:r>
            <a:endParaRPr kumimoji="0" lang="en-US" altLang="zh-CN" b="1" dirty="0" smtClean="0">
              <a:solidFill>
                <a:prstClr val="black"/>
              </a:solidFill>
              <a:latin typeface="Arial" pitchFamily="34" charset="0"/>
              <a:ea typeface="黑体" pitchFamily="49" charset="-122"/>
            </a:endParaRPr>
          </a:p>
          <a:p>
            <a:pPr>
              <a:buFont typeface="Arial" pitchFamily="34" charset="0"/>
              <a:buNone/>
            </a:pPr>
            <a:endParaRPr kumimoji="0" lang="en-US" altLang="zh-CN" b="1" dirty="0">
              <a:solidFill>
                <a:prstClr val="black"/>
              </a:solidFill>
              <a:latin typeface="Arial" pitchFamily="34" charset="0"/>
              <a:ea typeface="黑体" pitchFamily="49" charset="-122"/>
              <a:cs typeface="Arial" pitchFamily="34" charset="0"/>
            </a:endParaRPr>
          </a:p>
        </p:txBody>
      </p:sp>
      <p:sp>
        <p:nvSpPr>
          <p:cNvPr id="79" name="TextBox 52"/>
          <p:cNvSpPr txBox="1"/>
          <p:nvPr/>
        </p:nvSpPr>
        <p:spPr>
          <a:xfrm>
            <a:off x="4146002" y="4262021"/>
            <a:ext cx="3476764" cy="1203913"/>
          </a:xfrm>
          <a:prstGeom prst="rect">
            <a:avLst/>
          </a:prstGeom>
          <a:solidFill>
            <a:schemeClr val="bg1"/>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tIns="144000"/>
          <a:lstStyle>
            <a:lvl1pPr marL="342900" indent="-342900">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pPr>
              <a:buFont typeface="Arial" pitchFamily="34" charset="0"/>
              <a:buNone/>
            </a:pPr>
            <a:r>
              <a:rPr kumimoji="0" lang="zh-CN" altLang="en-US" b="1" dirty="0" smtClean="0">
                <a:solidFill>
                  <a:prstClr val="black"/>
                </a:solidFill>
                <a:latin typeface="Arial" pitchFamily="34" charset="0"/>
                <a:ea typeface="黑体" pitchFamily="49" charset="-122"/>
              </a:rPr>
              <a:t>学习：</a:t>
            </a:r>
            <a:r>
              <a:rPr kumimoji="0" lang="en-US" altLang="zh-CN" b="1" dirty="0" smtClean="0">
                <a:solidFill>
                  <a:prstClr val="black"/>
                </a:solidFill>
                <a:latin typeface="Arial" pitchFamily="34" charset="0"/>
                <a:ea typeface="黑体" pitchFamily="49" charset="-122"/>
              </a:rPr>
              <a:t>Never Ending</a:t>
            </a:r>
          </a:p>
          <a:p>
            <a:pPr>
              <a:buFont typeface="Arial" pitchFamily="34" charset="0"/>
              <a:buNone/>
            </a:pPr>
            <a:r>
              <a:rPr kumimoji="0" lang="zh-CN" altLang="en-US" b="1" smtClean="0">
                <a:solidFill>
                  <a:prstClr val="black"/>
                </a:solidFill>
                <a:latin typeface="Arial" pitchFamily="34" charset="0"/>
                <a:ea typeface="黑体" pitchFamily="49" charset="-122"/>
              </a:rPr>
              <a:t>能效（约束</a:t>
            </a:r>
            <a:r>
              <a:rPr kumimoji="0" lang="zh-CN" altLang="en-US" b="1" dirty="0" smtClean="0">
                <a:solidFill>
                  <a:prstClr val="black"/>
                </a:solidFill>
                <a:latin typeface="Arial" pitchFamily="34" charset="0"/>
                <a:ea typeface="黑体" pitchFamily="49" charset="-122"/>
              </a:rPr>
              <a:t>）</a:t>
            </a:r>
            <a:endParaRPr kumimoji="0" lang="en-US" altLang="zh-CN" b="1" dirty="0">
              <a:solidFill>
                <a:prstClr val="black"/>
              </a:solidFill>
              <a:latin typeface="Arial" pitchFamily="34" charset="0"/>
              <a:ea typeface="黑体" pitchFamily="49" charset="-122"/>
              <a:cs typeface="Arial" pitchFamily="34" charset="0"/>
            </a:endParaRPr>
          </a:p>
        </p:txBody>
      </p:sp>
      <p:sp>
        <p:nvSpPr>
          <p:cNvPr id="80" name="Rectangle 2"/>
          <p:cNvSpPr>
            <a:spLocks noChangeArrowheads="1"/>
          </p:cNvSpPr>
          <p:nvPr/>
        </p:nvSpPr>
        <p:spPr bwMode="auto">
          <a:xfrm>
            <a:off x="5645664" y="4913553"/>
            <a:ext cx="2295013" cy="974725"/>
          </a:xfrm>
          <a:prstGeom prst="rect">
            <a:avLst/>
          </a:prstGeom>
          <a:blipFill dpi="0" rotWithShape="1">
            <a:blip r:embed="rId23"/>
            <a:srcRect/>
            <a:tile tx="0" ty="0" sx="100000" sy="100000" flip="none" algn="tl"/>
          </a:blipFill>
          <a:ln w="25400" algn="ctr">
            <a:solidFill>
              <a:schemeClr val="tx1"/>
            </a:solidFill>
            <a:miter lim="800000"/>
            <a:headEnd/>
            <a:tailEnd/>
          </a:ln>
        </p:spPr>
        <p:txBody>
          <a:bodyPr anchor="ctr"/>
          <a:lstStyle/>
          <a:p>
            <a:pPr algn="ctr"/>
            <a:r>
              <a:rPr lang="en-US" altLang="zh-CN" sz="2000" b="1" dirty="0" smtClean="0">
                <a:solidFill>
                  <a:srgbClr val="002060"/>
                </a:solidFill>
                <a:latin typeface="Times New Roman" panose="02020603050405020304" pitchFamily="18" charset="0"/>
                <a:ea typeface="黑体" pitchFamily="2" charset="-122"/>
                <a:cs typeface="Times New Roman" panose="02020603050405020304" pitchFamily="18" charset="0"/>
              </a:rPr>
              <a:t>Learning</a:t>
            </a:r>
            <a:r>
              <a:rPr lang="zh-CN" altLang="en-US" sz="2000" b="1" dirty="0" smtClean="0">
                <a:solidFill>
                  <a:srgbClr val="002060"/>
                </a:solidFill>
                <a:latin typeface="Times New Roman" panose="02020603050405020304" pitchFamily="18" charset="0"/>
                <a:ea typeface="黑体" pitchFamily="2" charset="-122"/>
                <a:cs typeface="Times New Roman" panose="02020603050405020304" pitchFamily="18" charset="0"/>
              </a:rPr>
              <a:t>、</a:t>
            </a:r>
            <a:r>
              <a:rPr lang="en-US" altLang="zh-CN" sz="2000" b="1" dirty="0" smtClean="0">
                <a:solidFill>
                  <a:srgbClr val="002060"/>
                </a:solidFill>
                <a:latin typeface="Times New Roman" panose="02020603050405020304" pitchFamily="18" charset="0"/>
                <a:ea typeface="黑体" pitchFamily="2" charset="-122"/>
                <a:cs typeface="Times New Roman" panose="02020603050405020304" pitchFamily="18" charset="0"/>
              </a:rPr>
              <a:t>Knowledge</a:t>
            </a:r>
          </a:p>
          <a:p>
            <a:pPr algn="ctr"/>
            <a:r>
              <a:rPr lang="en-US" altLang="zh-CN" sz="2000" b="1" dirty="0" smtClean="0">
                <a:solidFill>
                  <a:srgbClr val="002060"/>
                </a:solidFill>
                <a:latin typeface="Times New Roman" panose="02020603050405020304" pitchFamily="18" charset="0"/>
                <a:ea typeface="黑体" pitchFamily="2" charset="-122"/>
                <a:cs typeface="Times New Roman" panose="02020603050405020304" pitchFamily="18" charset="0"/>
              </a:rPr>
              <a:t>+</a:t>
            </a:r>
            <a:r>
              <a:rPr lang="zh-CN" altLang="en-US" sz="2000" b="1" dirty="0" smtClean="0">
                <a:solidFill>
                  <a:srgbClr val="002060"/>
                </a:solidFill>
                <a:latin typeface="Times New Roman" panose="02020603050405020304" pitchFamily="18" charset="0"/>
                <a:ea typeface="黑体" pitchFamily="2" charset="-122"/>
                <a:cs typeface="Times New Roman" panose="02020603050405020304" pitchFamily="18" charset="0"/>
              </a:rPr>
              <a:t>软件</a:t>
            </a:r>
            <a:endParaRPr lang="zh-CN" altLang="en-US" sz="2000" b="1" dirty="0">
              <a:solidFill>
                <a:srgbClr val="002060"/>
              </a:solidFill>
              <a:latin typeface="Times New Roman" panose="02020603050405020304" pitchFamily="18" charset="0"/>
              <a:ea typeface="黑体" pitchFamily="2" charset="-122"/>
              <a:cs typeface="Times New Roman" panose="02020603050405020304" pitchFamily="18" charset="0"/>
            </a:endParaRPr>
          </a:p>
        </p:txBody>
      </p:sp>
      <p:pic>
        <p:nvPicPr>
          <p:cNvPr id="1028" name="Picture 4" descr="http://www.chinairn.com/UserFiles/image/20160401/20160401090103_2136.jpg"/>
          <p:cNvPicPr>
            <a:picLocks noChangeAspect="1" noChangeArrowheads="1"/>
          </p:cNvPicPr>
          <p:nvPr/>
        </p:nvPicPr>
        <p:blipFill rotWithShape="1">
          <a:blip r:embed="rId24" cstate="print">
            <a:extLst>
              <a:ext uri="{28A0092B-C50C-407E-A947-70E740481C1C}">
                <a14:useLocalDpi xmlns:a14="http://schemas.microsoft.com/office/drawing/2010/main" xmlns="" val="0"/>
              </a:ext>
            </a:extLst>
          </a:blip>
          <a:srcRect l="48008"/>
          <a:stretch/>
        </p:blipFill>
        <p:spPr bwMode="auto">
          <a:xfrm>
            <a:off x="7996418" y="3992965"/>
            <a:ext cx="1153552" cy="1331235"/>
          </a:xfrm>
          <a:prstGeom prst="rect">
            <a:avLst/>
          </a:prstGeom>
          <a:noFill/>
          <a:extLst>
            <a:ext uri="{909E8E84-426E-40DD-AFC4-6F175D3DCCD1}">
              <a14:hiddenFill xmlns:a14="http://schemas.microsoft.com/office/drawing/2010/main" xmlns="">
                <a:solidFill>
                  <a:srgbClr val="FFFFFF"/>
                </a:solidFill>
              </a14:hiddenFill>
            </a:ext>
          </a:extLst>
        </p:spPr>
      </p:pic>
      <p:sp>
        <p:nvSpPr>
          <p:cNvPr id="3" name="矩形 2"/>
          <p:cNvSpPr/>
          <p:nvPr/>
        </p:nvSpPr>
        <p:spPr>
          <a:xfrm>
            <a:off x="699443" y="6347545"/>
            <a:ext cx="7745114" cy="497131"/>
          </a:xfrm>
          <a:prstGeom prst="rect">
            <a:avLst/>
          </a:prstGeom>
          <a:solidFill>
            <a:srgbClr val="FFFF99"/>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2400" dirty="0" smtClean="0">
                <a:solidFill>
                  <a:srgbClr val="FF0000"/>
                </a:solidFill>
                <a:latin typeface="黑体" panose="02010609060101010101" pitchFamily="49" charset="-122"/>
                <a:ea typeface="黑体" panose="02010609060101010101" pitchFamily="49" charset="-122"/>
              </a:rPr>
              <a:t>软件</a:t>
            </a:r>
            <a:r>
              <a:rPr lang="en-US" altLang="zh-CN" sz="2400" dirty="0" smtClean="0">
                <a:solidFill>
                  <a:srgbClr val="FF0000"/>
                </a:solidFill>
                <a:latin typeface="黑体" panose="02010609060101010101" pitchFamily="49" charset="-122"/>
                <a:ea typeface="黑体" panose="02010609060101010101" pitchFamily="49" charset="-122"/>
              </a:rPr>
              <a:t>—</a:t>
            </a:r>
            <a:r>
              <a:rPr lang="zh-CN" altLang="en-US" sz="2400" dirty="0" smtClean="0">
                <a:solidFill>
                  <a:srgbClr val="FF0000"/>
                </a:solidFill>
                <a:latin typeface="黑体" panose="02010609060101010101" pitchFamily="49" charset="-122"/>
                <a:ea typeface="黑体" panose="02010609060101010101" pitchFamily="49" charset="-122"/>
              </a:rPr>
              <a:t>应用；应用（数据）</a:t>
            </a:r>
            <a:r>
              <a:rPr lang="en-US" altLang="zh-CN" sz="2400" dirty="0" smtClean="0">
                <a:solidFill>
                  <a:srgbClr val="FF0000"/>
                </a:solidFill>
                <a:latin typeface="黑体" panose="02010609060101010101" pitchFamily="49" charset="-122"/>
                <a:ea typeface="黑体" panose="02010609060101010101" pitchFamily="49" charset="-122"/>
              </a:rPr>
              <a:t>--</a:t>
            </a:r>
            <a:r>
              <a:rPr lang="zh-CN" altLang="en-US" sz="2400" dirty="0" smtClean="0">
                <a:solidFill>
                  <a:srgbClr val="FF0000"/>
                </a:solidFill>
                <a:latin typeface="黑体" panose="02010609060101010101" pitchFamily="49" charset="-122"/>
                <a:ea typeface="黑体" panose="02010609060101010101" pitchFamily="49" charset="-122"/>
              </a:rPr>
              <a:t>软件</a:t>
            </a:r>
            <a:endParaRPr lang="en-US" sz="2400" dirty="0">
              <a:solidFill>
                <a:srgbClr val="FF0000"/>
              </a:solidFill>
              <a:latin typeface="黑体" panose="02010609060101010101" pitchFamily="49" charset="-122"/>
              <a:ea typeface="黑体" panose="02010609060101010101" pitchFamily="49" charset="-122"/>
            </a:endParaRPr>
          </a:p>
        </p:txBody>
      </p:sp>
      <p:sp>
        <p:nvSpPr>
          <p:cNvPr id="72" name="矩形 16"/>
          <p:cNvSpPr>
            <a:spLocks noChangeArrowheads="1"/>
          </p:cNvSpPr>
          <p:nvPr/>
        </p:nvSpPr>
        <p:spPr bwMode="auto">
          <a:xfrm>
            <a:off x="6694182" y="2781300"/>
            <a:ext cx="2492990" cy="461665"/>
          </a:xfrm>
          <a:prstGeom prst="rect">
            <a:avLst/>
          </a:prstGeom>
          <a:noFill/>
          <a:ln w="9525">
            <a:noFill/>
            <a:miter lim="800000"/>
            <a:headEnd/>
            <a:tailEnd/>
          </a:ln>
        </p:spPr>
        <p:txBody>
          <a:bodyPr wrap="none">
            <a:spAutoFit/>
          </a:bodyPr>
          <a:lstStyle/>
          <a:p>
            <a:pPr algn="ctr"/>
            <a:r>
              <a:rPr lang="zh-CN" altLang="en-US" sz="2400" dirty="0" smtClean="0">
                <a:solidFill>
                  <a:prstClr val="black"/>
                </a:solidFill>
                <a:latin typeface="黑体" pitchFamily="2" charset="-122"/>
                <a:ea typeface="黑体" pitchFamily="2" charset="-122"/>
              </a:rPr>
              <a:t>社会</a:t>
            </a:r>
            <a:r>
              <a:rPr lang="en-US" altLang="zh-CN" sz="2400" dirty="0" smtClean="0">
                <a:solidFill>
                  <a:prstClr val="black"/>
                </a:solidFill>
                <a:latin typeface="黑体" pitchFamily="2" charset="-122"/>
                <a:ea typeface="黑体" pitchFamily="2" charset="-122"/>
              </a:rPr>
              <a:t>/</a:t>
            </a:r>
            <a:r>
              <a:rPr lang="zh-CN" altLang="en-US" sz="2400" dirty="0" smtClean="0">
                <a:solidFill>
                  <a:prstClr val="black"/>
                </a:solidFill>
                <a:latin typeface="黑体" pitchFamily="2" charset="-122"/>
                <a:ea typeface="黑体" pitchFamily="2" charset="-122"/>
              </a:rPr>
              <a:t>智脑计算</a:t>
            </a:r>
            <a:r>
              <a:rPr lang="zh-CN" altLang="en-US" sz="2400" dirty="0">
                <a:solidFill>
                  <a:prstClr val="black"/>
                </a:solidFill>
                <a:latin typeface="黑体" pitchFamily="2" charset="-122"/>
                <a:ea typeface="黑体" pitchFamily="2" charset="-122"/>
              </a:rPr>
              <a:t>？</a:t>
            </a:r>
            <a:endParaRPr lang="en-US" altLang="zh-CN" sz="2400" dirty="0">
              <a:solidFill>
                <a:prstClr val="black"/>
              </a:solidFill>
              <a:latin typeface="黑体" pitchFamily="2" charset="-122"/>
              <a:ea typeface="黑体" pitchFamily="2" charset="-122"/>
            </a:endParaRPr>
          </a:p>
        </p:txBody>
      </p:sp>
    </p:spTree>
    <p:extLst>
      <p:ext uri="{BB962C8B-B14F-4D97-AF65-F5344CB8AC3E}">
        <p14:creationId xmlns:p14="http://schemas.microsoft.com/office/powerpoint/2010/main" xmlns="" val="202690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大数据处理：三大挑战问题</a:t>
            </a:r>
            <a:endParaRPr lang="en-US" dirty="0"/>
          </a:p>
        </p:txBody>
      </p:sp>
      <p:sp>
        <p:nvSpPr>
          <p:cNvPr id="3" name="灯片编号占位符 2"/>
          <p:cNvSpPr>
            <a:spLocks noGrp="1"/>
          </p:cNvSpPr>
          <p:nvPr>
            <p:ph type="sldNum" sz="quarter" idx="12"/>
          </p:nvPr>
        </p:nvSpPr>
        <p:spPr/>
        <p:txBody>
          <a:bodyPr/>
          <a:lstStyle/>
          <a:p>
            <a:pPr>
              <a:defRPr/>
            </a:pPr>
            <a:fld id="{6E2D7AC1-0E1F-4709-8185-D75B5B26BAB5}" type="slidenum">
              <a:rPr lang="en-US" altLang="zh-CN" smtClean="0"/>
              <a:pPr>
                <a:defRPr/>
              </a:pPr>
              <a:t>21</a:t>
            </a:fld>
            <a:endParaRPr lang="en-US" altLang="zh-CN"/>
          </a:p>
        </p:txBody>
      </p:sp>
      <p:sp>
        <p:nvSpPr>
          <p:cNvPr id="23" name="矩形 22"/>
          <p:cNvSpPr/>
          <p:nvPr/>
        </p:nvSpPr>
        <p:spPr bwMode="auto">
          <a:xfrm>
            <a:off x="476182" y="1561465"/>
            <a:ext cx="2129754" cy="864096"/>
          </a:xfrm>
          <a:prstGeom prst="rect">
            <a:avLst/>
          </a:prstGeom>
          <a:gradFill rotWithShape="1">
            <a:gsLst>
              <a:gs pos="0">
                <a:srgbClr val="FF0000">
                  <a:shade val="63000"/>
                  <a:satMod val="110000"/>
                </a:srgbClr>
              </a:gs>
              <a:gs pos="30000">
                <a:srgbClr val="FF0000">
                  <a:shade val="90000"/>
                  <a:satMod val="120000"/>
                </a:srgbClr>
              </a:gs>
              <a:gs pos="45000">
                <a:srgbClr val="FF0000">
                  <a:shade val="100000"/>
                  <a:satMod val="128000"/>
                </a:srgbClr>
              </a:gs>
              <a:gs pos="55000">
                <a:srgbClr val="FF0000">
                  <a:shade val="100000"/>
                  <a:satMod val="128000"/>
                </a:srgbClr>
              </a:gs>
              <a:gs pos="73000">
                <a:srgbClr val="FF0000">
                  <a:shade val="90000"/>
                  <a:satMod val="120000"/>
                </a:srgbClr>
              </a:gs>
              <a:gs pos="100000">
                <a:srgbClr val="FF0000">
                  <a:shade val="63000"/>
                  <a:satMod val="110000"/>
                </a:srgbClr>
              </a:gs>
            </a:gsLst>
            <a:lin ang="950000" scaled="1"/>
          </a:gradFill>
          <a:ln w="9525" cap="flat" cmpd="sng" algn="ctr">
            <a:solidFill>
              <a:srgbClr val="FF0000"/>
            </a:solidFill>
            <a:prstDash val="solid"/>
            <a:headEnd type="none" w="med" len="med"/>
            <a:tailEnd type="none" w="med" len="med"/>
          </a:ln>
          <a:effectLst/>
        </p:spPr>
        <p:txBody>
          <a:bodyPr lIns="36000" rIns="36000"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200" b="0" i="0" u="none" strike="noStrike" kern="0" cap="none" spc="0" normalizeH="0" baseline="0" noProof="0" dirty="0" smtClean="0">
                <a:ln>
                  <a:solidFill>
                    <a:srgbClr val="FFFFFF"/>
                  </a:solidFill>
                </a:ln>
                <a:solidFill>
                  <a:srgbClr val="FFFFFF"/>
                </a:solidFill>
                <a:effectLst/>
                <a:uLnTx/>
                <a:uFillTx/>
                <a:latin typeface="黑体"/>
                <a:ea typeface="黑体"/>
                <a:cs typeface="+mn-cs"/>
              </a:rPr>
              <a:t>大数据计算的</a:t>
            </a:r>
            <a:endParaRPr kumimoji="0" lang="en-US" altLang="zh-CN" sz="2200" b="0" i="0" u="none" strike="noStrike" kern="0" cap="none" spc="0" normalizeH="0" baseline="0" noProof="0" dirty="0" smtClean="0">
              <a:ln>
                <a:solidFill>
                  <a:srgbClr val="FFFFFF"/>
                </a:solidFill>
              </a:ln>
              <a:solidFill>
                <a:srgbClr val="FFFFFF"/>
              </a:solidFill>
              <a:effectLst/>
              <a:uLnTx/>
              <a:uFillTx/>
              <a:latin typeface="黑体"/>
              <a:ea typeface="黑体"/>
              <a:cs typeface="+mn-cs"/>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200" b="0" i="0" u="none" strike="noStrike" kern="0" cap="none" spc="0" normalizeH="0" baseline="0" noProof="0" dirty="0" smtClean="0">
                <a:ln>
                  <a:solidFill>
                    <a:srgbClr val="FFFFFF"/>
                  </a:solidFill>
                </a:ln>
                <a:solidFill>
                  <a:srgbClr val="FFFFFF"/>
                </a:solidFill>
                <a:effectLst/>
                <a:uLnTx/>
                <a:uFillTx/>
                <a:latin typeface="黑体"/>
                <a:ea typeface="黑体"/>
                <a:cs typeface="+mn-cs"/>
              </a:rPr>
              <a:t>有效性瓶颈</a:t>
            </a:r>
          </a:p>
        </p:txBody>
      </p:sp>
      <p:sp>
        <p:nvSpPr>
          <p:cNvPr id="24" name="矩形 23"/>
          <p:cNvSpPr/>
          <p:nvPr/>
        </p:nvSpPr>
        <p:spPr bwMode="auto">
          <a:xfrm>
            <a:off x="3608530" y="1561465"/>
            <a:ext cx="2129754" cy="864096"/>
          </a:xfrm>
          <a:prstGeom prst="rect">
            <a:avLst/>
          </a:prstGeom>
          <a:gradFill rotWithShape="1">
            <a:gsLst>
              <a:gs pos="0">
                <a:srgbClr val="FF0000">
                  <a:shade val="63000"/>
                  <a:satMod val="110000"/>
                </a:srgbClr>
              </a:gs>
              <a:gs pos="30000">
                <a:srgbClr val="FF0000">
                  <a:shade val="90000"/>
                  <a:satMod val="120000"/>
                </a:srgbClr>
              </a:gs>
              <a:gs pos="45000">
                <a:srgbClr val="FF0000">
                  <a:shade val="100000"/>
                  <a:satMod val="128000"/>
                </a:srgbClr>
              </a:gs>
              <a:gs pos="55000">
                <a:srgbClr val="FF0000">
                  <a:shade val="100000"/>
                  <a:satMod val="128000"/>
                </a:srgbClr>
              </a:gs>
              <a:gs pos="73000">
                <a:srgbClr val="FF0000">
                  <a:shade val="90000"/>
                  <a:satMod val="120000"/>
                </a:srgbClr>
              </a:gs>
              <a:gs pos="100000">
                <a:srgbClr val="FF0000">
                  <a:shade val="63000"/>
                  <a:satMod val="110000"/>
                </a:srgbClr>
              </a:gs>
            </a:gsLst>
            <a:lin ang="950000" scaled="1"/>
          </a:gradFill>
          <a:ln w="9525" cap="flat" cmpd="sng" algn="ctr">
            <a:solidFill>
              <a:srgbClr val="FF0000"/>
            </a:solidFill>
            <a:prstDash val="solid"/>
            <a:headEnd type="none" w="med" len="med"/>
            <a:tailEnd type="none" w="med" len="med"/>
          </a:ln>
          <a:effectLst/>
        </p:spPr>
        <p:txBody>
          <a:bodyPr lIns="36000" rIns="36000"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200" b="0" i="0" u="none" strike="noStrike" kern="0" cap="none" spc="0" normalizeH="0" baseline="0" noProof="0" dirty="0" smtClean="0">
                <a:ln>
                  <a:solidFill>
                    <a:srgbClr val="FFFFFF"/>
                  </a:solidFill>
                </a:ln>
                <a:solidFill>
                  <a:srgbClr val="FFFFFF"/>
                </a:solidFill>
                <a:effectLst/>
                <a:uLnTx/>
                <a:uFillTx/>
                <a:latin typeface="黑体"/>
                <a:ea typeface="黑体"/>
                <a:cs typeface="+mn-cs"/>
              </a:rPr>
              <a:t>计算为中心的体系结构瓶颈</a:t>
            </a:r>
          </a:p>
        </p:txBody>
      </p:sp>
      <p:sp>
        <p:nvSpPr>
          <p:cNvPr id="25" name="矩形 24"/>
          <p:cNvSpPr/>
          <p:nvPr/>
        </p:nvSpPr>
        <p:spPr bwMode="auto">
          <a:xfrm>
            <a:off x="6668870" y="1561465"/>
            <a:ext cx="2129754" cy="864096"/>
          </a:xfrm>
          <a:prstGeom prst="rect">
            <a:avLst/>
          </a:prstGeom>
          <a:gradFill rotWithShape="1">
            <a:gsLst>
              <a:gs pos="0">
                <a:srgbClr val="FF0000">
                  <a:shade val="63000"/>
                  <a:satMod val="110000"/>
                </a:srgbClr>
              </a:gs>
              <a:gs pos="30000">
                <a:srgbClr val="FF0000">
                  <a:shade val="90000"/>
                  <a:satMod val="120000"/>
                </a:srgbClr>
              </a:gs>
              <a:gs pos="45000">
                <a:srgbClr val="FF0000">
                  <a:shade val="100000"/>
                  <a:satMod val="128000"/>
                </a:srgbClr>
              </a:gs>
              <a:gs pos="55000">
                <a:srgbClr val="FF0000">
                  <a:shade val="100000"/>
                  <a:satMod val="128000"/>
                </a:srgbClr>
              </a:gs>
              <a:gs pos="73000">
                <a:srgbClr val="FF0000">
                  <a:shade val="90000"/>
                  <a:satMod val="120000"/>
                </a:srgbClr>
              </a:gs>
              <a:gs pos="100000">
                <a:srgbClr val="FF0000">
                  <a:shade val="63000"/>
                  <a:satMod val="110000"/>
                </a:srgbClr>
              </a:gs>
            </a:gsLst>
            <a:lin ang="950000" scaled="1"/>
          </a:gradFill>
          <a:ln w="9525" cap="flat" cmpd="sng" algn="ctr">
            <a:solidFill>
              <a:srgbClr val="FF0000"/>
            </a:solidFill>
            <a:prstDash val="solid"/>
            <a:headEnd type="none" w="med" len="med"/>
            <a:tailEnd type="none" w="med" len="med"/>
          </a:ln>
          <a:effectLst/>
        </p:spPr>
        <p:txBody>
          <a:bodyPr lIns="36000" rIns="36000" rtlCol="0"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2200" b="0" i="0" u="none" strike="noStrike" kern="0" cap="none" spc="0" normalizeH="0" baseline="0" noProof="0" dirty="0" smtClean="0">
                <a:ln>
                  <a:solidFill>
                    <a:srgbClr val="FFFFFF"/>
                  </a:solidFill>
                </a:ln>
                <a:solidFill>
                  <a:srgbClr val="FFFFFF"/>
                </a:solidFill>
                <a:effectLst/>
                <a:uLnTx/>
                <a:uFillTx/>
                <a:latin typeface="黑体"/>
                <a:ea typeface="黑体"/>
                <a:cs typeface="+mn-cs"/>
              </a:rPr>
              <a:t>学习效率与</a:t>
            </a:r>
            <a:r>
              <a:rPr kumimoji="0" lang="en-US" altLang="zh-CN" sz="2200" b="0" i="0" u="none" strike="noStrike" kern="0" cap="none" spc="0" normalizeH="0" baseline="0" noProof="0" dirty="0" smtClean="0">
                <a:ln>
                  <a:solidFill>
                    <a:srgbClr val="FFFFFF"/>
                  </a:solidFill>
                </a:ln>
                <a:solidFill>
                  <a:srgbClr val="FFFFFF"/>
                </a:solidFill>
                <a:effectLst/>
                <a:uLnTx/>
                <a:uFillTx/>
                <a:latin typeface="黑体"/>
                <a:ea typeface="黑体"/>
                <a:cs typeface="+mn-cs"/>
              </a:rPr>
              <a:t/>
            </a:r>
            <a:br>
              <a:rPr kumimoji="0" lang="en-US" altLang="zh-CN" sz="2200" b="0" i="0" u="none" strike="noStrike" kern="0" cap="none" spc="0" normalizeH="0" baseline="0" noProof="0" dirty="0" smtClean="0">
                <a:ln>
                  <a:solidFill>
                    <a:srgbClr val="FFFFFF"/>
                  </a:solidFill>
                </a:ln>
                <a:solidFill>
                  <a:srgbClr val="FFFFFF"/>
                </a:solidFill>
                <a:effectLst/>
                <a:uLnTx/>
                <a:uFillTx/>
                <a:latin typeface="黑体"/>
                <a:ea typeface="黑体"/>
                <a:cs typeface="+mn-cs"/>
              </a:rPr>
            </a:br>
            <a:r>
              <a:rPr kumimoji="0" lang="zh-CN" altLang="en-US" sz="2200" b="0" i="0" u="none" strike="noStrike" kern="0" cap="none" spc="0" normalizeH="0" baseline="0" noProof="0" dirty="0" smtClean="0">
                <a:ln>
                  <a:solidFill>
                    <a:srgbClr val="FFFFFF"/>
                  </a:solidFill>
                </a:ln>
                <a:solidFill>
                  <a:srgbClr val="FFFFFF"/>
                </a:solidFill>
                <a:effectLst/>
                <a:uLnTx/>
                <a:uFillTx/>
                <a:latin typeface="黑体"/>
                <a:ea typeface="黑体"/>
                <a:cs typeface="+mn-cs"/>
              </a:rPr>
              <a:t>灵活性瓶颈</a:t>
            </a:r>
          </a:p>
        </p:txBody>
      </p:sp>
      <p:pic>
        <p:nvPicPr>
          <p:cNvPr id="26" name="Picture 8"/>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3470032" y="4626450"/>
            <a:ext cx="2539380" cy="1035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7" name="矩形 26"/>
          <p:cNvSpPr/>
          <p:nvPr/>
        </p:nvSpPr>
        <p:spPr>
          <a:xfrm>
            <a:off x="3398024" y="5634562"/>
            <a:ext cx="2880320" cy="461665"/>
          </a:xfrm>
          <a:prstGeom prst="rect">
            <a:avLst/>
          </a:prstGeom>
        </p:spPr>
        <p:txBody>
          <a:bodyPr wrap="square">
            <a:spAutoFit/>
          </a:bodyPr>
          <a:lstStyle/>
          <a:p>
            <a:pPr algn="ctr" eaLnBrk="0" hangingPunct="0"/>
            <a:r>
              <a:rPr lang="zh-CN" altLang="en-US" sz="1200" b="1" dirty="0" smtClean="0">
                <a:solidFill>
                  <a:srgbClr val="000000"/>
                </a:solidFill>
                <a:latin typeface="微软雅黑" panose="020B0503020204020204" pitchFamily="34" charset="-122"/>
                <a:ea typeface="微软雅黑" panose="020B0503020204020204" pitchFamily="34" charset="-122"/>
              </a:rPr>
              <a:t>以计算为中心的“冯诺依曼结构”</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algn="ctr" eaLnBrk="0" hangingPunct="0"/>
            <a:r>
              <a:rPr lang="zh-CN" altLang="en-US" sz="1200" dirty="0">
                <a:solidFill>
                  <a:srgbClr val="000000"/>
                </a:solidFill>
                <a:latin typeface="微软雅黑" panose="020B0503020204020204" pitchFamily="34" charset="-122"/>
                <a:ea typeface="微软雅黑" panose="020B0503020204020204" pitchFamily="34" charset="-122"/>
              </a:rPr>
              <a:t>访</a:t>
            </a:r>
            <a:r>
              <a:rPr lang="zh-CN" altLang="en-US" sz="1200" dirty="0" smtClean="0">
                <a:solidFill>
                  <a:srgbClr val="000000"/>
                </a:solidFill>
                <a:latin typeface="微软雅黑" panose="020B0503020204020204" pitchFamily="34" charset="-122"/>
                <a:ea typeface="微软雅黑" panose="020B0503020204020204" pitchFamily="34" charset="-122"/>
              </a:rPr>
              <a:t>存通道成为瓶颈，产生</a:t>
            </a:r>
            <a:r>
              <a:rPr lang="zh-CN" altLang="en-US" sz="1200" b="1" dirty="0" smtClean="0">
                <a:solidFill>
                  <a:srgbClr val="000000"/>
                </a:solidFill>
                <a:latin typeface="微软雅黑" panose="020B0503020204020204" pitchFamily="34" charset="-122"/>
                <a:ea typeface="微软雅黑" panose="020B0503020204020204" pitchFamily="34" charset="-122"/>
              </a:rPr>
              <a:t>内存墙</a:t>
            </a:r>
            <a:endParaRPr lang="zh-CN" altLang="en-US" sz="1200" b="1" dirty="0">
              <a:solidFill>
                <a:srgbClr val="000000"/>
              </a:solidFill>
              <a:latin typeface="微软雅黑" panose="020B0503020204020204" pitchFamily="34" charset="-122"/>
              <a:ea typeface="微软雅黑" panose="020B0503020204020204" pitchFamily="34" charset="-122"/>
            </a:endParaRPr>
          </a:p>
        </p:txBody>
      </p:sp>
      <p:pic>
        <p:nvPicPr>
          <p:cNvPr id="28" name="Picture 5"/>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3589504" y="2502698"/>
            <a:ext cx="2256792" cy="15217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9" name="矩形 28"/>
          <p:cNvSpPr/>
          <p:nvPr/>
        </p:nvSpPr>
        <p:spPr>
          <a:xfrm>
            <a:off x="3109992" y="4009737"/>
            <a:ext cx="3024336" cy="461665"/>
          </a:xfrm>
          <a:prstGeom prst="rect">
            <a:avLst/>
          </a:prstGeom>
        </p:spPr>
        <p:txBody>
          <a:bodyPr wrap="square">
            <a:spAutoFit/>
          </a:bodyPr>
          <a:lstStyle/>
          <a:p>
            <a:pPr algn="ctr" eaLnBrk="0" hangingPunct="0"/>
            <a:r>
              <a:rPr lang="zh-CN" altLang="en-US" sz="1200" b="1" dirty="0" smtClean="0">
                <a:solidFill>
                  <a:srgbClr val="000000"/>
                </a:solidFill>
                <a:latin typeface="微软雅黑" panose="020B0503020204020204" pitchFamily="34" charset="-122"/>
                <a:ea typeface="微软雅黑" panose="020B0503020204020204" pitchFamily="34" charset="-122"/>
              </a:rPr>
              <a:t>摩尔定律</a:t>
            </a:r>
            <a:r>
              <a:rPr lang="en-US" altLang="zh-CN" sz="1200" b="1" dirty="0" smtClean="0">
                <a:solidFill>
                  <a:srgbClr val="000000"/>
                </a:solidFill>
                <a:latin typeface="微软雅黑" panose="020B0503020204020204" pitchFamily="34" charset="-122"/>
                <a:ea typeface="微软雅黑" panose="020B0503020204020204" pitchFamily="34" charset="-122"/>
              </a:rPr>
              <a:t>2020</a:t>
            </a:r>
            <a:r>
              <a:rPr lang="zh-CN" altLang="en-US" sz="1200" b="1" dirty="0" smtClean="0">
                <a:solidFill>
                  <a:srgbClr val="000000"/>
                </a:solidFill>
                <a:latin typeface="微软雅黑" panose="020B0503020204020204" pitchFamily="34" charset="-122"/>
                <a:ea typeface="微软雅黑" panose="020B0503020204020204" pitchFamily="34" charset="-122"/>
              </a:rPr>
              <a:t>年前后失效</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algn="ctr" eaLnBrk="0" hangingPunct="0"/>
            <a:r>
              <a:rPr lang="zh-CN" altLang="en-US" sz="1200" dirty="0" smtClean="0">
                <a:solidFill>
                  <a:srgbClr val="000000"/>
                </a:solidFill>
                <a:latin typeface="微软雅黑" panose="020B0503020204020204" pitchFamily="34" charset="-122"/>
                <a:ea typeface="微软雅黑" panose="020B0503020204020204" pitchFamily="34" charset="-122"/>
              </a:rPr>
              <a:t>芯片集成度已经逼近人脑，功耗问题突出</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30" name="矩形 29"/>
          <p:cNvSpPr/>
          <p:nvPr/>
        </p:nvSpPr>
        <p:spPr>
          <a:xfrm>
            <a:off x="3254008" y="6162334"/>
            <a:ext cx="2880320" cy="523220"/>
          </a:xfrm>
          <a:prstGeom prst="rect">
            <a:avLst/>
          </a:prstGeom>
          <a:solidFill>
            <a:srgbClr val="FF0000">
              <a:lumMod val="20000"/>
              <a:lumOff val="80000"/>
            </a:srgb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迫切需要适应“人脑”集成度的</a:t>
            </a:r>
            <a:endParaRPr kumimoji="0"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新型计算和存储技术</a:t>
            </a:r>
          </a:p>
        </p:txBody>
      </p:sp>
      <p:sp>
        <p:nvSpPr>
          <p:cNvPr id="31" name="矩形 30"/>
          <p:cNvSpPr/>
          <p:nvPr/>
        </p:nvSpPr>
        <p:spPr>
          <a:xfrm>
            <a:off x="6206336" y="6168235"/>
            <a:ext cx="2880320" cy="523220"/>
          </a:xfrm>
          <a:prstGeom prst="rect">
            <a:avLst/>
          </a:prstGeom>
          <a:solidFill>
            <a:srgbClr val="FF0000">
              <a:lumMod val="20000"/>
              <a:lumOff val="80000"/>
            </a:srgb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迫切需要类人脑、支持</a:t>
            </a:r>
            <a:endParaRPr kumimoji="0"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迭代式交互计算的新型智能方法</a:t>
            </a:r>
          </a:p>
        </p:txBody>
      </p:sp>
      <p:sp>
        <p:nvSpPr>
          <p:cNvPr id="32" name="矩形 31"/>
          <p:cNvSpPr/>
          <p:nvPr/>
        </p:nvSpPr>
        <p:spPr>
          <a:xfrm>
            <a:off x="301680" y="6168235"/>
            <a:ext cx="2880320" cy="523220"/>
          </a:xfrm>
          <a:prstGeom prst="rect">
            <a:avLst/>
          </a:prstGeom>
          <a:solidFill>
            <a:srgbClr val="FF0000">
              <a:lumMod val="20000"/>
              <a:lumOff val="80000"/>
            </a:srgb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迫切需要结合大数据的计算特征，定性、定量分析相结合的计算方法</a:t>
            </a:r>
          </a:p>
        </p:txBody>
      </p:sp>
      <p:pic>
        <p:nvPicPr>
          <p:cNvPr id="33" name="Picture 2"/>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317084" y="2442950"/>
            <a:ext cx="2432868" cy="151045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4" name="矩形 33"/>
          <p:cNvSpPr/>
          <p:nvPr/>
        </p:nvSpPr>
        <p:spPr>
          <a:xfrm>
            <a:off x="157664" y="3937729"/>
            <a:ext cx="3024336" cy="461665"/>
          </a:xfrm>
          <a:prstGeom prst="rect">
            <a:avLst/>
          </a:prstGeom>
        </p:spPr>
        <p:txBody>
          <a:bodyPr wrap="square">
            <a:spAutoFit/>
          </a:bodyPr>
          <a:lstStyle/>
          <a:p>
            <a:pPr algn="ctr" eaLnBrk="0" hangingPunct="0"/>
            <a:r>
              <a:rPr lang="zh-CN" altLang="en-US" sz="1200" b="1" dirty="0" smtClean="0">
                <a:solidFill>
                  <a:srgbClr val="000000"/>
                </a:solidFill>
                <a:latin typeface="微软雅黑" panose="020B0503020204020204" pitchFamily="34" charset="-122"/>
                <a:ea typeface="微软雅黑" panose="020B0503020204020204" pitchFamily="34" charset="-122"/>
              </a:rPr>
              <a:t>大数据计算的近似、增量、归纳特征</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algn="ctr" eaLnBrk="0" hangingPunct="0"/>
            <a:r>
              <a:rPr lang="zh-CN" altLang="en-US" sz="1200" dirty="0" smtClean="0">
                <a:solidFill>
                  <a:srgbClr val="000000"/>
                </a:solidFill>
                <a:latin typeface="微软雅黑" panose="020B0503020204020204" pitchFamily="34" charset="-122"/>
                <a:ea typeface="微软雅黑" panose="020B0503020204020204" pitchFamily="34" charset="-122"/>
              </a:rPr>
              <a:t>为从计算理论、算法上带来机会</a:t>
            </a:r>
            <a:endParaRPr lang="zh-CN" altLang="en-US" sz="1200" dirty="0">
              <a:solidFill>
                <a:srgbClr val="000000"/>
              </a:solidFill>
              <a:latin typeface="微软雅黑" panose="020B0503020204020204" pitchFamily="34" charset="-122"/>
              <a:ea typeface="微软雅黑" panose="020B0503020204020204" pitchFamily="34" charset="-122"/>
            </a:endParaRPr>
          </a:p>
        </p:txBody>
      </p:sp>
      <p:pic>
        <p:nvPicPr>
          <p:cNvPr id="35" name="Picture 3"/>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317084" y="4368063"/>
            <a:ext cx="1444662" cy="12797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6" name="Picture 4"/>
          <p:cNvPicPr>
            <a:picLocks noChangeAspect="1" noChangeArrowheads="1"/>
          </p:cNvPicPr>
          <p:nvPr/>
        </p:nvPicPr>
        <p:blipFill>
          <a:blip r:embed="rId6">
            <a:extLst>
              <a:ext uri="{28A0092B-C50C-407E-A947-70E740481C1C}">
                <a14:useLocalDpi xmlns:a14="http://schemas.microsoft.com/office/drawing/2010/main" xmlns=""/>
              </a:ext>
            </a:extLst>
          </a:blip>
          <a:srcRect/>
          <a:stretch>
            <a:fillRect/>
          </a:stretch>
        </p:blipFill>
        <p:spPr bwMode="auto">
          <a:xfrm>
            <a:off x="1624291" y="4469660"/>
            <a:ext cx="1143000" cy="116490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7" name="矩形 36"/>
          <p:cNvSpPr/>
          <p:nvPr/>
        </p:nvSpPr>
        <p:spPr>
          <a:xfrm>
            <a:off x="13648" y="5664179"/>
            <a:ext cx="3467336" cy="461665"/>
          </a:xfrm>
          <a:prstGeom prst="rect">
            <a:avLst/>
          </a:prstGeom>
        </p:spPr>
        <p:txBody>
          <a:bodyPr wrap="square">
            <a:spAutoFit/>
          </a:bodyPr>
          <a:lstStyle/>
          <a:p>
            <a:pPr algn="ctr" eaLnBrk="0" hangingPunct="0"/>
            <a:r>
              <a:rPr lang="zh-CN" altLang="en-US" sz="1200" b="1" dirty="0" smtClean="0">
                <a:solidFill>
                  <a:srgbClr val="000000"/>
                </a:solidFill>
                <a:latin typeface="微软雅黑" panose="020B0503020204020204" pitchFamily="34" charset="-122"/>
                <a:ea typeface="微软雅黑" panose="020B0503020204020204" pitchFamily="34" charset="-122"/>
              </a:rPr>
              <a:t>通过定量分析，从关联关系认识因果关系</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algn="ctr" eaLnBrk="0" hangingPunct="0"/>
            <a:r>
              <a:rPr lang="zh-CN" altLang="en-US" sz="1200" dirty="0" smtClean="0">
                <a:solidFill>
                  <a:srgbClr val="000000"/>
                </a:solidFill>
                <a:latin typeface="微软雅黑" panose="020B0503020204020204" pitchFamily="34" charset="-122"/>
                <a:ea typeface="微软雅黑" panose="020B0503020204020204" pitchFamily="34" charset="-122"/>
              </a:rPr>
              <a:t>认识数据现象的内在规律，进而实现预测和控制</a:t>
            </a:r>
            <a:endParaRPr lang="zh-CN" altLang="en-US" sz="1200" dirty="0">
              <a:solidFill>
                <a:srgbClr val="000000"/>
              </a:solidFill>
              <a:latin typeface="微软雅黑" panose="020B0503020204020204" pitchFamily="34" charset="-122"/>
              <a:ea typeface="微软雅黑" panose="020B0503020204020204" pitchFamily="34" charset="-122"/>
            </a:endParaRPr>
          </a:p>
        </p:txBody>
      </p:sp>
      <p:pic>
        <p:nvPicPr>
          <p:cNvPr id="38" name="Picture 6"/>
          <p:cNvPicPr>
            <a:picLocks noChangeAspect="1" noChangeArrowheads="1"/>
          </p:cNvPicPr>
          <p:nvPr/>
        </p:nvPicPr>
        <p:blipFill>
          <a:blip r:embed="rId7" cstate="email">
            <a:extLst>
              <a:ext uri="{28A0092B-C50C-407E-A947-70E740481C1C}">
                <a14:useLocalDpi xmlns:a14="http://schemas.microsoft.com/office/drawing/2010/main" xmlns=""/>
              </a:ext>
            </a:extLst>
          </a:blip>
          <a:srcRect/>
          <a:stretch>
            <a:fillRect/>
          </a:stretch>
        </p:blipFill>
        <p:spPr bwMode="auto">
          <a:xfrm>
            <a:off x="6566376" y="2502698"/>
            <a:ext cx="2376264" cy="14534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9" name="矩形 38"/>
          <p:cNvSpPr/>
          <p:nvPr/>
        </p:nvSpPr>
        <p:spPr>
          <a:xfrm>
            <a:off x="6565032" y="5824311"/>
            <a:ext cx="3024336" cy="646331"/>
          </a:xfrm>
          <a:prstGeom prst="rect">
            <a:avLst/>
          </a:prstGeom>
        </p:spPr>
        <p:txBody>
          <a:bodyPr wrap="square">
            <a:spAutoFit/>
          </a:bodyPr>
          <a:lstStyle/>
          <a:p>
            <a:pPr algn="ctr" eaLnBrk="0" hangingPunct="0"/>
            <a:r>
              <a:rPr lang="zh-CN" altLang="en-US" sz="1200" b="1" dirty="0" smtClean="0">
                <a:solidFill>
                  <a:srgbClr val="000000"/>
                </a:solidFill>
                <a:latin typeface="微软雅黑" panose="020B0503020204020204" pitchFamily="34" charset="-122"/>
                <a:ea typeface="微软雅黑" panose="020B0503020204020204" pitchFamily="34" charset="-122"/>
              </a:rPr>
              <a:t>大规模深度学习</a:t>
            </a:r>
            <a:r>
              <a:rPr lang="zh-CN" altLang="en-US" sz="1200" dirty="0" smtClean="0">
                <a:solidFill>
                  <a:srgbClr val="000000"/>
                </a:solidFill>
                <a:latin typeface="微软雅黑" panose="020B0503020204020204" pitchFamily="34" charset="-122"/>
                <a:ea typeface="微软雅黑" panose="020B0503020204020204" pitchFamily="34" charset="-122"/>
              </a:rPr>
              <a:t>在功能上模拟神经元，在语义理解等领域效果显著，但计算量大，学习效率低</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40" name="矩形 39"/>
          <p:cNvSpPr/>
          <p:nvPr/>
        </p:nvSpPr>
        <p:spPr>
          <a:xfrm>
            <a:off x="6278344" y="5736187"/>
            <a:ext cx="3024336" cy="461665"/>
          </a:xfrm>
          <a:prstGeom prst="rect">
            <a:avLst/>
          </a:prstGeom>
        </p:spPr>
        <p:txBody>
          <a:bodyPr wrap="square">
            <a:spAutoFit/>
          </a:bodyPr>
          <a:lstStyle/>
          <a:p>
            <a:pPr algn="ctr" eaLnBrk="0" hangingPunct="0"/>
            <a:r>
              <a:rPr lang="zh-CN" altLang="en-US" sz="1200" b="1" dirty="0" smtClean="0">
                <a:solidFill>
                  <a:srgbClr val="000000"/>
                </a:solidFill>
                <a:latin typeface="微软雅黑" panose="020B0503020204020204" pitchFamily="34" charset="-122"/>
                <a:ea typeface="微软雅黑" panose="020B0503020204020204" pitchFamily="34" charset="-122"/>
              </a:rPr>
              <a:t>基于语义的知识组织与推理有初步应用</a:t>
            </a:r>
            <a:endParaRPr lang="en-US" altLang="zh-CN" sz="1200" b="1" dirty="0" smtClean="0">
              <a:solidFill>
                <a:srgbClr val="000000"/>
              </a:solidFill>
              <a:latin typeface="微软雅黑" panose="020B0503020204020204" pitchFamily="34" charset="-122"/>
              <a:ea typeface="微软雅黑" panose="020B0503020204020204" pitchFamily="34" charset="-122"/>
            </a:endParaRPr>
          </a:p>
          <a:p>
            <a:pPr algn="ctr" eaLnBrk="0" hangingPunct="0"/>
            <a:r>
              <a:rPr lang="zh-CN" altLang="en-US" sz="1200" dirty="0" smtClean="0">
                <a:solidFill>
                  <a:srgbClr val="000000"/>
                </a:solidFill>
                <a:latin typeface="微软雅黑" panose="020B0503020204020204" pitchFamily="34" charset="-122"/>
                <a:ea typeface="微软雅黑" panose="020B0503020204020204" pitchFamily="34" charset="-122"/>
              </a:rPr>
              <a:t>但对类比、联想等基本能力仍缺乏支撑</a:t>
            </a:r>
            <a:endParaRPr lang="zh-CN" altLang="en-US" sz="1200" dirty="0">
              <a:solidFill>
                <a:srgbClr val="000000"/>
              </a:solidFill>
              <a:latin typeface="微软雅黑" panose="020B0503020204020204" pitchFamily="34" charset="-122"/>
              <a:ea typeface="微软雅黑" panose="020B0503020204020204" pitchFamily="34" charset="-122"/>
            </a:endParaRPr>
          </a:p>
        </p:txBody>
      </p:sp>
      <p:pic>
        <p:nvPicPr>
          <p:cNvPr id="41" name="Picture 7"/>
          <p:cNvPicPr>
            <a:picLocks noChangeAspect="1" noChangeArrowheads="1"/>
          </p:cNvPicPr>
          <p:nvPr/>
        </p:nvPicPr>
        <p:blipFill>
          <a:blip r:embed="rId8">
            <a:extLst>
              <a:ext uri="{28A0092B-C50C-407E-A947-70E740481C1C}">
                <a14:useLocalDpi xmlns:a14="http://schemas.microsoft.com/office/drawing/2010/main" xmlns=""/>
              </a:ext>
            </a:extLst>
          </a:blip>
          <a:srcRect/>
          <a:stretch>
            <a:fillRect/>
          </a:stretch>
        </p:blipFill>
        <p:spPr bwMode="auto">
          <a:xfrm>
            <a:off x="6491888" y="4512051"/>
            <a:ext cx="2524224" cy="124953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8746360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smtClean="0"/>
              <a:t>研究对象：数据的重要性</a:t>
            </a:r>
            <a:endParaRPr lang="zh-CN" altLang="en-US" dirty="0"/>
          </a:p>
        </p:txBody>
      </p:sp>
      <p:sp>
        <p:nvSpPr>
          <p:cNvPr id="7" name="AutoShape 6" descr="“大数据”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大数据”的图片搜索结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大数据”的图片搜索结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 name="文本框 1"/>
          <p:cNvSpPr txBox="1"/>
          <p:nvPr/>
        </p:nvSpPr>
        <p:spPr>
          <a:xfrm>
            <a:off x="1138156" y="1662265"/>
            <a:ext cx="7250268" cy="625013"/>
          </a:xfrm>
          <a:prstGeom prst="rect">
            <a:avLst/>
          </a:prstGeom>
          <a:blipFill dpi="0" rotWithShape="1">
            <a:blip r:embed="rId3"/>
            <a:srcRect/>
            <a:tile tx="0" ty="0" sx="100000" sy="100000" flip="none" algn="tl"/>
          </a:blipFill>
          <a:ln w="38100">
            <a:solidFill>
              <a:srgbClr val="C00000"/>
            </a:solidFill>
            <a:miter lim="800000"/>
            <a:headEnd/>
            <a:tailEnd/>
          </a:ln>
        </p:spPr>
        <p:txBody>
          <a:bodyPr anchor="ctr"/>
          <a:lstStyle>
            <a:defPPr>
              <a:defRPr lang="zh-CN"/>
            </a:defPPr>
            <a:lvl1pPr fontAlgn="base">
              <a:spcBef>
                <a:spcPct val="0"/>
              </a:spcBef>
              <a:spcAft>
                <a:spcPct val="0"/>
              </a:spcAft>
              <a:defRPr sz="2800" b="1">
                <a:solidFill>
                  <a:srgbClr val="003366"/>
                </a:solidFill>
                <a:latin typeface="Arial" charset="0"/>
                <a:ea typeface="宋体" charset="-122"/>
              </a:defRPr>
            </a:lvl1pPr>
            <a:lvl2pPr fontAlgn="base">
              <a:spcBef>
                <a:spcPct val="0"/>
              </a:spcBef>
              <a:spcAft>
                <a:spcPct val="0"/>
              </a:spcAft>
              <a:defRPr sz="2000" b="1">
                <a:solidFill>
                  <a:srgbClr val="003366"/>
                </a:solidFill>
                <a:latin typeface="Arial" charset="0"/>
                <a:ea typeface="宋体" charset="-122"/>
              </a:defRPr>
            </a:lvl2pPr>
            <a:lvl3pPr fontAlgn="base">
              <a:spcBef>
                <a:spcPct val="0"/>
              </a:spcBef>
              <a:spcAft>
                <a:spcPct val="0"/>
              </a:spcAft>
              <a:defRPr sz="2000" b="1">
                <a:solidFill>
                  <a:srgbClr val="003366"/>
                </a:solidFill>
                <a:latin typeface="Arial" charset="0"/>
                <a:ea typeface="宋体" charset="-122"/>
              </a:defRPr>
            </a:lvl3pPr>
            <a:lvl4pPr fontAlgn="base">
              <a:spcBef>
                <a:spcPct val="0"/>
              </a:spcBef>
              <a:spcAft>
                <a:spcPct val="0"/>
              </a:spcAft>
              <a:defRPr sz="2000" b="1">
                <a:solidFill>
                  <a:srgbClr val="003366"/>
                </a:solidFill>
                <a:latin typeface="Arial" charset="0"/>
                <a:ea typeface="宋体" charset="-122"/>
              </a:defRPr>
            </a:lvl4pPr>
            <a:lvl5pPr fontAlgn="base">
              <a:spcBef>
                <a:spcPct val="0"/>
              </a:spcBef>
              <a:spcAft>
                <a:spcPct val="0"/>
              </a:spcAft>
              <a:defRPr sz="2000" b="1">
                <a:solidFill>
                  <a:srgbClr val="003366"/>
                </a:solidFill>
                <a:latin typeface="Arial" charset="0"/>
                <a:ea typeface="宋体" charset="-122"/>
              </a:defRPr>
            </a:lvl5pPr>
            <a:lvl6pPr>
              <a:defRPr sz="2000" b="1">
                <a:solidFill>
                  <a:srgbClr val="003366"/>
                </a:solidFill>
                <a:latin typeface="Arial" charset="0"/>
                <a:ea typeface="宋体" charset="-122"/>
              </a:defRPr>
            </a:lvl6pPr>
            <a:lvl7pPr>
              <a:defRPr sz="2000" b="1">
                <a:solidFill>
                  <a:srgbClr val="003366"/>
                </a:solidFill>
                <a:latin typeface="Arial" charset="0"/>
                <a:ea typeface="宋体" charset="-122"/>
              </a:defRPr>
            </a:lvl7pPr>
            <a:lvl8pPr>
              <a:defRPr sz="2000" b="1">
                <a:solidFill>
                  <a:srgbClr val="003366"/>
                </a:solidFill>
                <a:latin typeface="Arial" charset="0"/>
                <a:ea typeface="宋体" charset="-122"/>
              </a:defRPr>
            </a:lvl8pPr>
            <a:lvl9pPr>
              <a:defRPr sz="2000" b="1">
                <a:solidFill>
                  <a:srgbClr val="003366"/>
                </a:solidFill>
                <a:latin typeface="Arial" charset="0"/>
                <a:ea typeface="宋体" charset="-122"/>
              </a:defRPr>
            </a:lvl9pPr>
          </a:lstStyle>
          <a:p>
            <a:r>
              <a:rPr lang="zh-CN" altLang="en-US" sz="2400" dirty="0">
                <a:latin typeface="黑体" panose="02010609060101010101" pitchFamily="49" charset="-122"/>
                <a:ea typeface="黑体" panose="02010609060101010101" pitchFamily="49" charset="-122"/>
              </a:rPr>
              <a:t>网络信息空间包括</a:t>
            </a:r>
            <a:r>
              <a:rPr lang="zh-CN" altLang="en-US" sz="2400" dirty="0" smtClean="0">
                <a:latin typeface="黑体" panose="02010609060101010101" pitchFamily="49" charset="-122"/>
                <a:ea typeface="黑体" panose="02010609060101010101" pitchFamily="49" charset="-122"/>
              </a:rPr>
              <a:t>哪些典型的大</a:t>
            </a:r>
            <a:r>
              <a:rPr lang="zh-CN" altLang="en-US" sz="2400" dirty="0">
                <a:latin typeface="黑体" panose="02010609060101010101" pitchFamily="49" charset="-122"/>
                <a:ea typeface="黑体" panose="02010609060101010101" pitchFamily="49" charset="-122"/>
              </a:rPr>
              <a:t>数据，有什么特点？</a:t>
            </a:r>
          </a:p>
        </p:txBody>
      </p:sp>
      <p:pic>
        <p:nvPicPr>
          <p:cNvPr id="5134" name="Picture 14" descr="“社交媒体”的图片搜索结果"/>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64216" y="5038189"/>
            <a:ext cx="1513551" cy="896023"/>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62" name="组合 161"/>
          <p:cNvGrpSpPr/>
          <p:nvPr/>
        </p:nvGrpSpPr>
        <p:grpSpPr>
          <a:xfrm>
            <a:off x="209268" y="2494310"/>
            <a:ext cx="8985300" cy="2400657"/>
            <a:chOff x="404192" y="2658579"/>
            <a:chExt cx="8985300" cy="2400657"/>
          </a:xfrm>
        </p:grpSpPr>
        <p:sp>
          <p:nvSpPr>
            <p:cNvPr id="96" name="文本框 95"/>
            <p:cNvSpPr txBox="1"/>
            <p:nvPr/>
          </p:nvSpPr>
          <p:spPr>
            <a:xfrm>
              <a:off x="404192" y="2658579"/>
              <a:ext cx="492443" cy="2400657"/>
            </a:xfrm>
            <a:prstGeom prst="rect">
              <a:avLst/>
            </a:prstGeom>
            <a:noFill/>
          </p:spPr>
          <p:txBody>
            <a:bodyPr vert="eaVert" wrap="none" rtlCol="0">
              <a:spAutoFit/>
            </a:bodyPr>
            <a:lstStyle/>
            <a:p>
              <a:r>
                <a:rPr lang="zh-CN" altLang="en-US" sz="2000" dirty="0">
                  <a:latin typeface="黑体" panose="02010609060101010101" pitchFamily="49" charset="-122"/>
                  <a:ea typeface="黑体" panose="02010609060101010101" pitchFamily="49" charset="-122"/>
                </a:rPr>
                <a:t>网络信息空间大</a:t>
              </a:r>
              <a:r>
                <a:rPr lang="zh-CN" altLang="en-US" sz="2000" dirty="0" smtClean="0">
                  <a:latin typeface="黑体" panose="02010609060101010101" pitchFamily="49" charset="-122"/>
                  <a:ea typeface="黑体" panose="02010609060101010101" pitchFamily="49" charset="-122"/>
                </a:rPr>
                <a:t>数据</a:t>
              </a:r>
              <a:endParaRPr lang="zh-CN" altLang="en-US" sz="2000" dirty="0">
                <a:latin typeface="黑体" panose="02010609060101010101" pitchFamily="49" charset="-122"/>
                <a:ea typeface="黑体" panose="02010609060101010101" pitchFamily="49" charset="-122"/>
              </a:endParaRPr>
            </a:p>
          </p:txBody>
        </p:sp>
        <p:sp>
          <p:nvSpPr>
            <p:cNvPr id="154" name="矩形 153"/>
            <p:cNvSpPr/>
            <p:nvPr/>
          </p:nvSpPr>
          <p:spPr>
            <a:xfrm>
              <a:off x="1642141" y="2694547"/>
              <a:ext cx="6941207" cy="400110"/>
            </a:xfrm>
            <a:prstGeom prst="rect">
              <a:avLst/>
            </a:prstGeom>
          </p:spPr>
          <p:txBody>
            <a:bodyPr wrap="square">
              <a:spAutoFit/>
            </a:bodyPr>
            <a:lstStyle/>
            <a:p>
              <a:r>
                <a:rPr lang="zh-CN" altLang="zh-CN" sz="2000" dirty="0" smtClean="0">
                  <a:solidFill>
                    <a:srgbClr val="0000FF"/>
                  </a:solidFill>
                  <a:latin typeface="黑体" panose="02010609060101010101" pitchFamily="49" charset="-122"/>
                  <a:ea typeface="黑体" panose="02010609060101010101" pitchFamily="49" charset="-122"/>
                </a:rPr>
                <a:t>网络</a:t>
              </a:r>
              <a:r>
                <a:rPr lang="zh-CN" altLang="en-US" sz="2000" dirty="0" smtClean="0">
                  <a:solidFill>
                    <a:srgbClr val="0000FF"/>
                  </a:solidFill>
                  <a:latin typeface="黑体" panose="02010609060101010101" pitchFamily="49" charset="-122"/>
                  <a:ea typeface="黑体" panose="02010609060101010101" pitchFamily="49" charset="-122"/>
                </a:rPr>
                <a:t>媒体</a:t>
              </a:r>
              <a:r>
                <a:rPr lang="zh-CN" altLang="zh-CN" sz="2000" dirty="0" smtClean="0">
                  <a:solidFill>
                    <a:srgbClr val="0000FF"/>
                  </a:solidFill>
                  <a:latin typeface="黑体" panose="02010609060101010101" pitchFamily="49" charset="-122"/>
                  <a:ea typeface="黑体" panose="02010609060101010101" pitchFamily="49" charset="-122"/>
                </a:rPr>
                <a:t>大</a:t>
              </a:r>
              <a:r>
                <a:rPr lang="zh-CN" altLang="zh-CN" sz="2000" dirty="0">
                  <a:solidFill>
                    <a:srgbClr val="0000FF"/>
                  </a:solidFill>
                  <a:latin typeface="黑体" panose="02010609060101010101" pitchFamily="49" charset="-122"/>
                  <a:ea typeface="黑体" panose="02010609060101010101" pitchFamily="49" charset="-122"/>
                </a:rPr>
                <a:t>数据</a:t>
              </a:r>
              <a:r>
                <a:rPr lang="zh-CN" altLang="zh-CN" sz="2000" dirty="0">
                  <a:latin typeface="黑体" panose="02010609060101010101" pitchFamily="49" charset="-122"/>
                  <a:ea typeface="黑体" panose="02010609060101010101" pitchFamily="49" charset="-122"/>
                </a:rPr>
                <a:t>：</a:t>
              </a:r>
              <a:r>
                <a:rPr lang="zh-CN" altLang="zh-CN" sz="2000" dirty="0">
                  <a:solidFill>
                    <a:srgbClr val="0000FF"/>
                  </a:solidFill>
                  <a:latin typeface="黑体" panose="02010609060101010101" pitchFamily="49" charset="-122"/>
                  <a:ea typeface="黑体" panose="02010609060101010101" pitchFamily="49" charset="-122"/>
                </a:rPr>
                <a:t>微博</a:t>
              </a:r>
              <a:r>
                <a:rPr lang="zh-CN" altLang="zh-CN" sz="2000" dirty="0" smtClean="0">
                  <a:solidFill>
                    <a:srgbClr val="0000FF"/>
                  </a:solidFill>
                  <a:latin typeface="黑体" panose="02010609060101010101" pitchFamily="49" charset="-122"/>
                  <a:ea typeface="黑体" panose="02010609060101010101" pitchFamily="49" charset="-122"/>
                </a:rPr>
                <a:t>、</a:t>
              </a:r>
              <a:r>
                <a:rPr lang="zh-CN" altLang="en-US" sz="2000" dirty="0" smtClean="0">
                  <a:solidFill>
                    <a:srgbClr val="0000FF"/>
                  </a:solidFill>
                  <a:latin typeface="黑体" panose="02010609060101010101" pitchFamily="49" charset="-122"/>
                  <a:ea typeface="黑体" panose="02010609060101010101" pitchFamily="49" charset="-122"/>
                </a:rPr>
                <a:t>百科</a:t>
              </a:r>
              <a:r>
                <a:rPr lang="zh-CN" altLang="zh-CN" sz="2000" dirty="0" smtClean="0">
                  <a:solidFill>
                    <a:srgbClr val="0000FF"/>
                  </a:solidFill>
                  <a:latin typeface="黑体" panose="02010609060101010101" pitchFamily="49" charset="-122"/>
                  <a:ea typeface="黑体" panose="02010609060101010101" pitchFamily="49" charset="-122"/>
                </a:rPr>
                <a:t>、</a:t>
              </a:r>
              <a:r>
                <a:rPr lang="zh-CN" altLang="en-US" sz="2000" dirty="0" smtClean="0">
                  <a:solidFill>
                    <a:srgbClr val="0000FF"/>
                  </a:solidFill>
                  <a:latin typeface="黑体" panose="02010609060101010101" pitchFamily="49" charset="-122"/>
                  <a:ea typeface="黑体" panose="02010609060101010101" pitchFamily="49" charset="-122"/>
                </a:rPr>
                <a:t>新闻</a:t>
              </a:r>
              <a:r>
                <a:rPr lang="zh-CN" altLang="zh-CN" sz="2000" dirty="0" smtClean="0">
                  <a:solidFill>
                    <a:srgbClr val="0000FF"/>
                  </a:solidFill>
                  <a:latin typeface="黑体" panose="02010609060101010101" pitchFamily="49" charset="-122"/>
                  <a:ea typeface="黑体" panose="02010609060101010101" pitchFamily="49" charset="-122"/>
                </a:rPr>
                <a:t>、</a:t>
              </a:r>
              <a:r>
                <a:rPr lang="zh-CN" altLang="en-US" sz="2000" dirty="0" smtClean="0">
                  <a:solidFill>
                    <a:srgbClr val="0000FF"/>
                  </a:solidFill>
                  <a:latin typeface="黑体" panose="02010609060101010101" pitchFamily="49" charset="-122"/>
                  <a:ea typeface="黑体" panose="02010609060101010101" pitchFamily="49" charset="-122"/>
                </a:rPr>
                <a:t>论坛</a:t>
              </a:r>
              <a:r>
                <a:rPr lang="zh-CN" altLang="zh-CN" sz="2000" dirty="0" smtClean="0">
                  <a:latin typeface="黑体" panose="02010609060101010101" pitchFamily="49" charset="-122"/>
                  <a:ea typeface="黑体" panose="02010609060101010101" pitchFamily="49" charset="-122"/>
                </a:rPr>
                <a:t>等</a:t>
              </a:r>
              <a:r>
                <a:rPr lang="zh-CN" altLang="en-US" sz="2000" dirty="0" smtClean="0">
                  <a:latin typeface="黑体" panose="02010609060101010101" pitchFamily="49" charset="-122"/>
                  <a:ea typeface="黑体" panose="02010609060101010101" pitchFamily="49" charset="-122"/>
                </a:rPr>
                <a:t>网络媒体</a:t>
              </a:r>
              <a:r>
                <a:rPr lang="zh-CN" altLang="zh-CN" sz="2000" dirty="0" smtClean="0">
                  <a:latin typeface="黑体" panose="02010609060101010101" pitchFamily="49" charset="-122"/>
                  <a:ea typeface="黑体" panose="02010609060101010101" pitchFamily="49" charset="-122"/>
                </a:rPr>
                <a:t>数据</a:t>
              </a:r>
              <a:endParaRPr lang="zh-CN" altLang="zh-CN" sz="2000" dirty="0">
                <a:latin typeface="黑体" panose="02010609060101010101" pitchFamily="49" charset="-122"/>
                <a:ea typeface="黑体" panose="02010609060101010101" pitchFamily="49" charset="-122"/>
              </a:endParaRPr>
            </a:p>
          </p:txBody>
        </p:sp>
        <p:sp>
          <p:nvSpPr>
            <p:cNvPr id="155" name="矩形 154"/>
            <p:cNvSpPr/>
            <p:nvPr/>
          </p:nvSpPr>
          <p:spPr>
            <a:xfrm>
              <a:off x="1649988" y="3147686"/>
              <a:ext cx="7739504" cy="400110"/>
            </a:xfrm>
            <a:prstGeom prst="rect">
              <a:avLst/>
            </a:prstGeom>
          </p:spPr>
          <p:txBody>
            <a:bodyPr wrap="square">
              <a:spAutoFit/>
            </a:bodyPr>
            <a:lstStyle/>
            <a:p>
              <a:r>
                <a:rPr lang="zh-CN" altLang="zh-CN" sz="2000" dirty="0">
                  <a:latin typeface="黑体" panose="02010609060101010101" pitchFamily="49" charset="-122"/>
                  <a:ea typeface="黑体" panose="02010609060101010101" pitchFamily="49" charset="-122"/>
                </a:rPr>
                <a:t>交通网络大数据</a:t>
              </a:r>
              <a:r>
                <a:rPr lang="zh-CN" altLang="zh-CN" sz="2000" dirty="0" smtClean="0">
                  <a:latin typeface="黑体" panose="02010609060101010101" pitchFamily="49" charset="-122"/>
                  <a:ea typeface="黑体" panose="02010609060101010101" pitchFamily="49" charset="-122"/>
                </a:rPr>
                <a:t>：</a:t>
              </a:r>
              <a:r>
                <a:rPr lang="zh-CN" altLang="en-US" sz="2000" dirty="0" smtClean="0">
                  <a:solidFill>
                    <a:srgbClr val="FF0000"/>
                  </a:solidFill>
                  <a:latin typeface="黑体" panose="02010609060101010101" pitchFamily="49" charset="-122"/>
                  <a:ea typeface="黑体" panose="02010609060101010101" pitchFamily="49" charset="-122"/>
                </a:rPr>
                <a:t>神州</a:t>
              </a:r>
              <a:r>
                <a:rPr lang="zh-CN" altLang="en-US" sz="2000" dirty="0" smtClean="0">
                  <a:solidFill>
                    <a:srgbClr val="0000FF"/>
                  </a:solidFill>
                  <a:latin typeface="黑体" panose="02010609060101010101" pitchFamily="49" charset="-122"/>
                  <a:ea typeface="黑体" panose="02010609060101010101" pitchFamily="49" charset="-122"/>
                </a:rPr>
                <a:t>、</a:t>
              </a:r>
              <a:r>
                <a:rPr lang="zh-CN" altLang="zh-CN" sz="2000" dirty="0" smtClean="0">
                  <a:solidFill>
                    <a:srgbClr val="0000FF"/>
                  </a:solidFill>
                  <a:latin typeface="黑体" panose="02010609060101010101" pitchFamily="49" charset="-122"/>
                  <a:ea typeface="黑体" panose="02010609060101010101" pitchFamily="49" charset="-122"/>
                </a:rPr>
                <a:t>滴滴</a:t>
              </a:r>
              <a:r>
                <a:rPr lang="zh-CN" altLang="zh-CN" sz="2000" dirty="0" smtClean="0">
                  <a:latin typeface="黑体" panose="02010609060101010101" pitchFamily="49" charset="-122"/>
                  <a:ea typeface="黑体" panose="02010609060101010101" pitchFamily="49" charset="-122"/>
                </a:rPr>
                <a:t>、微</a:t>
              </a:r>
              <a:r>
                <a:rPr lang="zh-CN" altLang="zh-CN" sz="2000" dirty="0">
                  <a:latin typeface="黑体" panose="02010609060101010101" pitchFamily="49" charset="-122"/>
                  <a:ea typeface="黑体" panose="02010609060101010101" pitchFamily="49" charset="-122"/>
                </a:rPr>
                <a:t>博、百度高德地图等交通数据</a:t>
              </a:r>
            </a:p>
          </p:txBody>
        </p:sp>
        <p:sp>
          <p:nvSpPr>
            <p:cNvPr id="156" name="矩形 155"/>
            <p:cNvSpPr/>
            <p:nvPr/>
          </p:nvSpPr>
          <p:spPr>
            <a:xfrm>
              <a:off x="1649988" y="3600825"/>
              <a:ext cx="7523480" cy="400110"/>
            </a:xfrm>
            <a:prstGeom prst="rect">
              <a:avLst/>
            </a:prstGeom>
          </p:spPr>
          <p:txBody>
            <a:bodyPr wrap="square">
              <a:spAutoFit/>
            </a:bodyPr>
            <a:lstStyle/>
            <a:p>
              <a:r>
                <a:rPr lang="zh-CN" altLang="zh-CN" sz="2000" dirty="0">
                  <a:latin typeface="黑体" panose="02010609060101010101" pitchFamily="49" charset="-122"/>
                  <a:ea typeface="黑体" panose="02010609060101010101" pitchFamily="49" charset="-122"/>
                </a:rPr>
                <a:t>电信网络大数据：电话、短信、邮件等通讯网络快速数据</a:t>
              </a:r>
            </a:p>
          </p:txBody>
        </p:sp>
        <p:sp>
          <p:nvSpPr>
            <p:cNvPr id="157" name="矩形 156"/>
            <p:cNvSpPr/>
            <p:nvPr/>
          </p:nvSpPr>
          <p:spPr>
            <a:xfrm>
              <a:off x="1601436" y="4379124"/>
              <a:ext cx="7620583" cy="400110"/>
            </a:xfrm>
            <a:prstGeom prst="rect">
              <a:avLst/>
            </a:prstGeom>
          </p:spPr>
          <p:txBody>
            <a:bodyPr wrap="square">
              <a:spAutoFit/>
            </a:bodyPr>
            <a:lstStyle/>
            <a:p>
              <a:r>
                <a:rPr lang="zh-CN" altLang="zh-CN" sz="2000" dirty="0">
                  <a:solidFill>
                    <a:srgbClr val="FF0000"/>
                  </a:solidFill>
                  <a:latin typeface="黑体" panose="02010609060101010101" pitchFamily="49" charset="-122"/>
                  <a:ea typeface="黑体" panose="02010609060101010101" pitchFamily="49" charset="-122"/>
                </a:rPr>
                <a:t>工</a:t>
              </a:r>
              <a:r>
                <a:rPr lang="zh-CN" altLang="zh-CN" sz="2000" dirty="0" smtClean="0">
                  <a:solidFill>
                    <a:srgbClr val="FF0000"/>
                  </a:solidFill>
                  <a:latin typeface="黑体" panose="02010609060101010101" pitchFamily="49" charset="-122"/>
                  <a:ea typeface="黑体" panose="02010609060101010101" pitchFamily="49" charset="-122"/>
                </a:rPr>
                <a:t>控</a:t>
              </a:r>
              <a:r>
                <a:rPr lang="en-US" altLang="zh-CN" sz="2000" dirty="0" smtClean="0">
                  <a:solidFill>
                    <a:srgbClr val="FF0000"/>
                  </a:solidFill>
                  <a:latin typeface="黑体" panose="02010609060101010101" pitchFamily="49" charset="-122"/>
                  <a:ea typeface="黑体" panose="02010609060101010101" pitchFamily="49" charset="-122"/>
                </a:rPr>
                <a:t>(</a:t>
              </a:r>
              <a:r>
                <a:rPr lang="zh-CN" altLang="en-US" sz="2000" dirty="0" smtClean="0">
                  <a:solidFill>
                    <a:srgbClr val="FF0000"/>
                  </a:solidFill>
                  <a:latin typeface="黑体" panose="02010609060101010101" pitchFamily="49" charset="-122"/>
                  <a:ea typeface="黑体" panose="02010609060101010101" pitchFamily="49" charset="-122"/>
                </a:rPr>
                <a:t>物联</a:t>
              </a:r>
              <a:r>
                <a:rPr lang="en-US" altLang="zh-CN" sz="2000" dirty="0" smtClean="0">
                  <a:solidFill>
                    <a:srgbClr val="FF0000"/>
                  </a:solidFill>
                  <a:latin typeface="黑体" panose="02010609060101010101" pitchFamily="49" charset="-122"/>
                  <a:ea typeface="黑体" panose="02010609060101010101" pitchFamily="49" charset="-122"/>
                </a:rPr>
                <a:t>)</a:t>
              </a:r>
              <a:r>
                <a:rPr lang="zh-CN" altLang="zh-CN" sz="2000" dirty="0" smtClean="0">
                  <a:solidFill>
                    <a:srgbClr val="FF0000"/>
                  </a:solidFill>
                  <a:latin typeface="黑体" panose="02010609060101010101" pitchFamily="49" charset="-122"/>
                  <a:ea typeface="黑体" panose="02010609060101010101" pitchFamily="49" charset="-122"/>
                </a:rPr>
                <a:t>网络</a:t>
              </a:r>
              <a:r>
                <a:rPr lang="zh-CN" altLang="zh-CN" sz="2000" dirty="0">
                  <a:solidFill>
                    <a:srgbClr val="FF0000"/>
                  </a:solidFill>
                  <a:latin typeface="黑体" panose="02010609060101010101" pitchFamily="49" charset="-122"/>
                  <a:ea typeface="黑体" panose="02010609060101010101" pitchFamily="49" charset="-122"/>
                </a:rPr>
                <a:t>大数据</a:t>
              </a:r>
              <a:r>
                <a:rPr lang="zh-CN" altLang="zh-CN" sz="2000" dirty="0" smtClean="0">
                  <a:latin typeface="黑体" panose="02010609060101010101" pitchFamily="49" charset="-122"/>
                  <a:ea typeface="黑体" panose="02010609060101010101" pitchFamily="49" charset="-122"/>
                </a:rPr>
                <a:t>：工业控制系统</a:t>
              </a:r>
              <a:r>
                <a:rPr lang="zh-CN" altLang="en-US" sz="2000" dirty="0" smtClean="0">
                  <a:latin typeface="黑体" panose="02010609060101010101" pitchFamily="49" charset="-122"/>
                  <a:ea typeface="黑体" panose="02010609060101010101" pitchFamily="49" charset="-122"/>
                </a:rPr>
                <a:t>、网</a:t>
              </a:r>
              <a:r>
                <a:rPr lang="zh-CN" altLang="zh-CN" sz="2000" dirty="0" smtClean="0">
                  <a:latin typeface="黑体" panose="02010609060101010101" pitchFamily="49" charset="-122"/>
                  <a:ea typeface="黑体" panose="02010609060101010101" pitchFamily="49" charset="-122"/>
                </a:rPr>
                <a:t>流量数据</a:t>
              </a:r>
              <a:r>
                <a:rPr lang="zh-CN" altLang="en-US" sz="2000" dirty="0" smtClean="0">
                  <a:latin typeface="黑体" panose="02010609060101010101" pitchFamily="49" charset="-122"/>
                  <a:ea typeface="黑体" panose="02010609060101010101" pitchFamily="49" charset="-122"/>
                </a:rPr>
                <a:t>、</a:t>
              </a:r>
              <a:r>
                <a:rPr lang="en-US" altLang="zh-CN" sz="2000" dirty="0" err="1" smtClean="0">
                  <a:latin typeface="黑体" panose="02010609060101010101" pitchFamily="49" charset="-122"/>
                  <a:ea typeface="黑体" panose="02010609060101010101" pitchFamily="49" charset="-122"/>
                </a:rPr>
                <a:t>IoT</a:t>
              </a:r>
              <a:endParaRPr lang="zh-CN" altLang="zh-CN" sz="2000" dirty="0">
                <a:latin typeface="黑体" panose="02010609060101010101" pitchFamily="49" charset="-122"/>
                <a:ea typeface="黑体" panose="02010609060101010101" pitchFamily="49" charset="-122"/>
              </a:endParaRPr>
            </a:p>
          </p:txBody>
        </p:sp>
        <p:sp>
          <p:nvSpPr>
            <p:cNvPr id="158" name="矩形 157"/>
            <p:cNvSpPr/>
            <p:nvPr/>
          </p:nvSpPr>
          <p:spPr>
            <a:xfrm>
              <a:off x="1649988" y="3979014"/>
              <a:ext cx="7501859" cy="400110"/>
            </a:xfrm>
            <a:prstGeom prst="rect">
              <a:avLst/>
            </a:prstGeom>
          </p:spPr>
          <p:txBody>
            <a:bodyPr wrap="square">
              <a:spAutoFit/>
            </a:bodyPr>
            <a:lstStyle/>
            <a:p>
              <a:r>
                <a:rPr lang="zh-CN" altLang="zh-CN" sz="2000" dirty="0">
                  <a:latin typeface="黑体" panose="02010609060101010101" pitchFamily="49" charset="-122"/>
                  <a:ea typeface="黑体" panose="02010609060101010101" pitchFamily="49" charset="-122"/>
                </a:rPr>
                <a:t>医疗信息大数据：</a:t>
              </a:r>
              <a:r>
                <a:rPr lang="zh-CN" altLang="zh-CN" sz="2000" dirty="0">
                  <a:solidFill>
                    <a:schemeClr val="tx2">
                      <a:lumMod val="75000"/>
                    </a:schemeClr>
                  </a:solidFill>
                  <a:latin typeface="黑体" panose="02010609060101010101" pitchFamily="49" charset="-122"/>
                  <a:ea typeface="黑体" panose="02010609060101010101" pitchFamily="49" charset="-122"/>
                </a:rPr>
                <a:t>医疗分子结构、医疗图像</a:t>
              </a:r>
              <a:r>
                <a:rPr lang="zh-CN" altLang="zh-CN" sz="2000" dirty="0">
                  <a:latin typeface="黑体" panose="02010609060101010101" pitchFamily="49" charset="-122"/>
                  <a:ea typeface="黑体" panose="02010609060101010101" pitchFamily="49" charset="-122"/>
                </a:rPr>
                <a:t>、医疗诊断等数据</a:t>
              </a:r>
            </a:p>
          </p:txBody>
        </p:sp>
      </p:grpSp>
      <p:pic>
        <p:nvPicPr>
          <p:cNvPr id="159" name="图片 15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046516" y="5038185"/>
            <a:ext cx="1525438" cy="896027"/>
          </a:xfrm>
          <a:prstGeom prst="rect">
            <a:avLst/>
          </a:prstGeom>
        </p:spPr>
      </p:pic>
      <p:pic>
        <p:nvPicPr>
          <p:cNvPr id="160" name="图片 15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745743" y="5048804"/>
            <a:ext cx="1525438" cy="869561"/>
          </a:xfrm>
          <a:prstGeom prst="rect">
            <a:avLst/>
          </a:prstGeom>
        </p:spPr>
      </p:pic>
      <p:pic>
        <p:nvPicPr>
          <p:cNvPr id="5136" name="Picture 16" descr="“工业控制”的图片搜索结果"/>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5444970" y="5047157"/>
            <a:ext cx="1525438" cy="869561"/>
          </a:xfrm>
          <a:prstGeom prst="rect">
            <a:avLst/>
          </a:prstGeom>
          <a:noFill/>
          <a:extLst>
            <a:ext uri="{909E8E84-426E-40DD-AFC4-6F175D3DCCD1}">
              <a14:hiddenFill xmlns:a14="http://schemas.microsoft.com/office/drawing/2010/main" xmlns="">
                <a:solidFill>
                  <a:srgbClr val="FFFFFF"/>
                </a:solidFill>
              </a14:hiddenFill>
            </a:ext>
          </a:extLst>
        </p:spPr>
      </p:pic>
      <p:pic>
        <p:nvPicPr>
          <p:cNvPr id="161" name="图片 160"/>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7144197" y="5047157"/>
            <a:ext cx="1525438" cy="869561"/>
          </a:xfrm>
          <a:prstGeom prst="rect">
            <a:avLst/>
          </a:prstGeom>
        </p:spPr>
      </p:pic>
      <p:sp>
        <p:nvSpPr>
          <p:cNvPr id="163" name="矩形 162"/>
          <p:cNvSpPr/>
          <p:nvPr/>
        </p:nvSpPr>
        <p:spPr>
          <a:xfrm>
            <a:off x="578182" y="6103374"/>
            <a:ext cx="7802136"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大数据特点：数据体量巨大</a:t>
            </a:r>
            <a:r>
              <a:rPr lang="zh-CN" altLang="en-US" dirty="0" smtClean="0">
                <a:latin typeface="黑体" panose="02010609060101010101" pitchFamily="49" charset="-122"/>
                <a:ea typeface="黑体" panose="02010609060101010101" pitchFamily="49" charset="-122"/>
              </a:rPr>
              <a:t>、数据类型</a:t>
            </a:r>
            <a:r>
              <a:rPr lang="zh-CN" altLang="en-US" dirty="0">
                <a:latin typeface="黑体" panose="02010609060101010101" pitchFamily="49" charset="-122"/>
                <a:ea typeface="黑体" panose="02010609060101010101" pitchFamily="49" charset="-122"/>
              </a:rPr>
              <a:t>繁多</a:t>
            </a:r>
            <a:r>
              <a:rPr lang="zh-CN" altLang="en-US" dirty="0" smtClean="0">
                <a:latin typeface="黑体" panose="02010609060101010101" pitchFamily="49" charset="-122"/>
                <a:ea typeface="黑体" panose="02010609060101010101" pitchFamily="49" charset="-122"/>
              </a:rPr>
              <a:t>、数据变化</a:t>
            </a:r>
            <a:r>
              <a:rPr lang="zh-CN" altLang="en-US" dirty="0">
                <a:latin typeface="黑体" panose="02010609060101010101" pitchFamily="49" charset="-122"/>
                <a:ea typeface="黑体" panose="02010609060101010101" pitchFamily="49" charset="-122"/>
              </a:rPr>
              <a:t>快快、价值密度</a:t>
            </a:r>
            <a:r>
              <a:rPr lang="zh-CN" altLang="en-US" dirty="0" smtClean="0">
                <a:latin typeface="黑体" panose="02010609060101010101" pitchFamily="49" charset="-122"/>
                <a:ea typeface="黑体" panose="02010609060101010101" pitchFamily="49" charset="-122"/>
              </a:rPr>
              <a:t>低</a:t>
            </a:r>
            <a:endParaRPr lang="en-US" altLang="zh-CN" dirty="0">
              <a:latin typeface="黑体" panose="02010609060101010101" pitchFamily="49" charset="-122"/>
              <a:ea typeface="黑体" panose="02010609060101010101" pitchFamily="49" charset="-122"/>
            </a:endParaRPr>
          </a:p>
        </p:txBody>
      </p:sp>
      <p:pic>
        <p:nvPicPr>
          <p:cNvPr id="169" name="Picture 4" descr="http://t0.gstatic.com/images?q=tbn:ANd9GcRFFtu68rvmIdyA3tMBNEwuW_xy1rQAX7pYkDHM383wDs36lA2Jdg"/>
          <p:cNvPicPr>
            <a:picLocks noChangeAspect="1" noChangeArrowheads="1"/>
          </p:cNvPicPr>
          <p:nvPr/>
        </p:nvPicPr>
        <p:blipFill>
          <a:blip r:embed="rId9">
            <a:clrChange>
              <a:clrFrom>
                <a:srgbClr val="FFFFFF"/>
              </a:clrFrom>
              <a:clrTo>
                <a:srgbClr val="FFFFFF">
                  <a:alpha val="0"/>
                </a:srgbClr>
              </a:clrTo>
            </a:clrChange>
          </a:blip>
          <a:srcRect/>
          <a:stretch>
            <a:fillRect/>
          </a:stretch>
        </p:blipFill>
        <p:spPr bwMode="auto">
          <a:xfrm rot="-868295">
            <a:off x="472621" y="1575351"/>
            <a:ext cx="567595" cy="802270"/>
          </a:xfrm>
          <a:prstGeom prst="rect">
            <a:avLst/>
          </a:prstGeom>
          <a:noFill/>
          <a:ln w="9525">
            <a:noFill/>
            <a:miter lim="800000"/>
            <a:headEnd/>
            <a:tailEnd/>
          </a:ln>
        </p:spPr>
      </p:pic>
      <p:sp>
        <p:nvSpPr>
          <p:cNvPr id="3" name="左大括号 2"/>
          <p:cNvSpPr/>
          <p:nvPr/>
        </p:nvSpPr>
        <p:spPr>
          <a:xfrm>
            <a:off x="664422" y="2609271"/>
            <a:ext cx="533400" cy="2058655"/>
          </a:xfrm>
          <a:prstGeom prst="leftBrace">
            <a:avLst/>
          </a:prstGeom>
          <a:solidFill>
            <a:schemeClr val="accent2">
              <a:lumMod val="40000"/>
              <a:lumOff val="60000"/>
            </a:schemeClr>
          </a:solidFill>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2539203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dirty="0" smtClean="0"/>
              <a:t>研究目标</a:t>
            </a:r>
            <a:r>
              <a:rPr lang="en-US" altLang="zh-CN" dirty="0" smtClean="0"/>
              <a:t>: </a:t>
            </a:r>
            <a:r>
              <a:rPr lang="zh-CN" altLang="en-US" dirty="0"/>
              <a:t>数据</a:t>
            </a:r>
            <a:r>
              <a:rPr lang="zh-CN" altLang="en-US" dirty="0" smtClean="0"/>
              <a:t>中的问题</a:t>
            </a:r>
            <a:endParaRPr lang="zh-CN" altLang="en-US" dirty="0"/>
          </a:p>
        </p:txBody>
      </p:sp>
      <p:sp>
        <p:nvSpPr>
          <p:cNvPr id="5" name="Slide Number Placeholder 4"/>
          <p:cNvSpPr>
            <a:spLocks noGrp="1"/>
          </p:cNvSpPr>
          <p:nvPr>
            <p:ph type="sldNum" sz="quarter" idx="12"/>
          </p:nvPr>
        </p:nvSpPr>
        <p:spPr>
          <a:xfrm>
            <a:off x="-294919" y="5997524"/>
            <a:ext cx="1150937" cy="215900"/>
          </a:xfrm>
        </p:spPr>
        <p:txBody>
          <a:bodyPr/>
          <a:lstStyle/>
          <a:p>
            <a:pPr>
              <a:defRPr/>
            </a:pPr>
            <a:fld id="{B2672953-2330-4768-B891-F2DADD759B1F}" type="slidenum">
              <a:rPr lang="zh-CN" altLang="en-US" smtClean="0">
                <a:solidFill>
                  <a:prstClr val="white"/>
                </a:solidFill>
                <a:latin typeface="黑体" panose="02010609060101010101" pitchFamily="49" charset="-122"/>
                <a:ea typeface="黑体" panose="02010609060101010101" pitchFamily="49" charset="-122"/>
              </a:rPr>
              <a:pPr>
                <a:defRPr/>
              </a:pPr>
              <a:t>23</a:t>
            </a:fld>
            <a:endParaRPr lang="zh-CN" altLang="en-US" dirty="0">
              <a:solidFill>
                <a:prstClr val="white"/>
              </a:solidFill>
              <a:latin typeface="黑体" panose="02010609060101010101" pitchFamily="49" charset="-122"/>
              <a:ea typeface="黑体" panose="02010609060101010101" pitchFamily="49" charset="-122"/>
            </a:endParaRPr>
          </a:p>
        </p:txBody>
      </p:sp>
      <p:sp>
        <p:nvSpPr>
          <p:cNvPr id="3" name="矩形 2"/>
          <p:cNvSpPr/>
          <p:nvPr/>
        </p:nvSpPr>
        <p:spPr>
          <a:xfrm>
            <a:off x="1108147" y="6258200"/>
            <a:ext cx="6696309" cy="369332"/>
          </a:xfrm>
          <a:prstGeom prst="rect">
            <a:avLst/>
          </a:prstGeom>
        </p:spPr>
        <p:txBody>
          <a:bodyPr wrap="square">
            <a:spAutoFit/>
          </a:bodyPr>
          <a:lstStyle/>
          <a:p>
            <a:r>
              <a:rPr lang="zh-CN" altLang="en-US" dirty="0" smtClean="0">
                <a:latin typeface="黑体" panose="02010609060101010101" pitchFamily="49" charset="-122"/>
                <a:ea typeface="黑体" panose="02010609060101010101" pitchFamily="49" charset="-122"/>
              </a:rPr>
              <a:t>在大数据中，从统计学的物理现象、规律、特点，到知识</a:t>
            </a:r>
            <a:r>
              <a:rPr lang="zh-CN" altLang="en-US" dirty="0">
                <a:latin typeface="黑体" panose="02010609060101010101" pitchFamily="49" charset="-122"/>
                <a:ea typeface="黑体" panose="02010609060101010101" pitchFamily="49" charset="-122"/>
              </a:rPr>
              <a:t>的发现。</a:t>
            </a:r>
          </a:p>
        </p:txBody>
      </p:sp>
      <p:sp>
        <p:nvSpPr>
          <p:cNvPr id="7" name="AutoShape 6" descr="“大数据”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8" descr="“大数据”的图片搜索结果"/>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AutoShape 10" descr="“大数据”的图片搜索结果"/>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5" name="Picture 4" descr="http://t0.gstatic.com/images?q=tbn:ANd9GcRFFtu68rvmIdyA3tMBNEwuW_xy1rQAX7pYkDHM383wDs36lA2Jd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868295">
            <a:off x="293488" y="1429794"/>
            <a:ext cx="567595" cy="802270"/>
          </a:xfrm>
          <a:prstGeom prst="rect">
            <a:avLst/>
          </a:prstGeom>
          <a:noFill/>
          <a:ln w="9525">
            <a:noFill/>
            <a:miter lim="800000"/>
            <a:headEnd/>
            <a:tailEnd/>
          </a:ln>
        </p:spPr>
      </p:pic>
      <p:sp>
        <p:nvSpPr>
          <p:cNvPr id="2" name="文本框 1"/>
          <p:cNvSpPr txBox="1"/>
          <p:nvPr/>
        </p:nvSpPr>
        <p:spPr>
          <a:xfrm>
            <a:off x="1771616" y="1580787"/>
            <a:ext cx="5715433" cy="625013"/>
          </a:xfrm>
          <a:prstGeom prst="rect">
            <a:avLst/>
          </a:prstGeom>
          <a:blipFill dpi="0" rotWithShape="1">
            <a:blip r:embed="rId4"/>
            <a:srcRect/>
            <a:tile tx="0" ty="0" sx="100000" sy="100000" flip="none" algn="tl"/>
          </a:blipFill>
          <a:ln w="38100">
            <a:solidFill>
              <a:srgbClr val="C00000"/>
            </a:solidFill>
            <a:miter lim="800000"/>
            <a:headEnd/>
            <a:tailEnd/>
          </a:ln>
        </p:spPr>
        <p:txBody>
          <a:bodyPr anchor="ctr"/>
          <a:lstStyle>
            <a:defPPr>
              <a:defRPr lang="zh-CN"/>
            </a:defPPr>
            <a:lvl1pPr fontAlgn="base">
              <a:spcBef>
                <a:spcPct val="0"/>
              </a:spcBef>
              <a:spcAft>
                <a:spcPct val="0"/>
              </a:spcAft>
              <a:defRPr sz="2800" b="1">
                <a:solidFill>
                  <a:srgbClr val="003366"/>
                </a:solidFill>
                <a:latin typeface="Arial" charset="0"/>
                <a:ea typeface="宋体" charset="-122"/>
              </a:defRPr>
            </a:lvl1pPr>
            <a:lvl2pPr fontAlgn="base">
              <a:spcBef>
                <a:spcPct val="0"/>
              </a:spcBef>
              <a:spcAft>
                <a:spcPct val="0"/>
              </a:spcAft>
              <a:defRPr sz="2000" b="1">
                <a:solidFill>
                  <a:srgbClr val="003366"/>
                </a:solidFill>
                <a:latin typeface="Arial" charset="0"/>
                <a:ea typeface="宋体" charset="-122"/>
              </a:defRPr>
            </a:lvl2pPr>
            <a:lvl3pPr fontAlgn="base">
              <a:spcBef>
                <a:spcPct val="0"/>
              </a:spcBef>
              <a:spcAft>
                <a:spcPct val="0"/>
              </a:spcAft>
              <a:defRPr sz="2000" b="1">
                <a:solidFill>
                  <a:srgbClr val="003366"/>
                </a:solidFill>
                <a:latin typeface="Arial" charset="0"/>
                <a:ea typeface="宋体" charset="-122"/>
              </a:defRPr>
            </a:lvl3pPr>
            <a:lvl4pPr fontAlgn="base">
              <a:spcBef>
                <a:spcPct val="0"/>
              </a:spcBef>
              <a:spcAft>
                <a:spcPct val="0"/>
              </a:spcAft>
              <a:defRPr sz="2000" b="1">
                <a:solidFill>
                  <a:srgbClr val="003366"/>
                </a:solidFill>
                <a:latin typeface="Arial" charset="0"/>
                <a:ea typeface="宋体" charset="-122"/>
              </a:defRPr>
            </a:lvl4pPr>
            <a:lvl5pPr fontAlgn="base">
              <a:spcBef>
                <a:spcPct val="0"/>
              </a:spcBef>
              <a:spcAft>
                <a:spcPct val="0"/>
              </a:spcAft>
              <a:defRPr sz="2000" b="1">
                <a:solidFill>
                  <a:srgbClr val="003366"/>
                </a:solidFill>
                <a:latin typeface="Arial" charset="0"/>
                <a:ea typeface="宋体" charset="-122"/>
              </a:defRPr>
            </a:lvl5pPr>
            <a:lvl6pPr>
              <a:defRPr sz="2000" b="1">
                <a:solidFill>
                  <a:srgbClr val="003366"/>
                </a:solidFill>
                <a:latin typeface="Arial" charset="0"/>
                <a:ea typeface="宋体" charset="-122"/>
              </a:defRPr>
            </a:lvl6pPr>
            <a:lvl7pPr>
              <a:defRPr sz="2000" b="1">
                <a:solidFill>
                  <a:srgbClr val="003366"/>
                </a:solidFill>
                <a:latin typeface="Arial" charset="0"/>
                <a:ea typeface="宋体" charset="-122"/>
              </a:defRPr>
            </a:lvl7pPr>
            <a:lvl8pPr>
              <a:defRPr sz="2000" b="1">
                <a:solidFill>
                  <a:srgbClr val="003366"/>
                </a:solidFill>
                <a:latin typeface="Arial" charset="0"/>
                <a:ea typeface="宋体" charset="-122"/>
              </a:defRPr>
            </a:lvl8pPr>
            <a:lvl9pPr>
              <a:defRPr sz="2000" b="1">
                <a:solidFill>
                  <a:srgbClr val="003366"/>
                </a:solidFill>
                <a:latin typeface="Arial" charset="0"/>
                <a:ea typeface="宋体" charset="-122"/>
              </a:defRPr>
            </a:lvl9pPr>
          </a:lstStyle>
          <a:p>
            <a:r>
              <a:rPr lang="zh-CN" altLang="en-US" sz="2400" dirty="0" smtClean="0">
                <a:latin typeface="黑体" panose="02010609060101010101" pitchFamily="49" charset="-122"/>
                <a:ea typeface="黑体" panose="02010609060101010101" pitchFamily="49" charset="-122"/>
              </a:rPr>
              <a:t>大数据</a:t>
            </a:r>
            <a:r>
              <a:rPr lang="zh-CN" altLang="en-US" sz="2400" dirty="0">
                <a:latin typeface="黑体" panose="02010609060101010101" pitchFamily="49" charset="-122"/>
                <a:ea typeface="黑体" panose="02010609060101010101" pitchFamily="49" charset="-122"/>
              </a:rPr>
              <a:t>计算</a:t>
            </a:r>
            <a:r>
              <a:rPr lang="zh-CN" altLang="en-US" sz="2400" dirty="0" smtClean="0">
                <a:latin typeface="黑体" panose="02010609060101010101" pitchFamily="49" charset="-122"/>
                <a:ea typeface="黑体" panose="02010609060101010101" pitchFamily="49" charset="-122"/>
              </a:rPr>
              <a:t>科学解决什么实际问题？</a:t>
            </a:r>
            <a:endParaRPr lang="zh-CN" altLang="en-US" sz="2400" dirty="0">
              <a:latin typeface="黑体" panose="02010609060101010101" pitchFamily="49" charset="-122"/>
              <a:ea typeface="黑体" panose="02010609060101010101" pitchFamily="49" charset="-122"/>
            </a:endParaRPr>
          </a:p>
        </p:txBody>
      </p:sp>
      <p:grpSp>
        <p:nvGrpSpPr>
          <p:cNvPr id="29" name="Group164"/>
          <p:cNvGrpSpPr/>
          <p:nvPr/>
        </p:nvGrpSpPr>
        <p:grpSpPr>
          <a:xfrm>
            <a:off x="202248" y="2503099"/>
            <a:ext cx="8420709" cy="5497901"/>
            <a:chOff x="665691" y="1966347"/>
            <a:chExt cx="8420709" cy="5713303"/>
          </a:xfrm>
        </p:grpSpPr>
        <p:sp>
          <p:nvSpPr>
            <p:cNvPr id="30" name="Small Arrow"/>
            <p:cNvSpPr/>
            <p:nvPr/>
          </p:nvSpPr>
          <p:spPr>
            <a:xfrm rot="16200000">
              <a:off x="2946573" y="1419093"/>
              <a:ext cx="936978" cy="2286939"/>
            </a:xfrm>
            <a:custGeom>
              <a:avLst/>
              <a:gdLst/>
              <a:ahLst/>
              <a:cxnLst/>
              <a:rect l="0" t="0" r="0" b="0"/>
              <a:pathLst>
                <a:path w="921720" h="2286939">
                  <a:moveTo>
                    <a:pt x="-2740058" y="457389"/>
                  </a:moveTo>
                  <a:lnTo>
                    <a:pt x="-2740058" y="1829556"/>
                  </a:lnTo>
                  <a:lnTo>
                    <a:pt x="230430" y="1829556"/>
                  </a:lnTo>
                  <a:lnTo>
                    <a:pt x="230430" y="2286939"/>
                  </a:lnTo>
                  <a:lnTo>
                    <a:pt x="921720" y="1143473"/>
                  </a:lnTo>
                  <a:lnTo>
                    <a:pt x="230430" y="0"/>
                  </a:lnTo>
                  <a:lnTo>
                    <a:pt x="230430" y="457389"/>
                  </a:lnTo>
                  <a:lnTo>
                    <a:pt x="-2740058" y="457389"/>
                  </a:lnTo>
                  <a:close/>
                </a:path>
              </a:pathLst>
            </a:custGeom>
            <a:solidFill>
              <a:srgbClr val="3D3D3D">
                <a:alpha val="40000"/>
              </a:srgbClr>
            </a:solidFill>
            <a:ln w="7600" cap="flat">
              <a:solidFill>
                <a:srgbClr val="3D3D3D"/>
              </a:solidFill>
              <a:bevel/>
            </a:ln>
          </p:spPr>
          <p:txBody>
            <a:bodyPr/>
            <a:lstStyle/>
            <a:p>
              <a:endParaRPr lang="en-US"/>
            </a:p>
          </p:txBody>
        </p:sp>
        <p:grpSp>
          <p:nvGrpSpPr>
            <p:cNvPr id="31" name="组合 30"/>
            <p:cNvGrpSpPr/>
            <p:nvPr/>
          </p:nvGrpSpPr>
          <p:grpSpPr>
            <a:xfrm>
              <a:off x="665691" y="2365274"/>
              <a:ext cx="4058666" cy="3040380"/>
              <a:chOff x="665691" y="2365274"/>
              <a:chExt cx="4058666" cy="3040380"/>
            </a:xfrm>
          </p:grpSpPr>
        </p:grpSp>
        <p:grpSp>
          <p:nvGrpSpPr>
            <p:cNvPr id="32" name="组合 31"/>
            <p:cNvGrpSpPr/>
            <p:nvPr/>
          </p:nvGrpSpPr>
          <p:grpSpPr>
            <a:xfrm>
              <a:off x="665691" y="2365274"/>
              <a:ext cx="4058666" cy="3040380"/>
              <a:chOff x="665691" y="2365274"/>
              <a:chExt cx="4058666" cy="3040380"/>
            </a:xfrm>
          </p:grpSpPr>
        </p:grpSp>
        <p:sp>
          <p:nvSpPr>
            <p:cNvPr id="33" name="Start 1"/>
            <p:cNvSpPr/>
            <p:nvPr/>
          </p:nvSpPr>
          <p:spPr>
            <a:xfrm>
              <a:off x="2269002" y="2411415"/>
              <a:ext cx="4841405" cy="514775"/>
            </a:xfrm>
            <a:custGeom>
              <a:avLst/>
              <a:gdLst>
                <a:gd name="connsiteX0" fmla="*/ 2420699 w 4841405"/>
                <a:gd name="connsiteY0" fmla="*/ 0 h 514775"/>
                <a:gd name="connsiteX1" fmla="*/ 2420699 w 4841405"/>
                <a:gd name="connsiteY1" fmla="*/ 514775 h 514775"/>
                <a:gd name="connsiteX2" fmla="*/ 0 w 4841405"/>
                <a:gd name="connsiteY2" fmla="*/ 257388 h 514775"/>
                <a:gd name="connsiteX3" fmla="*/ 4841405 w 4841405"/>
                <a:gd name="connsiteY3" fmla="*/ 257388 h 514775"/>
                <a:gd name="connsiteX4" fmla="*/ 2420699 w 4841405"/>
                <a:gd name="connsiteY4" fmla="*/ 257388 h 514775"/>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4841405" h="514775">
                  <a:moveTo>
                    <a:pt x="0" y="257388"/>
                  </a:moveTo>
                  <a:cubicBezTo>
                    <a:pt x="0" y="115237"/>
                    <a:pt x="1083790" y="0"/>
                    <a:pt x="2420699" y="0"/>
                  </a:cubicBezTo>
                  <a:cubicBezTo>
                    <a:pt x="3757615" y="0"/>
                    <a:pt x="4841405" y="115237"/>
                    <a:pt x="4841405" y="257388"/>
                  </a:cubicBezTo>
                  <a:cubicBezTo>
                    <a:pt x="4841405" y="399539"/>
                    <a:pt x="3757615" y="514775"/>
                    <a:pt x="2420699" y="514775"/>
                  </a:cubicBezTo>
                  <a:cubicBezTo>
                    <a:pt x="1083790" y="514775"/>
                    <a:pt x="0" y="399539"/>
                    <a:pt x="0" y="257388"/>
                  </a:cubicBezTo>
                  <a:close/>
                </a:path>
              </a:pathLst>
            </a:custGeom>
            <a:solidFill>
              <a:srgbClr val="729CD6">
                <a:alpha val="40000"/>
              </a:srgbClr>
            </a:solidFill>
            <a:ln w="7600" cap="flat">
              <a:solidFill>
                <a:srgbClr val="6489BC"/>
              </a:solidFill>
              <a:bevel/>
            </a:ln>
            <a:effectLst>
              <a:outerShdw dist="21496" dir="2700000" algn="tl">
                <a:srgbClr val="729CD6">
                  <a:alpha val="20000"/>
                </a:srgbClr>
              </a:outerShdw>
            </a:effectLst>
          </p:spPr>
          <p:txBody>
            <a:bodyPr/>
            <a:lstStyle/>
            <a:p>
              <a:endParaRPr lang="en-US"/>
            </a:p>
          </p:txBody>
        </p:sp>
        <p:sp>
          <p:nvSpPr>
            <p:cNvPr id="34" name="任意多边形 33"/>
            <p:cNvSpPr/>
            <p:nvPr/>
          </p:nvSpPr>
          <p:spPr>
            <a:xfrm>
              <a:off x="3535838" y="2585398"/>
              <a:ext cx="739528" cy="371019"/>
            </a:xfrm>
            <a:custGeom>
              <a:avLst/>
              <a:gdLst>
                <a:gd name="connsiteX0" fmla="*/ 369764 w 739528"/>
                <a:gd name="connsiteY0" fmla="*/ 371019 h 371019"/>
                <a:gd name="connsiteX1" fmla="*/ 369764 w 739528"/>
                <a:gd name="connsiteY1" fmla="*/ 0 h 371019"/>
                <a:gd name="connsiteX2" fmla="*/ 739528 w 739528"/>
                <a:gd name="connsiteY2" fmla="*/ 185510 h 371019"/>
                <a:gd name="connsiteX3" fmla="*/ 0 w 739528"/>
                <a:gd name="connsiteY3" fmla="*/ 185510 h 371019"/>
                <a:gd name="connsiteX4" fmla="*/ 369764 w 739528"/>
                <a:gd name="connsiteY4" fmla="*/ 185510 h 37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528" h="371019">
                  <a:moveTo>
                    <a:pt x="739528" y="371019"/>
                  </a:moveTo>
                  <a:lnTo>
                    <a:pt x="739528" y="0"/>
                  </a:lnTo>
                  <a:lnTo>
                    <a:pt x="0" y="0"/>
                  </a:lnTo>
                  <a:lnTo>
                    <a:pt x="0" y="371019"/>
                  </a:lnTo>
                  <a:lnTo>
                    <a:pt x="739528" y="371019"/>
                  </a:lnTo>
                  <a:close/>
                </a:path>
              </a:pathLst>
            </a:custGeom>
            <a:solidFill>
              <a:srgbClr val="EDF0F6"/>
            </a:solidFill>
            <a:ln w="7600" cap="flat">
              <a:solidFill>
                <a:srgbClr val="AAB7D9"/>
              </a:solidFill>
              <a:bevel/>
            </a:ln>
          </p:spPr>
          <p:txBody>
            <a:bodyPr wrap="square" lIns="28000" tIns="18000" rIns="28000" bIns="18000" rtlCol="0" anchor="ctr"/>
            <a:lstStyle/>
            <a:p>
              <a:pPr algn="ctr"/>
              <a:r>
                <a:rPr sz="900" b="1" dirty="0" err="1">
                  <a:solidFill>
                    <a:srgbClr val="002060"/>
                  </a:solidFill>
                  <a:latin typeface="宋体"/>
                </a:rPr>
                <a:t>道路规划</a:t>
              </a:r>
              <a:endParaRPr sz="900" b="1" dirty="0">
                <a:solidFill>
                  <a:srgbClr val="002060"/>
                </a:solidFill>
                <a:latin typeface="宋体"/>
              </a:endParaRPr>
            </a:p>
            <a:p>
              <a:pPr algn="ctr"/>
              <a:r>
                <a:rPr sz="900" b="1" dirty="0" err="1">
                  <a:solidFill>
                    <a:srgbClr val="002060"/>
                  </a:solidFill>
                  <a:latin typeface="宋体"/>
                </a:rPr>
                <a:t>红绿灯控制</a:t>
              </a:r>
              <a:endParaRPr sz="900" b="1" dirty="0">
                <a:solidFill>
                  <a:srgbClr val="002060"/>
                </a:solidFill>
                <a:latin typeface="宋体"/>
              </a:endParaRPr>
            </a:p>
          </p:txBody>
        </p:sp>
        <p:sp>
          <p:nvSpPr>
            <p:cNvPr id="35" name="Start 1"/>
            <p:cNvSpPr/>
            <p:nvPr/>
          </p:nvSpPr>
          <p:spPr>
            <a:xfrm>
              <a:off x="2262968" y="3555975"/>
              <a:ext cx="4817032" cy="514775"/>
            </a:xfrm>
            <a:custGeom>
              <a:avLst/>
              <a:gdLst>
                <a:gd name="connsiteX0" fmla="*/ 2408516 w 4817032"/>
                <a:gd name="connsiteY0" fmla="*/ 0 h 514775"/>
                <a:gd name="connsiteX1" fmla="*/ 2408516 w 4817032"/>
                <a:gd name="connsiteY1" fmla="*/ 514775 h 514775"/>
                <a:gd name="connsiteX2" fmla="*/ 0 w 4817032"/>
                <a:gd name="connsiteY2" fmla="*/ 257388 h 514775"/>
                <a:gd name="connsiteX3" fmla="*/ 4817032 w 4817032"/>
                <a:gd name="connsiteY3" fmla="*/ 257388 h 514775"/>
                <a:gd name="connsiteX4" fmla="*/ 2408516 w 4817032"/>
                <a:gd name="connsiteY4" fmla="*/ 257388 h 514775"/>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4817032" h="514775">
                  <a:moveTo>
                    <a:pt x="0" y="257388"/>
                  </a:moveTo>
                  <a:cubicBezTo>
                    <a:pt x="0" y="115237"/>
                    <a:pt x="1078334" y="0"/>
                    <a:pt x="2408516" y="0"/>
                  </a:cubicBezTo>
                  <a:cubicBezTo>
                    <a:pt x="3738706" y="0"/>
                    <a:pt x="4817032" y="115237"/>
                    <a:pt x="4817032" y="257388"/>
                  </a:cubicBezTo>
                  <a:cubicBezTo>
                    <a:pt x="4817032" y="399539"/>
                    <a:pt x="3738706" y="514775"/>
                    <a:pt x="2408516" y="514775"/>
                  </a:cubicBezTo>
                  <a:cubicBezTo>
                    <a:pt x="1078334" y="514775"/>
                    <a:pt x="0" y="399539"/>
                    <a:pt x="0" y="257388"/>
                  </a:cubicBezTo>
                  <a:close/>
                </a:path>
              </a:pathLst>
            </a:custGeom>
            <a:solidFill>
              <a:srgbClr val="EB747A">
                <a:alpha val="40000"/>
              </a:srgbClr>
            </a:solidFill>
            <a:ln w="7600" cap="flat">
              <a:solidFill>
                <a:srgbClr val="CF656B"/>
              </a:solidFill>
              <a:bevel/>
            </a:ln>
            <a:effectLst>
              <a:outerShdw dist="21496" dir="2700000" algn="tl">
                <a:srgbClr val="EB747A">
                  <a:alpha val="20000"/>
                </a:srgbClr>
              </a:outerShdw>
            </a:effectLst>
          </p:spPr>
          <p:txBody>
            <a:bodyPr/>
            <a:lstStyle/>
            <a:p>
              <a:endParaRPr lang="en-US"/>
            </a:p>
          </p:txBody>
        </p:sp>
        <p:sp>
          <p:nvSpPr>
            <p:cNvPr id="36" name="任意多边形 35"/>
            <p:cNvSpPr/>
            <p:nvPr/>
          </p:nvSpPr>
          <p:spPr>
            <a:xfrm>
              <a:off x="3475645" y="3813365"/>
              <a:ext cx="819138" cy="248129"/>
            </a:xfrm>
            <a:custGeom>
              <a:avLst/>
              <a:gdLst>
                <a:gd name="connsiteX0" fmla="*/ 352600 w 705199"/>
                <a:gd name="connsiteY0" fmla="*/ 248129 h 248129"/>
                <a:gd name="connsiteX1" fmla="*/ 352600 w 705199"/>
                <a:gd name="connsiteY1" fmla="*/ 0 h 248129"/>
                <a:gd name="connsiteX2" fmla="*/ 705199 w 705199"/>
                <a:gd name="connsiteY2" fmla="*/ 124065 h 248129"/>
                <a:gd name="connsiteX3" fmla="*/ 0 w 705199"/>
                <a:gd name="connsiteY3" fmla="*/ 124065 h 248129"/>
                <a:gd name="connsiteX4" fmla="*/ 352600 w 705199"/>
                <a:gd name="connsiteY4" fmla="*/ 124065 h 2481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199" h="248129">
                  <a:moveTo>
                    <a:pt x="705199" y="248129"/>
                  </a:moveTo>
                  <a:lnTo>
                    <a:pt x="705199" y="0"/>
                  </a:lnTo>
                  <a:lnTo>
                    <a:pt x="0" y="0"/>
                  </a:lnTo>
                  <a:lnTo>
                    <a:pt x="0" y="248129"/>
                  </a:lnTo>
                  <a:lnTo>
                    <a:pt x="705199" y="248129"/>
                  </a:lnTo>
                  <a:close/>
                </a:path>
              </a:pathLst>
            </a:custGeom>
            <a:solidFill>
              <a:srgbClr val="00FFFF"/>
            </a:solidFill>
            <a:ln w="7600" cap="flat">
              <a:solidFill>
                <a:srgbClr val="EF9EA1"/>
              </a:solidFill>
              <a:bevel/>
            </a:ln>
          </p:spPr>
          <p:txBody>
            <a:bodyPr wrap="square" lIns="28000" tIns="18000" rIns="28000" bIns="18000" rtlCol="0" anchor="ctr"/>
            <a:lstStyle/>
            <a:p>
              <a:pPr algn="ctr"/>
              <a:r>
                <a:rPr sz="900" b="1" dirty="0" err="1">
                  <a:solidFill>
                    <a:schemeClr val="tx2">
                      <a:lumMod val="75000"/>
                    </a:schemeClr>
                  </a:solidFill>
                  <a:latin typeface="宋体"/>
                </a:rPr>
                <a:t>流量分布规律</a:t>
              </a:r>
              <a:endParaRPr sz="900" b="1" dirty="0">
                <a:solidFill>
                  <a:schemeClr val="tx2">
                    <a:lumMod val="75000"/>
                  </a:schemeClr>
                </a:solidFill>
                <a:latin typeface="宋体"/>
              </a:endParaRPr>
            </a:p>
          </p:txBody>
        </p:sp>
        <p:sp>
          <p:nvSpPr>
            <p:cNvPr id="37" name="Start 1"/>
            <p:cNvSpPr/>
            <p:nvPr/>
          </p:nvSpPr>
          <p:spPr>
            <a:xfrm>
              <a:off x="2269002" y="4813287"/>
              <a:ext cx="4780605" cy="727986"/>
            </a:xfrm>
            <a:custGeom>
              <a:avLst/>
              <a:gdLst>
                <a:gd name="connsiteX0" fmla="*/ 2390299 w 4780605"/>
                <a:gd name="connsiteY0" fmla="*/ 0 h 727986"/>
                <a:gd name="connsiteX1" fmla="*/ 2390299 w 4780605"/>
                <a:gd name="connsiteY1" fmla="*/ 727986 h 727986"/>
                <a:gd name="connsiteX2" fmla="*/ 0 w 4780605"/>
                <a:gd name="connsiteY2" fmla="*/ 363994 h 727986"/>
                <a:gd name="connsiteX3" fmla="*/ 4780605 w 4780605"/>
                <a:gd name="connsiteY3" fmla="*/ 363994 h 727986"/>
                <a:gd name="connsiteX4" fmla="*/ 2390299 w 4780605"/>
                <a:gd name="connsiteY4" fmla="*/ 363994 h 727986"/>
              </a:gdLst>
              <a:ahLst/>
              <a:cxnLst>
                <a:cxn ang="0">
                  <a:pos x="connsiteX0" y="connsiteY0"/>
                </a:cxn>
                <a:cxn ang="0">
                  <a:pos x="connsiteX1" y="connsiteY1"/>
                </a:cxn>
                <a:cxn ang="0">
                  <a:pos x="connsiteX2" y="connsiteY2"/>
                </a:cxn>
                <a:cxn ang="0">
                  <a:pos x="connsiteX3" y="connsiteY3"/>
                </a:cxn>
                <a:cxn ang="0">
                  <a:pos x="connsiteX4" y="connsiteY4"/>
                </a:cxn>
              </a:cxnLst>
              <a:rect l="0" t="0" r="0" b="0"/>
              <a:pathLst>
                <a:path w="4780605" h="727986">
                  <a:moveTo>
                    <a:pt x="0" y="363994"/>
                  </a:moveTo>
                  <a:cubicBezTo>
                    <a:pt x="0" y="162966"/>
                    <a:pt x="1070179" y="0"/>
                    <a:pt x="2390299" y="0"/>
                  </a:cubicBezTo>
                  <a:cubicBezTo>
                    <a:pt x="3710426" y="0"/>
                    <a:pt x="4780605" y="162966"/>
                    <a:pt x="4780605" y="363994"/>
                  </a:cubicBezTo>
                  <a:cubicBezTo>
                    <a:pt x="4780605" y="565021"/>
                    <a:pt x="3710426" y="727986"/>
                    <a:pt x="2390299" y="727986"/>
                  </a:cubicBezTo>
                  <a:cubicBezTo>
                    <a:pt x="1070179" y="727986"/>
                    <a:pt x="0" y="565021"/>
                    <a:pt x="0" y="363994"/>
                  </a:cubicBezTo>
                  <a:close/>
                </a:path>
              </a:pathLst>
            </a:custGeom>
            <a:solidFill>
              <a:srgbClr val="B96F80">
                <a:alpha val="40000"/>
              </a:srgbClr>
            </a:solidFill>
            <a:ln w="7600" cap="flat">
              <a:solidFill>
                <a:srgbClr val="A36170"/>
              </a:solidFill>
              <a:bevel/>
            </a:ln>
            <a:effectLst>
              <a:outerShdw dist="21496" dir="2700000" algn="tl">
                <a:srgbClr val="B96F80">
                  <a:alpha val="20000"/>
                </a:srgbClr>
              </a:outerShdw>
            </a:effectLst>
          </p:spPr>
          <p:txBody>
            <a:bodyPr/>
            <a:lstStyle/>
            <a:p>
              <a:endParaRPr lang="en-US"/>
            </a:p>
          </p:txBody>
        </p:sp>
        <p:sp>
          <p:nvSpPr>
            <p:cNvPr id="38" name="箭头 2"/>
            <p:cNvSpPr/>
            <p:nvPr/>
          </p:nvSpPr>
          <p:spPr>
            <a:xfrm rot="16200000">
              <a:off x="393000" y="3704946"/>
              <a:ext cx="3255382" cy="121598"/>
            </a:xfrm>
            <a:custGeom>
              <a:avLst/>
              <a:gdLst/>
              <a:ahLst/>
              <a:cxnLst/>
              <a:rect l="0" t="0" r="0" b="0"/>
              <a:pathLst>
                <a:path w="3861925" h="121598">
                  <a:moveTo>
                    <a:pt x="0" y="30399"/>
                  </a:moveTo>
                  <a:lnTo>
                    <a:pt x="3788965" y="30399"/>
                  </a:lnTo>
                  <a:lnTo>
                    <a:pt x="3788965" y="0"/>
                  </a:lnTo>
                  <a:lnTo>
                    <a:pt x="3861925" y="60799"/>
                  </a:lnTo>
                  <a:lnTo>
                    <a:pt x="3788965" y="121598"/>
                  </a:lnTo>
                  <a:lnTo>
                    <a:pt x="3788965" y="91198"/>
                  </a:lnTo>
                  <a:lnTo>
                    <a:pt x="0" y="91198"/>
                  </a:lnTo>
                  <a:lnTo>
                    <a:pt x="0" y="30399"/>
                  </a:lnTo>
                  <a:close/>
                </a:path>
              </a:pathLst>
            </a:custGeom>
            <a:solidFill>
              <a:srgbClr val="CF656B"/>
            </a:solidFill>
            <a:ln w="7600" cap="flat">
              <a:solidFill>
                <a:srgbClr val="CF656B"/>
              </a:solidFill>
              <a:bevel/>
            </a:ln>
          </p:spPr>
        </p:sp>
        <p:sp>
          <p:nvSpPr>
            <p:cNvPr id="39" name="Text 165"/>
            <p:cNvSpPr txBox="1"/>
            <p:nvPr/>
          </p:nvSpPr>
          <p:spPr>
            <a:xfrm>
              <a:off x="1334400" y="1966347"/>
              <a:ext cx="638400" cy="212800"/>
            </a:xfrm>
            <a:prstGeom prst="rect">
              <a:avLst/>
            </a:prstGeom>
            <a:noFill/>
          </p:spPr>
          <p:txBody>
            <a:bodyPr wrap="square" lIns="28000" tIns="18000" rIns="28000" bIns="18000" rtlCol="0" anchor="ctr"/>
            <a:lstStyle/>
            <a:p>
              <a:pPr algn="ctr"/>
              <a:r>
                <a:rPr b="1" dirty="0" err="1" smtClean="0">
                  <a:solidFill>
                    <a:srgbClr val="002060"/>
                  </a:solidFill>
                  <a:latin typeface="Comic Sans MS"/>
                </a:rPr>
                <a:t>本质</a:t>
              </a:r>
              <a:r>
                <a:rPr lang="zh-CN" altLang="en-US" b="1" dirty="0" smtClean="0">
                  <a:solidFill>
                    <a:srgbClr val="002060"/>
                  </a:solidFill>
                  <a:latin typeface="Comic Sans MS"/>
                </a:rPr>
                <a:t>、</a:t>
              </a:r>
              <a:endParaRPr b="1" dirty="0">
                <a:solidFill>
                  <a:srgbClr val="002060"/>
                </a:solidFill>
                <a:latin typeface="Comic Sans MS"/>
              </a:endParaRPr>
            </a:p>
          </p:txBody>
        </p:sp>
        <p:sp>
          <p:nvSpPr>
            <p:cNvPr id="40" name="Text 166"/>
            <p:cNvSpPr txBox="1"/>
            <p:nvPr/>
          </p:nvSpPr>
          <p:spPr>
            <a:xfrm>
              <a:off x="1334400" y="4947298"/>
              <a:ext cx="638400" cy="212800"/>
            </a:xfrm>
            <a:prstGeom prst="rect">
              <a:avLst/>
            </a:prstGeom>
            <a:noFill/>
          </p:spPr>
          <p:txBody>
            <a:bodyPr wrap="square" lIns="28000" tIns="18000" rIns="28000" bIns="18000" rtlCol="0" anchor="ctr"/>
            <a:lstStyle/>
            <a:p>
              <a:pPr algn="ctr"/>
              <a:r>
                <a:rPr b="1" dirty="0" err="1">
                  <a:solidFill>
                    <a:srgbClr val="002060"/>
                  </a:solidFill>
                  <a:latin typeface="Comic Sans MS"/>
                </a:rPr>
                <a:t>现象</a:t>
              </a:r>
              <a:endParaRPr b="1" dirty="0">
                <a:solidFill>
                  <a:srgbClr val="002060"/>
                </a:solidFill>
                <a:latin typeface="Comic Sans MS"/>
              </a:endParaRPr>
            </a:p>
          </p:txBody>
        </p:sp>
        <p:grpSp>
          <p:nvGrpSpPr>
            <p:cNvPr id="41" name="Group 167"/>
            <p:cNvGrpSpPr/>
            <p:nvPr/>
          </p:nvGrpSpPr>
          <p:grpSpPr>
            <a:xfrm rot="-5400000">
              <a:off x="283874" y="3336073"/>
              <a:ext cx="2709052" cy="395200"/>
              <a:chOff x="270401" y="3322600"/>
              <a:chExt cx="2709052" cy="395200"/>
            </a:xfrm>
          </p:grpSpPr>
          <p:sp>
            <p:nvSpPr>
              <p:cNvPr id="93" name="Line"/>
              <p:cNvSpPr/>
              <p:nvPr/>
            </p:nvSpPr>
            <p:spPr>
              <a:xfrm flipV="1">
                <a:off x="270401" y="3474482"/>
                <a:ext cx="2709052" cy="45719"/>
              </a:xfrm>
              <a:custGeom>
                <a:avLst/>
                <a:gdLst/>
                <a:ahLst/>
                <a:cxnLst/>
                <a:rect l="0" t="0" r="0" b="0"/>
                <a:pathLst>
                  <a:path w="2736000" fill="none">
                    <a:moveTo>
                      <a:pt x="0" y="0"/>
                    </a:moveTo>
                    <a:lnTo>
                      <a:pt x="2736000" y="0"/>
                    </a:lnTo>
                  </a:path>
                </a:pathLst>
              </a:custGeom>
              <a:solidFill>
                <a:srgbClr val="FFFFFF"/>
              </a:solidFill>
              <a:ln w="7600" cap="flat">
                <a:solidFill>
                  <a:srgbClr val="4C90A1"/>
                </a:solidFill>
                <a:custDash>
                  <a:ds d="1100000" sp="500000"/>
                </a:custDash>
                <a:bevel/>
                <a:tailEnd type="stealth" w="med" len="med"/>
              </a:ln>
            </p:spPr>
          </p:sp>
          <p:sp>
            <p:nvSpPr>
              <p:cNvPr id="94" name="Text 168"/>
              <p:cNvSpPr txBox="1"/>
              <p:nvPr/>
            </p:nvSpPr>
            <p:spPr>
              <a:xfrm rot="5400000">
                <a:off x="1445395" y="3425200"/>
                <a:ext cx="395200" cy="190000"/>
              </a:xfrm>
              <a:prstGeom prst="rect">
                <a:avLst/>
              </a:prstGeom>
              <a:noFill/>
            </p:spPr>
            <p:txBody>
              <a:bodyPr wrap="square" lIns="28000" tIns="18000" rIns="28000" bIns="18000" rtlCol="0" anchor="ctr"/>
              <a:lstStyle/>
              <a:p>
                <a:pPr algn="ctr"/>
                <a:r>
                  <a:rPr dirty="0" err="1">
                    <a:solidFill>
                      <a:srgbClr val="FF1418"/>
                    </a:solidFill>
                    <a:latin typeface="Comic Sans MS"/>
                  </a:rPr>
                  <a:t>抽象</a:t>
                </a:r>
                <a:endParaRPr dirty="0">
                  <a:solidFill>
                    <a:srgbClr val="FF1418"/>
                  </a:solidFill>
                  <a:latin typeface="Comic Sans MS"/>
                </a:endParaRPr>
              </a:p>
            </p:txBody>
          </p:sp>
        </p:grpSp>
        <p:sp>
          <p:nvSpPr>
            <p:cNvPr id="43" name="Text 169"/>
            <p:cNvSpPr txBox="1"/>
            <p:nvPr/>
          </p:nvSpPr>
          <p:spPr>
            <a:xfrm>
              <a:off x="878400" y="3342574"/>
              <a:ext cx="638400" cy="426814"/>
            </a:xfrm>
            <a:prstGeom prst="rect">
              <a:avLst/>
            </a:prstGeom>
            <a:noFill/>
          </p:spPr>
          <p:txBody>
            <a:bodyPr wrap="square" lIns="28000" tIns="18000" rIns="28000" bIns="18000" rtlCol="0" anchor="ctr"/>
            <a:lstStyle/>
            <a:p>
              <a:pPr algn="ctr"/>
              <a:r>
                <a:rPr lang="zh-CN" altLang="en-US" sz="2400" b="1" dirty="0" smtClean="0">
                  <a:latin typeface="黑体" panose="02010609060101010101" pitchFamily="49" charset="-122"/>
                  <a:ea typeface="黑体" panose="02010609060101010101" pitchFamily="49" charset="-122"/>
                </a:rPr>
                <a:t>传统科学</a:t>
              </a:r>
              <a:endParaRPr sz="2400" b="1" dirty="0">
                <a:latin typeface="Comic Sans MS"/>
              </a:endParaRPr>
            </a:p>
          </p:txBody>
        </p:sp>
        <p:sp>
          <p:nvSpPr>
            <p:cNvPr id="45" name="箭头 2"/>
            <p:cNvSpPr/>
            <p:nvPr/>
          </p:nvSpPr>
          <p:spPr>
            <a:xfrm rot="16200000">
              <a:off x="5704193" y="3710555"/>
              <a:ext cx="3177216" cy="121598"/>
            </a:xfrm>
            <a:custGeom>
              <a:avLst/>
              <a:gdLst/>
              <a:ahLst/>
              <a:cxnLst/>
              <a:rect l="0" t="0" r="0" b="0"/>
              <a:pathLst>
                <a:path w="3861925" h="121598">
                  <a:moveTo>
                    <a:pt x="0" y="30399"/>
                  </a:moveTo>
                  <a:lnTo>
                    <a:pt x="3788965" y="30399"/>
                  </a:lnTo>
                  <a:lnTo>
                    <a:pt x="3788965" y="0"/>
                  </a:lnTo>
                  <a:lnTo>
                    <a:pt x="3861925" y="60799"/>
                  </a:lnTo>
                  <a:lnTo>
                    <a:pt x="3788965" y="121598"/>
                  </a:lnTo>
                  <a:lnTo>
                    <a:pt x="3788965" y="91198"/>
                  </a:lnTo>
                  <a:lnTo>
                    <a:pt x="0" y="91198"/>
                  </a:lnTo>
                  <a:lnTo>
                    <a:pt x="0" y="30399"/>
                  </a:lnTo>
                  <a:close/>
                </a:path>
              </a:pathLst>
            </a:custGeom>
            <a:solidFill>
              <a:srgbClr val="CF656B"/>
            </a:solidFill>
            <a:ln w="7600" cap="flat">
              <a:solidFill>
                <a:srgbClr val="CF656B"/>
              </a:solidFill>
              <a:bevel/>
            </a:ln>
          </p:spPr>
        </p:sp>
        <p:sp>
          <p:nvSpPr>
            <p:cNvPr id="46" name="Text 170"/>
            <p:cNvSpPr txBox="1"/>
            <p:nvPr/>
          </p:nvSpPr>
          <p:spPr>
            <a:xfrm>
              <a:off x="7200920" y="2005154"/>
              <a:ext cx="1490958" cy="212800"/>
            </a:xfrm>
            <a:prstGeom prst="rect">
              <a:avLst/>
            </a:prstGeom>
            <a:noFill/>
          </p:spPr>
          <p:txBody>
            <a:bodyPr wrap="square" lIns="28000" tIns="18000" rIns="28000" bIns="18000" rtlCol="0" anchor="ctr"/>
            <a:lstStyle/>
            <a:p>
              <a:pPr algn="ctr"/>
              <a:r>
                <a:rPr b="1" dirty="0" err="1">
                  <a:solidFill>
                    <a:schemeClr val="tx2">
                      <a:lumMod val="75000"/>
                    </a:schemeClr>
                  </a:solidFill>
                  <a:latin typeface="黑体" panose="02010609060101010101" pitchFamily="49" charset="-122"/>
                  <a:ea typeface="黑体" panose="02010609060101010101" pitchFamily="49" charset="-122"/>
                </a:rPr>
                <a:t>机器</a:t>
              </a:r>
              <a:r>
                <a:rPr b="1" dirty="0">
                  <a:solidFill>
                    <a:schemeClr val="tx2">
                      <a:lumMod val="75000"/>
                    </a:schemeClr>
                  </a:solidFill>
                  <a:latin typeface="黑体" panose="02010609060101010101" pitchFamily="49" charset="-122"/>
                  <a:ea typeface="黑体" panose="02010609060101010101" pitchFamily="49" charset="-122"/>
                </a:rPr>
                <a:t>(隐)</a:t>
              </a:r>
              <a:r>
                <a:rPr b="1" dirty="0" err="1">
                  <a:solidFill>
                    <a:schemeClr val="tx2">
                      <a:lumMod val="75000"/>
                    </a:schemeClr>
                  </a:solidFill>
                  <a:latin typeface="黑体" panose="02010609060101010101" pitchFamily="49" charset="-122"/>
                  <a:ea typeface="黑体" panose="02010609060101010101" pitchFamily="49" charset="-122"/>
                </a:rPr>
                <a:t>知识</a:t>
              </a:r>
              <a:endParaRPr b="1" dirty="0">
                <a:solidFill>
                  <a:schemeClr val="tx2">
                    <a:lumMod val="75000"/>
                  </a:schemeClr>
                </a:solidFill>
                <a:latin typeface="黑体" panose="02010609060101010101" pitchFamily="49" charset="-122"/>
                <a:ea typeface="黑体" panose="02010609060101010101" pitchFamily="49" charset="-122"/>
              </a:endParaRPr>
            </a:p>
          </p:txBody>
        </p:sp>
        <p:sp>
          <p:nvSpPr>
            <p:cNvPr id="47" name="Text 171"/>
            <p:cNvSpPr txBox="1"/>
            <p:nvPr/>
          </p:nvSpPr>
          <p:spPr>
            <a:xfrm>
              <a:off x="7272631" y="5050916"/>
              <a:ext cx="1338278" cy="212800"/>
            </a:xfrm>
            <a:prstGeom prst="rect">
              <a:avLst/>
            </a:prstGeom>
            <a:noFill/>
          </p:spPr>
          <p:txBody>
            <a:bodyPr wrap="square" lIns="28000" tIns="18000" rIns="28000" bIns="18000" rtlCol="0" anchor="ctr"/>
            <a:lstStyle/>
            <a:p>
              <a:pPr algn="ctr"/>
              <a:r>
                <a:rPr b="1" dirty="0" err="1">
                  <a:solidFill>
                    <a:srgbClr val="002060"/>
                  </a:solidFill>
                  <a:latin typeface="黑体" panose="02010609060101010101" pitchFamily="49" charset="-122"/>
                  <a:ea typeface="黑体" panose="02010609060101010101" pitchFamily="49" charset="-122"/>
                </a:rPr>
                <a:t>统计学上的</a:t>
              </a:r>
              <a:endParaRPr b="1" dirty="0">
                <a:solidFill>
                  <a:srgbClr val="002060"/>
                </a:solidFill>
                <a:latin typeface="黑体" panose="02010609060101010101" pitchFamily="49" charset="-122"/>
                <a:ea typeface="黑体" panose="02010609060101010101" pitchFamily="49" charset="-122"/>
              </a:endParaRPr>
            </a:p>
            <a:p>
              <a:pPr algn="ctr"/>
              <a:r>
                <a:rPr b="1" dirty="0" err="1">
                  <a:solidFill>
                    <a:srgbClr val="002060"/>
                  </a:solidFill>
                  <a:latin typeface="黑体" panose="02010609060101010101" pitchFamily="49" charset="-122"/>
                  <a:ea typeface="黑体" panose="02010609060101010101" pitchFamily="49" charset="-122"/>
                </a:rPr>
                <a:t>物理现象</a:t>
              </a:r>
              <a:endParaRPr b="1" dirty="0">
                <a:solidFill>
                  <a:srgbClr val="002060"/>
                </a:solidFill>
                <a:latin typeface="黑体" panose="02010609060101010101" pitchFamily="49" charset="-122"/>
                <a:ea typeface="黑体" panose="02010609060101010101" pitchFamily="49" charset="-122"/>
              </a:endParaRPr>
            </a:p>
          </p:txBody>
        </p:sp>
        <p:sp>
          <p:nvSpPr>
            <p:cNvPr id="48" name="Text 172"/>
            <p:cNvSpPr txBox="1"/>
            <p:nvPr/>
          </p:nvSpPr>
          <p:spPr>
            <a:xfrm>
              <a:off x="8448000" y="3287087"/>
              <a:ext cx="638400" cy="426814"/>
            </a:xfrm>
            <a:prstGeom prst="rect">
              <a:avLst/>
            </a:prstGeom>
            <a:noFill/>
          </p:spPr>
          <p:txBody>
            <a:bodyPr wrap="square" lIns="28000" tIns="18000" rIns="28000" bIns="18000" rtlCol="0" anchor="ctr"/>
            <a:lstStyle>
              <a:defPPr>
                <a:defRPr lang="zh-CN"/>
              </a:defPPr>
              <a:lvl1pPr algn="ctr">
                <a:defRPr sz="2400" b="1">
                  <a:latin typeface="Comic Sans MS"/>
                </a:defRPr>
              </a:lvl1pPr>
            </a:lstStyle>
            <a:p>
              <a:r>
                <a:rPr dirty="0" err="1">
                  <a:latin typeface="黑体" panose="02010609060101010101" pitchFamily="49" charset="-122"/>
                  <a:ea typeface="黑体" panose="02010609060101010101" pitchFamily="49" charset="-122"/>
                </a:rPr>
                <a:t>大数据</a:t>
              </a:r>
              <a:endParaRPr dirty="0">
                <a:latin typeface="黑体" panose="02010609060101010101" pitchFamily="49" charset="-122"/>
                <a:ea typeface="黑体" panose="02010609060101010101" pitchFamily="49" charset="-122"/>
              </a:endParaRPr>
            </a:p>
            <a:p>
              <a:r>
                <a:rPr dirty="0" err="1">
                  <a:latin typeface="黑体" panose="02010609060101010101" pitchFamily="49" charset="-122"/>
                  <a:ea typeface="黑体" panose="02010609060101010101" pitchFamily="49" charset="-122"/>
                </a:rPr>
                <a:t>科学</a:t>
              </a:r>
              <a:endParaRPr dirty="0">
                <a:latin typeface="黑体" panose="02010609060101010101" pitchFamily="49" charset="-122"/>
                <a:ea typeface="黑体" panose="02010609060101010101" pitchFamily="49" charset="-122"/>
              </a:endParaRPr>
            </a:p>
          </p:txBody>
        </p:sp>
        <p:sp>
          <p:nvSpPr>
            <p:cNvPr id="49" name="Text 173"/>
            <p:cNvSpPr txBox="1"/>
            <p:nvPr/>
          </p:nvSpPr>
          <p:spPr>
            <a:xfrm>
              <a:off x="7395220" y="3435131"/>
              <a:ext cx="1140922" cy="212800"/>
            </a:xfrm>
            <a:prstGeom prst="rect">
              <a:avLst/>
            </a:prstGeom>
            <a:noFill/>
          </p:spPr>
          <p:txBody>
            <a:bodyPr wrap="square" lIns="28000" tIns="18000" rIns="28000" bIns="18000" rtlCol="0" anchor="ctr"/>
            <a:lstStyle/>
            <a:p>
              <a:pPr algn="ctr"/>
              <a:r>
                <a:rPr sz="1400" b="1" dirty="0" err="1">
                  <a:solidFill>
                    <a:schemeClr val="tx2">
                      <a:lumMod val="75000"/>
                    </a:schemeClr>
                  </a:solidFill>
                  <a:latin typeface="黑体" panose="02010609060101010101" pitchFamily="49" charset="-122"/>
                  <a:ea typeface="黑体" panose="02010609060101010101" pitchFamily="49" charset="-122"/>
                </a:rPr>
                <a:t>经验</a:t>
              </a:r>
              <a:r>
                <a:rPr sz="1400" b="1" dirty="0">
                  <a:solidFill>
                    <a:schemeClr val="tx2">
                      <a:lumMod val="75000"/>
                    </a:schemeClr>
                  </a:solidFill>
                  <a:latin typeface="黑体" panose="02010609060101010101" pitchFamily="49" charset="-122"/>
                  <a:ea typeface="黑体" panose="02010609060101010101" pitchFamily="49" charset="-122"/>
                </a:rPr>
                <a:t>/</a:t>
              </a:r>
              <a:r>
                <a:rPr sz="1400" b="1" dirty="0" err="1">
                  <a:solidFill>
                    <a:schemeClr val="tx2">
                      <a:lumMod val="75000"/>
                    </a:schemeClr>
                  </a:solidFill>
                  <a:latin typeface="黑体" panose="02010609060101010101" pitchFamily="49" charset="-122"/>
                  <a:ea typeface="黑体" panose="02010609060101010101" pitchFamily="49" charset="-122"/>
                </a:rPr>
                <a:t>规律</a:t>
              </a:r>
              <a:endParaRPr sz="1400" b="1" dirty="0">
                <a:solidFill>
                  <a:schemeClr val="tx2">
                    <a:lumMod val="75000"/>
                  </a:schemeClr>
                </a:solidFill>
                <a:latin typeface="黑体" panose="02010609060101010101" pitchFamily="49" charset="-122"/>
                <a:ea typeface="黑体" panose="02010609060101010101" pitchFamily="49" charset="-122"/>
              </a:endParaRPr>
            </a:p>
          </p:txBody>
        </p:sp>
        <p:grpSp>
          <p:nvGrpSpPr>
            <p:cNvPr id="50" name="Group 174"/>
            <p:cNvGrpSpPr/>
            <p:nvPr/>
          </p:nvGrpSpPr>
          <p:grpSpPr>
            <a:xfrm rot="-5400000">
              <a:off x="7368800" y="4306093"/>
              <a:ext cx="1124800" cy="0"/>
              <a:chOff x="7368800" y="4306093"/>
              <a:chExt cx="1124800" cy="0"/>
            </a:xfrm>
          </p:grpSpPr>
          <p:sp>
            <p:nvSpPr>
              <p:cNvPr id="91" name="Line"/>
              <p:cNvSpPr/>
              <p:nvPr/>
            </p:nvSpPr>
            <p:spPr>
              <a:xfrm>
                <a:off x="7368800" y="4306093"/>
                <a:ext cx="1124800" cy="0"/>
              </a:xfrm>
              <a:custGeom>
                <a:avLst/>
                <a:gdLst/>
                <a:ahLst/>
                <a:cxnLst/>
                <a:rect l="0" t="0" r="0" b="0"/>
                <a:pathLst>
                  <a:path w="1124800" fill="none">
                    <a:moveTo>
                      <a:pt x="0" y="0"/>
                    </a:moveTo>
                    <a:lnTo>
                      <a:pt x="1124800" y="0"/>
                    </a:lnTo>
                  </a:path>
                </a:pathLst>
              </a:custGeom>
              <a:solidFill>
                <a:srgbClr val="FFFFFF"/>
              </a:solidFill>
              <a:ln w="7600" cap="flat">
                <a:solidFill>
                  <a:srgbClr val="4C90A1"/>
                </a:solidFill>
                <a:custDash>
                  <a:ds d="1100000" sp="500000"/>
                </a:custDash>
                <a:bevel/>
                <a:tailEnd type="stealth" w="med" len="med"/>
              </a:ln>
            </p:spPr>
          </p:sp>
          <p:sp>
            <p:nvSpPr>
              <p:cNvPr id="92" name="Text 175"/>
              <p:cNvSpPr txBox="1"/>
              <p:nvPr/>
            </p:nvSpPr>
            <p:spPr>
              <a:xfrm rot="5400000">
                <a:off x="7580756" y="4211093"/>
                <a:ext cx="684000" cy="190000"/>
              </a:xfrm>
              <a:prstGeom prst="rect">
                <a:avLst/>
              </a:prstGeom>
              <a:noFill/>
            </p:spPr>
            <p:txBody>
              <a:bodyPr wrap="square" lIns="28000" tIns="18000" rIns="28000" bIns="18000" rtlCol="0" anchor="ctr"/>
              <a:lstStyle/>
              <a:p>
                <a:pPr algn="ctr"/>
                <a:r>
                  <a:rPr sz="1064" b="1" dirty="0" err="1" smtClean="0">
                    <a:solidFill>
                      <a:srgbClr val="FF1418"/>
                    </a:solidFill>
                    <a:latin typeface="Comic Sans MS"/>
                  </a:rPr>
                  <a:t>数学归纳</a:t>
                </a:r>
                <a:endParaRPr lang="en-US" sz="1064" b="1" dirty="0" smtClean="0">
                  <a:solidFill>
                    <a:srgbClr val="FF1418"/>
                  </a:solidFill>
                  <a:latin typeface="Comic Sans MS"/>
                </a:endParaRPr>
              </a:p>
              <a:p>
                <a:pPr algn="ctr"/>
                <a:r>
                  <a:rPr lang="zh-CN" altLang="en-US" sz="1064" dirty="0" smtClean="0">
                    <a:solidFill>
                      <a:srgbClr val="FF1418"/>
                    </a:solidFill>
                    <a:latin typeface="Comic Sans MS"/>
                  </a:rPr>
                  <a:t>总结证明</a:t>
                </a:r>
                <a:endParaRPr sz="1064" dirty="0">
                  <a:solidFill>
                    <a:srgbClr val="FF1418"/>
                  </a:solidFill>
                  <a:latin typeface="Comic Sans MS"/>
                </a:endParaRPr>
              </a:p>
            </p:txBody>
          </p:sp>
        </p:grpSp>
        <p:grpSp>
          <p:nvGrpSpPr>
            <p:cNvPr id="51" name="Group 176"/>
            <p:cNvGrpSpPr/>
            <p:nvPr/>
          </p:nvGrpSpPr>
          <p:grpSpPr>
            <a:xfrm rot="-5400000">
              <a:off x="7363498" y="2474493"/>
              <a:ext cx="1124800" cy="684000"/>
              <a:chOff x="7368800" y="2469191"/>
              <a:chExt cx="1124800" cy="684000"/>
            </a:xfrm>
          </p:grpSpPr>
          <p:sp>
            <p:nvSpPr>
              <p:cNvPr id="89" name="Line"/>
              <p:cNvSpPr/>
              <p:nvPr/>
            </p:nvSpPr>
            <p:spPr>
              <a:xfrm>
                <a:off x="7368800" y="2816493"/>
                <a:ext cx="1124800" cy="0"/>
              </a:xfrm>
              <a:custGeom>
                <a:avLst/>
                <a:gdLst/>
                <a:ahLst/>
                <a:cxnLst/>
                <a:rect l="0" t="0" r="0" b="0"/>
                <a:pathLst>
                  <a:path w="1124800" fill="none">
                    <a:moveTo>
                      <a:pt x="0" y="0"/>
                    </a:moveTo>
                    <a:lnTo>
                      <a:pt x="1124800" y="0"/>
                    </a:lnTo>
                  </a:path>
                </a:pathLst>
              </a:custGeom>
              <a:solidFill>
                <a:srgbClr val="FFFFFF"/>
              </a:solidFill>
              <a:ln w="7600" cap="flat">
                <a:solidFill>
                  <a:srgbClr val="4C90A1"/>
                </a:solidFill>
                <a:custDash>
                  <a:ds d="1100000" sp="500000"/>
                </a:custDash>
                <a:bevel/>
                <a:tailEnd type="stealth" w="med" len="med"/>
              </a:ln>
            </p:spPr>
          </p:sp>
          <p:sp>
            <p:nvSpPr>
              <p:cNvPr id="90" name="Text 177"/>
              <p:cNvSpPr txBox="1"/>
              <p:nvPr/>
            </p:nvSpPr>
            <p:spPr>
              <a:xfrm rot="5400000">
                <a:off x="7815769" y="2621191"/>
                <a:ext cx="684000" cy="380000"/>
              </a:xfrm>
              <a:prstGeom prst="rect">
                <a:avLst/>
              </a:prstGeom>
              <a:noFill/>
            </p:spPr>
            <p:txBody>
              <a:bodyPr wrap="square" lIns="28000" tIns="18000" rIns="28000" bIns="18000" rtlCol="0" anchor="ctr"/>
              <a:lstStyle/>
              <a:p>
                <a:pPr algn="ctr"/>
                <a:r>
                  <a:rPr sz="1064" dirty="0" err="1" smtClean="0">
                    <a:solidFill>
                      <a:srgbClr val="FF1418"/>
                    </a:solidFill>
                    <a:latin typeface="Comic Sans MS"/>
                  </a:rPr>
                  <a:t>机器学习</a:t>
                </a:r>
                <a:endParaRPr sz="1064" dirty="0">
                  <a:solidFill>
                    <a:srgbClr val="FF1418"/>
                  </a:solidFill>
                  <a:latin typeface="Comic Sans MS"/>
                </a:endParaRPr>
              </a:p>
            </p:txBody>
          </p:sp>
        </p:grpSp>
        <p:cxnSp>
          <p:nvCxnSpPr>
            <p:cNvPr id="52" name="Line"/>
            <p:cNvCxnSpPr/>
            <p:nvPr/>
          </p:nvCxnSpPr>
          <p:spPr>
            <a:xfrm flipH="1">
              <a:off x="3401600" y="2094075"/>
              <a:ext cx="24762" cy="3402125"/>
            </a:xfrm>
            <a:prstGeom prst="line">
              <a:avLst/>
            </a:prstGeom>
            <a:ln w="30400" cap="flat">
              <a:solidFill>
                <a:srgbClr val="4C90A1"/>
              </a:solidFill>
              <a:custDash>
                <a:ds d="1100000" sp="500000"/>
              </a:custDash>
              <a:bevel/>
            </a:ln>
          </p:spPr>
        </p:cxnSp>
        <p:sp>
          <p:nvSpPr>
            <p:cNvPr id="53" name="任意多边形 52"/>
            <p:cNvSpPr/>
            <p:nvPr/>
          </p:nvSpPr>
          <p:spPr>
            <a:xfrm>
              <a:off x="2057999" y="4970134"/>
              <a:ext cx="870110" cy="293582"/>
            </a:xfrm>
            <a:custGeom>
              <a:avLst/>
              <a:gdLst>
                <a:gd name="connsiteX0" fmla="*/ 394929 w 789860"/>
                <a:gd name="connsiteY0" fmla="*/ 236364 h 236364"/>
                <a:gd name="connsiteX1" fmla="*/ 394929 w 789860"/>
                <a:gd name="connsiteY1" fmla="*/ 0 h 236364"/>
                <a:gd name="connsiteX2" fmla="*/ 789860 w 789860"/>
                <a:gd name="connsiteY2" fmla="*/ 118182 h 236364"/>
                <a:gd name="connsiteX3" fmla="*/ 0 w 789860"/>
                <a:gd name="connsiteY3" fmla="*/ 118182 h 236364"/>
                <a:gd name="connsiteX4" fmla="*/ 394929 w 789860"/>
                <a:gd name="connsiteY4" fmla="*/ 118182 h 236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860" h="236364">
                  <a:moveTo>
                    <a:pt x="789860" y="236364"/>
                  </a:moveTo>
                  <a:lnTo>
                    <a:pt x="789860" y="0"/>
                  </a:lnTo>
                  <a:lnTo>
                    <a:pt x="0" y="0"/>
                  </a:lnTo>
                  <a:lnTo>
                    <a:pt x="0" y="236364"/>
                  </a:lnTo>
                  <a:lnTo>
                    <a:pt x="789860" y="236364"/>
                  </a:lnTo>
                  <a:close/>
                </a:path>
              </a:pathLst>
            </a:custGeom>
            <a:solidFill>
              <a:srgbClr val="F3EBED"/>
            </a:solidFill>
            <a:ln w="7600" cap="flat">
              <a:solidFill>
                <a:srgbClr val="CA9BA4"/>
              </a:solidFill>
              <a:bevel/>
            </a:ln>
          </p:spPr>
          <p:txBody>
            <a:bodyPr wrap="square" lIns="28000" tIns="18000" rIns="28000" bIns="18000" rtlCol="0" anchor="ctr"/>
            <a:lstStyle/>
            <a:p>
              <a:pPr algn="ctr"/>
              <a:r>
                <a:rPr sz="900" b="1" dirty="0" err="1">
                  <a:solidFill>
                    <a:schemeClr val="tx2">
                      <a:lumMod val="75000"/>
                    </a:schemeClr>
                  </a:solidFill>
                  <a:latin typeface="宋体"/>
                </a:rPr>
                <a:t>苹果从树上掉下</a:t>
              </a:r>
              <a:endParaRPr sz="900" b="1" dirty="0">
                <a:solidFill>
                  <a:schemeClr val="tx2">
                    <a:lumMod val="75000"/>
                  </a:schemeClr>
                </a:solidFill>
                <a:latin typeface="宋体"/>
              </a:endParaRPr>
            </a:p>
          </p:txBody>
        </p:sp>
        <p:sp>
          <p:nvSpPr>
            <p:cNvPr id="54" name="任意多边形 53"/>
            <p:cNvSpPr/>
            <p:nvPr/>
          </p:nvSpPr>
          <p:spPr>
            <a:xfrm>
              <a:off x="2561459" y="5284054"/>
              <a:ext cx="876403" cy="243201"/>
            </a:xfrm>
            <a:custGeom>
              <a:avLst/>
              <a:gdLst>
                <a:gd name="connsiteX0" fmla="*/ 384140 w 768284"/>
                <a:gd name="connsiteY0" fmla="*/ 243201 h 243201"/>
                <a:gd name="connsiteX1" fmla="*/ 384140 w 768284"/>
                <a:gd name="connsiteY1" fmla="*/ 0 h 243201"/>
                <a:gd name="connsiteX2" fmla="*/ 768284 w 768284"/>
                <a:gd name="connsiteY2" fmla="*/ 121600 h 243201"/>
                <a:gd name="connsiteX3" fmla="*/ 0 w 768284"/>
                <a:gd name="connsiteY3" fmla="*/ 121600 h 243201"/>
                <a:gd name="connsiteX4" fmla="*/ 384140 w 768284"/>
                <a:gd name="connsiteY4" fmla="*/ 121600 h 24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284" h="243201">
                  <a:moveTo>
                    <a:pt x="768284" y="243201"/>
                  </a:moveTo>
                  <a:lnTo>
                    <a:pt x="768284" y="0"/>
                  </a:lnTo>
                  <a:lnTo>
                    <a:pt x="0" y="0"/>
                  </a:lnTo>
                  <a:lnTo>
                    <a:pt x="0" y="243201"/>
                  </a:lnTo>
                  <a:lnTo>
                    <a:pt x="768284" y="243201"/>
                  </a:lnTo>
                  <a:close/>
                </a:path>
              </a:pathLst>
            </a:custGeom>
            <a:solidFill>
              <a:srgbClr val="F3EBED"/>
            </a:solidFill>
            <a:ln w="7600" cap="flat">
              <a:solidFill>
                <a:srgbClr val="CA9BA4"/>
              </a:solidFill>
              <a:bevel/>
            </a:ln>
          </p:spPr>
          <p:txBody>
            <a:bodyPr wrap="square" lIns="28000" tIns="18000" rIns="28000" bIns="18000" rtlCol="0" anchor="ctr"/>
            <a:lstStyle/>
            <a:p>
              <a:pPr algn="ctr"/>
              <a:r>
                <a:rPr sz="900" b="1" dirty="0" err="1">
                  <a:solidFill>
                    <a:schemeClr val="tx2">
                      <a:lumMod val="75000"/>
                    </a:schemeClr>
                  </a:solidFill>
                  <a:latin typeface="宋体"/>
                </a:rPr>
                <a:t>飞机能够飞上天</a:t>
              </a:r>
              <a:endParaRPr sz="900" b="1" dirty="0">
                <a:solidFill>
                  <a:schemeClr val="tx2">
                    <a:lumMod val="75000"/>
                  </a:schemeClr>
                </a:solidFill>
                <a:latin typeface="宋体"/>
              </a:endParaRPr>
            </a:p>
          </p:txBody>
        </p:sp>
        <p:sp>
          <p:nvSpPr>
            <p:cNvPr id="55" name="任意多边形 54"/>
            <p:cNvSpPr/>
            <p:nvPr/>
          </p:nvSpPr>
          <p:spPr>
            <a:xfrm>
              <a:off x="2254070" y="1992368"/>
              <a:ext cx="544662" cy="472664"/>
            </a:xfrm>
            <a:custGeom>
              <a:avLst/>
              <a:gdLst>
                <a:gd name="connsiteX0" fmla="*/ 244975 w 489951"/>
                <a:gd name="connsiteY0" fmla="*/ 274340 h 274340"/>
                <a:gd name="connsiteX1" fmla="*/ 244975 w 489951"/>
                <a:gd name="connsiteY1" fmla="*/ 0 h 274340"/>
                <a:gd name="connsiteX2" fmla="*/ 489951 w 489951"/>
                <a:gd name="connsiteY2" fmla="*/ 137170 h 274340"/>
                <a:gd name="connsiteX3" fmla="*/ 0 w 489951"/>
                <a:gd name="connsiteY3" fmla="*/ 137170 h 274340"/>
                <a:gd name="connsiteX4" fmla="*/ 244975 w 489951"/>
                <a:gd name="connsiteY4" fmla="*/ 137170 h 274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951" h="274340">
                  <a:moveTo>
                    <a:pt x="489951" y="274340"/>
                  </a:moveTo>
                  <a:lnTo>
                    <a:pt x="489951" y="0"/>
                  </a:lnTo>
                  <a:lnTo>
                    <a:pt x="0" y="0"/>
                  </a:lnTo>
                  <a:lnTo>
                    <a:pt x="0" y="274340"/>
                  </a:lnTo>
                  <a:lnTo>
                    <a:pt x="489951" y="274340"/>
                  </a:lnTo>
                  <a:close/>
                </a:path>
              </a:pathLst>
            </a:custGeom>
            <a:solidFill>
              <a:srgbClr val="EDF0F6"/>
            </a:solidFill>
            <a:ln w="7600" cap="flat">
              <a:solidFill>
                <a:srgbClr val="AAB7D9"/>
              </a:solidFill>
              <a:bevel/>
            </a:ln>
          </p:spPr>
          <p:txBody>
            <a:bodyPr wrap="square" lIns="28000" tIns="18000" rIns="28000" bIns="18000" rtlCol="0" anchor="ctr"/>
            <a:lstStyle/>
            <a:p>
              <a:pPr algn="ctr"/>
              <a:r>
                <a:rPr sz="900" b="1" dirty="0" err="1">
                  <a:solidFill>
                    <a:srgbClr val="002060"/>
                  </a:solidFill>
                  <a:latin typeface="宋体"/>
                </a:rPr>
                <a:t>万有引力</a:t>
              </a:r>
              <a:endParaRPr sz="900" b="1" dirty="0">
                <a:solidFill>
                  <a:srgbClr val="002060"/>
                </a:solidFill>
                <a:latin typeface="宋体"/>
              </a:endParaRPr>
            </a:p>
          </p:txBody>
        </p:sp>
        <p:sp>
          <p:nvSpPr>
            <p:cNvPr id="56" name="ConnectLine"/>
            <p:cNvSpPr/>
            <p:nvPr/>
          </p:nvSpPr>
          <p:spPr>
            <a:xfrm>
              <a:off x="2533178" y="4970136"/>
              <a:ext cx="0" cy="2362642"/>
            </a:xfrm>
            <a:custGeom>
              <a:avLst/>
              <a:gdLst/>
              <a:ahLst/>
              <a:cxnLst/>
              <a:rect l="0" t="0" r="0" b="0"/>
              <a:pathLst>
                <a:path h="2362642" fill="none">
                  <a:moveTo>
                    <a:pt x="0" y="0"/>
                  </a:moveTo>
                  <a:lnTo>
                    <a:pt x="0" y="-2362642"/>
                  </a:lnTo>
                </a:path>
              </a:pathLst>
            </a:custGeom>
            <a:solidFill>
              <a:srgbClr val="FFFFFF"/>
            </a:solidFill>
            <a:ln w="7600" cap="flat">
              <a:solidFill>
                <a:srgbClr val="AD5358"/>
              </a:solidFill>
              <a:bevel/>
              <a:tailEnd type="stealth" w="med" len="med"/>
            </a:ln>
          </p:spPr>
          <p:txBody>
            <a:bodyPr/>
            <a:lstStyle/>
            <a:p>
              <a:endParaRPr lang="en-US"/>
            </a:p>
          </p:txBody>
        </p:sp>
        <p:sp>
          <p:nvSpPr>
            <p:cNvPr id="57" name="ConnectLine"/>
            <p:cNvSpPr/>
            <p:nvPr/>
          </p:nvSpPr>
          <p:spPr>
            <a:xfrm>
              <a:off x="3906131" y="4620594"/>
              <a:ext cx="1729" cy="559096"/>
            </a:xfrm>
            <a:custGeom>
              <a:avLst/>
              <a:gdLst/>
              <a:ahLst/>
              <a:cxnLst/>
              <a:rect l="0" t="0" r="0" b="0"/>
              <a:pathLst>
                <a:path w="1729" h="559096" fill="none">
                  <a:moveTo>
                    <a:pt x="0" y="0"/>
                  </a:moveTo>
                  <a:lnTo>
                    <a:pt x="0" y="-315896"/>
                  </a:lnTo>
                  <a:lnTo>
                    <a:pt x="-1729" y="-315896"/>
                  </a:lnTo>
                  <a:lnTo>
                    <a:pt x="-1729" y="-559096"/>
                  </a:lnTo>
                </a:path>
              </a:pathLst>
            </a:custGeom>
            <a:solidFill>
              <a:srgbClr val="EB747A"/>
            </a:solidFill>
            <a:ln w="7600" cap="flat">
              <a:solidFill>
                <a:srgbClr val="AD5358"/>
              </a:solidFill>
              <a:bevel/>
              <a:tailEnd type="stealth" w="med" len="med"/>
            </a:ln>
          </p:spPr>
        </p:sp>
        <p:sp>
          <p:nvSpPr>
            <p:cNvPr id="58" name="ConnectLine"/>
            <p:cNvSpPr/>
            <p:nvPr/>
          </p:nvSpPr>
          <p:spPr>
            <a:xfrm>
              <a:off x="3904401" y="3813363"/>
              <a:ext cx="1201" cy="856946"/>
            </a:xfrm>
            <a:custGeom>
              <a:avLst/>
              <a:gdLst/>
              <a:ahLst/>
              <a:cxnLst/>
              <a:rect l="0" t="0" r="0" b="0"/>
              <a:pathLst>
                <a:path w="1201" h="856946" fill="none">
                  <a:moveTo>
                    <a:pt x="0" y="0"/>
                  </a:moveTo>
                  <a:lnTo>
                    <a:pt x="0" y="-613747"/>
                  </a:lnTo>
                  <a:lnTo>
                    <a:pt x="1201" y="-613747"/>
                  </a:lnTo>
                  <a:lnTo>
                    <a:pt x="1201" y="-856946"/>
                  </a:lnTo>
                </a:path>
              </a:pathLst>
            </a:custGeom>
            <a:solidFill>
              <a:srgbClr val="FFFFFF"/>
            </a:solidFill>
            <a:ln w="7600" cap="flat">
              <a:solidFill>
                <a:srgbClr val="AD5358"/>
              </a:solidFill>
              <a:bevel/>
              <a:tailEnd type="stealth" w="med" len="med"/>
            </a:ln>
          </p:spPr>
        </p:sp>
        <p:sp>
          <p:nvSpPr>
            <p:cNvPr id="59" name="任意多边形 58"/>
            <p:cNvSpPr/>
            <p:nvPr/>
          </p:nvSpPr>
          <p:spPr>
            <a:xfrm>
              <a:off x="3437863" y="4620590"/>
              <a:ext cx="936540" cy="553900"/>
            </a:xfrm>
            <a:custGeom>
              <a:avLst/>
              <a:gdLst>
                <a:gd name="connsiteX0" fmla="*/ 468270 w 936540"/>
                <a:gd name="connsiteY0" fmla="*/ 553900 h 553900"/>
                <a:gd name="connsiteX1" fmla="*/ 468270 w 936540"/>
                <a:gd name="connsiteY1" fmla="*/ 0 h 553900"/>
                <a:gd name="connsiteX2" fmla="*/ 936540 w 936540"/>
                <a:gd name="connsiteY2" fmla="*/ 276950 h 553900"/>
                <a:gd name="connsiteX3" fmla="*/ 0 w 936540"/>
                <a:gd name="connsiteY3" fmla="*/ 276950 h 553900"/>
                <a:gd name="connsiteX4" fmla="*/ 468270 w 936540"/>
                <a:gd name="connsiteY4" fmla="*/ 276950 h 55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540" h="553900">
                  <a:moveTo>
                    <a:pt x="936540" y="553900"/>
                  </a:moveTo>
                  <a:lnTo>
                    <a:pt x="936540" y="0"/>
                  </a:lnTo>
                  <a:lnTo>
                    <a:pt x="0" y="0"/>
                  </a:lnTo>
                  <a:lnTo>
                    <a:pt x="0" y="553900"/>
                  </a:lnTo>
                  <a:lnTo>
                    <a:pt x="936540" y="553900"/>
                  </a:lnTo>
                  <a:close/>
                </a:path>
              </a:pathLst>
            </a:custGeom>
            <a:solidFill>
              <a:srgbClr val="F3EBED"/>
            </a:solidFill>
            <a:ln w="7600" cap="flat">
              <a:solidFill>
                <a:srgbClr val="CA9BA4"/>
              </a:solidFill>
              <a:bevel/>
            </a:ln>
          </p:spPr>
          <p:txBody>
            <a:bodyPr wrap="square" lIns="28000" tIns="18000" rIns="28000" bIns="18000" rtlCol="0" anchor="t"/>
            <a:lstStyle/>
            <a:p>
              <a:pPr algn="ctr"/>
              <a:r>
                <a:rPr sz="760" b="1" dirty="0" err="1" smtClean="0">
                  <a:latin typeface="宋体"/>
                </a:rPr>
                <a:t>交通</a:t>
              </a:r>
              <a:r>
                <a:rPr lang="zh-CN" altLang="en-US" sz="760" b="1" dirty="0" smtClean="0">
                  <a:latin typeface="宋体"/>
                </a:rPr>
                <a:t>网络</a:t>
              </a:r>
              <a:r>
                <a:rPr sz="760" b="1" dirty="0" err="1" smtClean="0">
                  <a:latin typeface="宋体"/>
                </a:rPr>
                <a:t>大数据</a:t>
              </a:r>
              <a:endParaRPr sz="760" b="1" dirty="0">
                <a:latin typeface="宋体"/>
              </a:endParaRPr>
            </a:p>
          </p:txBody>
        </p:sp>
        <p:pic>
          <p:nvPicPr>
            <p:cNvPr id="60" name="图片 5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480001" y="4806493"/>
              <a:ext cx="833598" cy="354678"/>
            </a:xfrm>
            <a:prstGeom prst="rect">
              <a:avLst/>
            </a:prstGeom>
          </p:spPr>
        </p:pic>
        <p:sp>
          <p:nvSpPr>
            <p:cNvPr id="61" name="任意多边形 60"/>
            <p:cNvSpPr/>
            <p:nvPr/>
          </p:nvSpPr>
          <p:spPr>
            <a:xfrm>
              <a:off x="2671704" y="2624779"/>
              <a:ext cx="599612" cy="274340"/>
            </a:xfrm>
            <a:custGeom>
              <a:avLst/>
              <a:gdLst>
                <a:gd name="connsiteX0" fmla="*/ 244975 w 489951"/>
                <a:gd name="connsiteY0" fmla="*/ 274340 h 274340"/>
                <a:gd name="connsiteX1" fmla="*/ 244975 w 489951"/>
                <a:gd name="connsiteY1" fmla="*/ 0 h 274340"/>
                <a:gd name="connsiteX2" fmla="*/ 489951 w 489951"/>
                <a:gd name="connsiteY2" fmla="*/ 137170 h 274340"/>
                <a:gd name="connsiteX3" fmla="*/ 0 w 489951"/>
                <a:gd name="connsiteY3" fmla="*/ 137170 h 274340"/>
                <a:gd name="connsiteX4" fmla="*/ 244975 w 489951"/>
                <a:gd name="connsiteY4" fmla="*/ 137170 h 274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9951" h="274340">
                  <a:moveTo>
                    <a:pt x="489951" y="274340"/>
                  </a:moveTo>
                  <a:lnTo>
                    <a:pt x="489951" y="0"/>
                  </a:lnTo>
                  <a:lnTo>
                    <a:pt x="0" y="0"/>
                  </a:lnTo>
                  <a:lnTo>
                    <a:pt x="0" y="274340"/>
                  </a:lnTo>
                  <a:lnTo>
                    <a:pt x="489951" y="274340"/>
                  </a:lnTo>
                  <a:close/>
                </a:path>
              </a:pathLst>
            </a:custGeom>
            <a:solidFill>
              <a:srgbClr val="EDF0F6"/>
            </a:solidFill>
            <a:ln w="7600" cap="flat">
              <a:solidFill>
                <a:srgbClr val="AAB7D9"/>
              </a:solidFill>
              <a:bevel/>
            </a:ln>
          </p:spPr>
          <p:txBody>
            <a:bodyPr wrap="square" lIns="28000" tIns="18000" rIns="28000" bIns="18000" rtlCol="0" anchor="ctr"/>
            <a:lstStyle/>
            <a:p>
              <a:pPr algn="ctr"/>
              <a:r>
                <a:rPr sz="900" b="1" dirty="0" err="1">
                  <a:solidFill>
                    <a:srgbClr val="002060"/>
                  </a:solidFill>
                  <a:latin typeface="宋体"/>
                </a:rPr>
                <a:t>流体力学</a:t>
              </a:r>
              <a:endParaRPr sz="900" b="1" dirty="0">
                <a:solidFill>
                  <a:srgbClr val="002060"/>
                </a:solidFill>
                <a:latin typeface="宋体"/>
              </a:endParaRPr>
            </a:p>
          </p:txBody>
        </p:sp>
        <p:sp>
          <p:nvSpPr>
            <p:cNvPr id="62" name="ConnectLine"/>
            <p:cNvSpPr/>
            <p:nvPr/>
          </p:nvSpPr>
          <p:spPr>
            <a:xfrm>
              <a:off x="2945600" y="5284054"/>
              <a:ext cx="0" cy="2395596"/>
            </a:xfrm>
            <a:custGeom>
              <a:avLst/>
              <a:gdLst/>
              <a:ahLst/>
              <a:cxnLst/>
              <a:rect l="0" t="0" r="0" b="0"/>
              <a:pathLst>
                <a:path h="2395596" fill="none">
                  <a:moveTo>
                    <a:pt x="0" y="0"/>
                  </a:moveTo>
                  <a:lnTo>
                    <a:pt x="0" y="-2395596"/>
                  </a:lnTo>
                </a:path>
              </a:pathLst>
            </a:custGeom>
            <a:solidFill>
              <a:srgbClr val="FFFFFF"/>
            </a:solidFill>
            <a:ln w="7600" cap="flat">
              <a:solidFill>
                <a:srgbClr val="AD5358"/>
              </a:solidFill>
              <a:bevel/>
              <a:tailEnd type="stealth" w="med" len="med"/>
            </a:ln>
          </p:spPr>
        </p:sp>
        <p:sp>
          <p:nvSpPr>
            <p:cNvPr id="63" name="任意多边形 62"/>
            <p:cNvSpPr/>
            <p:nvPr/>
          </p:nvSpPr>
          <p:spPr>
            <a:xfrm>
              <a:off x="3944625" y="5239259"/>
              <a:ext cx="1256850" cy="743341"/>
            </a:xfrm>
            <a:custGeom>
              <a:avLst/>
              <a:gdLst>
                <a:gd name="connsiteX0" fmla="*/ 628424 w 1256850"/>
                <a:gd name="connsiteY0" fmla="*/ 743341 h 743341"/>
                <a:gd name="connsiteX1" fmla="*/ 628424 w 1256850"/>
                <a:gd name="connsiteY1" fmla="*/ 0 h 743341"/>
                <a:gd name="connsiteX2" fmla="*/ 1256850 w 1256850"/>
                <a:gd name="connsiteY2" fmla="*/ 371670 h 743341"/>
                <a:gd name="connsiteX3" fmla="*/ 0 w 1256850"/>
                <a:gd name="connsiteY3" fmla="*/ 371670 h 743341"/>
                <a:gd name="connsiteX4" fmla="*/ 628424 w 1256850"/>
                <a:gd name="connsiteY4" fmla="*/ 371670 h 743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850" h="743341">
                  <a:moveTo>
                    <a:pt x="1256850" y="743341"/>
                  </a:moveTo>
                  <a:lnTo>
                    <a:pt x="1256850" y="0"/>
                  </a:lnTo>
                  <a:lnTo>
                    <a:pt x="0" y="0"/>
                  </a:lnTo>
                  <a:lnTo>
                    <a:pt x="0" y="743341"/>
                  </a:lnTo>
                  <a:lnTo>
                    <a:pt x="1256850" y="743341"/>
                  </a:lnTo>
                  <a:close/>
                </a:path>
              </a:pathLst>
            </a:custGeom>
            <a:solidFill>
              <a:srgbClr val="F3EBED"/>
            </a:solidFill>
            <a:ln w="7600" cap="flat">
              <a:solidFill>
                <a:srgbClr val="CA9BA4"/>
              </a:solidFill>
              <a:bevel/>
            </a:ln>
          </p:spPr>
          <p:txBody>
            <a:bodyPr wrap="square" lIns="28000" tIns="18000" rIns="28000" bIns="18000" rtlCol="0" anchor="t"/>
            <a:lstStyle/>
            <a:p>
              <a:pPr algn="ctr"/>
              <a:r>
                <a:rPr sz="760" b="1" dirty="0" err="1" smtClean="0">
                  <a:latin typeface="宋体"/>
                </a:rPr>
                <a:t>医疗</a:t>
              </a:r>
              <a:r>
                <a:rPr lang="zh-CN" altLang="en-US" sz="760" b="1" dirty="0" smtClean="0">
                  <a:latin typeface="宋体"/>
                </a:rPr>
                <a:t>信息</a:t>
              </a:r>
              <a:r>
                <a:rPr sz="760" b="1" dirty="0" err="1" smtClean="0">
                  <a:latin typeface="宋体"/>
                </a:rPr>
                <a:t>大数据</a:t>
              </a:r>
              <a:endParaRPr sz="760" b="1" dirty="0">
                <a:latin typeface="宋体"/>
              </a:endParaRPr>
            </a:p>
          </p:txBody>
        </p:sp>
        <p:pic>
          <p:nvPicPr>
            <p:cNvPr id="64" name="图片 6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001651" y="5405649"/>
              <a:ext cx="555148" cy="528452"/>
            </a:xfrm>
            <a:prstGeom prst="rect">
              <a:avLst/>
            </a:prstGeom>
          </p:spPr>
        </p:pic>
        <p:pic>
          <p:nvPicPr>
            <p:cNvPr id="65" name="图片 64"/>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4573051" y="5409575"/>
              <a:ext cx="589390" cy="520600"/>
            </a:xfrm>
            <a:prstGeom prst="rect">
              <a:avLst/>
            </a:prstGeom>
          </p:spPr>
        </p:pic>
        <p:sp>
          <p:nvSpPr>
            <p:cNvPr id="66" name="任意多边形 65"/>
            <p:cNvSpPr/>
            <p:nvPr/>
          </p:nvSpPr>
          <p:spPr>
            <a:xfrm>
              <a:off x="4034723" y="3484100"/>
              <a:ext cx="1057896" cy="304495"/>
            </a:xfrm>
            <a:custGeom>
              <a:avLst/>
              <a:gdLst>
                <a:gd name="connsiteX0" fmla="*/ 480300 w 960602"/>
                <a:gd name="connsiteY0" fmla="*/ 304495 h 304495"/>
                <a:gd name="connsiteX1" fmla="*/ 480300 w 960602"/>
                <a:gd name="connsiteY1" fmla="*/ 0 h 304495"/>
                <a:gd name="connsiteX2" fmla="*/ 960602 w 960602"/>
                <a:gd name="connsiteY2" fmla="*/ 152248 h 304495"/>
                <a:gd name="connsiteX3" fmla="*/ 0 w 960602"/>
                <a:gd name="connsiteY3" fmla="*/ 152248 h 304495"/>
                <a:gd name="connsiteX4" fmla="*/ 480300 w 960602"/>
                <a:gd name="connsiteY4" fmla="*/ 152248 h 304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602" h="304495">
                  <a:moveTo>
                    <a:pt x="960602" y="304495"/>
                  </a:moveTo>
                  <a:lnTo>
                    <a:pt x="960602" y="0"/>
                  </a:lnTo>
                  <a:lnTo>
                    <a:pt x="0" y="0"/>
                  </a:lnTo>
                  <a:lnTo>
                    <a:pt x="0" y="304495"/>
                  </a:lnTo>
                  <a:lnTo>
                    <a:pt x="960602" y="304495"/>
                  </a:lnTo>
                  <a:close/>
                </a:path>
              </a:pathLst>
            </a:custGeom>
            <a:solidFill>
              <a:srgbClr val="00FFFF"/>
            </a:solidFill>
            <a:ln w="7600" cap="flat">
              <a:solidFill>
                <a:srgbClr val="EF9EA1"/>
              </a:solidFill>
              <a:bevel/>
            </a:ln>
          </p:spPr>
          <p:txBody>
            <a:bodyPr wrap="square" lIns="28000" tIns="18000" rIns="28000" bIns="18000" rtlCol="0" anchor="ctr"/>
            <a:lstStyle/>
            <a:p>
              <a:pPr algn="ctr"/>
              <a:r>
                <a:rPr sz="900" b="1" dirty="0" err="1" smtClean="0">
                  <a:solidFill>
                    <a:schemeClr val="tx2">
                      <a:lumMod val="75000"/>
                    </a:schemeClr>
                  </a:solidFill>
                  <a:latin typeface="宋体"/>
                </a:rPr>
                <a:t>多肽</a:t>
              </a:r>
              <a:r>
                <a:rPr lang="zh-CN" altLang="en-US" sz="900" b="1" dirty="0" smtClean="0">
                  <a:solidFill>
                    <a:schemeClr val="tx2">
                      <a:lumMod val="75000"/>
                    </a:schemeClr>
                  </a:solidFill>
                  <a:latin typeface="宋体"/>
                </a:rPr>
                <a:t>结构</a:t>
              </a:r>
              <a:r>
                <a:rPr sz="900" b="1" dirty="0" err="1" smtClean="0">
                  <a:solidFill>
                    <a:schemeClr val="tx2">
                      <a:lumMod val="75000"/>
                    </a:schemeClr>
                  </a:solidFill>
                  <a:latin typeface="宋体"/>
                </a:rPr>
                <a:t>分布规律</a:t>
              </a:r>
              <a:endParaRPr sz="900" b="1" dirty="0">
                <a:solidFill>
                  <a:schemeClr val="tx2">
                    <a:lumMod val="75000"/>
                  </a:schemeClr>
                </a:solidFill>
                <a:latin typeface="宋体"/>
              </a:endParaRPr>
            </a:p>
            <a:p>
              <a:pPr algn="ctr"/>
              <a:r>
                <a:rPr sz="900" b="1" dirty="0" err="1">
                  <a:solidFill>
                    <a:schemeClr val="tx2">
                      <a:lumMod val="75000"/>
                    </a:schemeClr>
                  </a:solidFill>
                  <a:latin typeface="宋体"/>
                </a:rPr>
                <a:t>病灶相对位置</a:t>
              </a:r>
              <a:endParaRPr sz="900" b="1" dirty="0">
                <a:solidFill>
                  <a:schemeClr val="tx2">
                    <a:lumMod val="75000"/>
                  </a:schemeClr>
                </a:solidFill>
                <a:latin typeface="宋体"/>
              </a:endParaRPr>
            </a:p>
          </p:txBody>
        </p:sp>
        <p:sp>
          <p:nvSpPr>
            <p:cNvPr id="67" name="ConnectLine"/>
            <p:cNvSpPr/>
            <p:nvPr/>
          </p:nvSpPr>
          <p:spPr>
            <a:xfrm>
              <a:off x="4573045" y="5239263"/>
              <a:ext cx="10148" cy="1444965"/>
            </a:xfrm>
            <a:custGeom>
              <a:avLst/>
              <a:gdLst/>
              <a:ahLst/>
              <a:cxnLst/>
              <a:rect l="0" t="0" r="0" b="0"/>
              <a:pathLst>
                <a:path w="10148" h="1444965" fill="none">
                  <a:moveTo>
                    <a:pt x="0" y="0"/>
                  </a:moveTo>
                  <a:lnTo>
                    <a:pt x="0" y="-42999"/>
                  </a:lnTo>
                  <a:lnTo>
                    <a:pt x="-10148" y="-42999"/>
                  </a:lnTo>
                  <a:lnTo>
                    <a:pt x="-10148" y="-1444965"/>
                  </a:lnTo>
                </a:path>
              </a:pathLst>
            </a:custGeom>
            <a:solidFill>
              <a:srgbClr val="FFFFFF"/>
            </a:solidFill>
            <a:ln w="7600" cap="flat">
              <a:solidFill>
                <a:srgbClr val="AD5358"/>
              </a:solidFill>
              <a:bevel/>
              <a:tailEnd type="stealth" w="med" len="med"/>
            </a:ln>
          </p:spPr>
        </p:sp>
        <p:sp>
          <p:nvSpPr>
            <p:cNvPr id="68" name="任意多边形 67"/>
            <p:cNvSpPr/>
            <p:nvPr/>
          </p:nvSpPr>
          <p:spPr>
            <a:xfrm>
              <a:off x="4119926" y="2167682"/>
              <a:ext cx="888712" cy="371019"/>
            </a:xfrm>
            <a:custGeom>
              <a:avLst/>
              <a:gdLst>
                <a:gd name="connsiteX0" fmla="*/ 382481 w 764963"/>
                <a:gd name="connsiteY0" fmla="*/ 371019 h 371019"/>
                <a:gd name="connsiteX1" fmla="*/ 382481 w 764963"/>
                <a:gd name="connsiteY1" fmla="*/ 0 h 371019"/>
                <a:gd name="connsiteX2" fmla="*/ 764963 w 764963"/>
                <a:gd name="connsiteY2" fmla="*/ 185509 h 371019"/>
                <a:gd name="connsiteX3" fmla="*/ 0 w 764963"/>
                <a:gd name="connsiteY3" fmla="*/ 185509 h 371019"/>
                <a:gd name="connsiteX4" fmla="*/ 382481 w 764963"/>
                <a:gd name="connsiteY4" fmla="*/ 185509 h 37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4963" h="371019">
                  <a:moveTo>
                    <a:pt x="764963" y="371019"/>
                  </a:moveTo>
                  <a:lnTo>
                    <a:pt x="764963" y="0"/>
                  </a:lnTo>
                  <a:lnTo>
                    <a:pt x="0" y="0"/>
                  </a:lnTo>
                  <a:lnTo>
                    <a:pt x="0" y="371019"/>
                  </a:lnTo>
                  <a:lnTo>
                    <a:pt x="764963" y="371019"/>
                  </a:lnTo>
                  <a:close/>
                </a:path>
              </a:pathLst>
            </a:custGeom>
            <a:solidFill>
              <a:srgbClr val="EDF0F6"/>
            </a:solidFill>
            <a:ln w="7600" cap="flat">
              <a:solidFill>
                <a:srgbClr val="AAB7D9"/>
              </a:solidFill>
              <a:bevel/>
            </a:ln>
          </p:spPr>
          <p:txBody>
            <a:bodyPr wrap="square" lIns="28000" tIns="18000" rIns="28000" bIns="18000" rtlCol="0" anchor="ctr"/>
            <a:lstStyle/>
            <a:p>
              <a:pPr algn="ctr"/>
              <a:r>
                <a:rPr sz="900" b="1" dirty="0" err="1">
                  <a:solidFill>
                    <a:srgbClr val="002060"/>
                  </a:solidFill>
                  <a:latin typeface="宋体"/>
                </a:rPr>
                <a:t>蛋白质结构识别</a:t>
              </a:r>
              <a:endParaRPr sz="900" b="1" dirty="0">
                <a:solidFill>
                  <a:srgbClr val="002060"/>
                </a:solidFill>
                <a:latin typeface="宋体"/>
              </a:endParaRPr>
            </a:p>
            <a:p>
              <a:pPr algn="ctr"/>
              <a:r>
                <a:rPr sz="900" b="1" dirty="0" err="1">
                  <a:solidFill>
                    <a:srgbClr val="002060"/>
                  </a:solidFill>
                  <a:latin typeface="宋体"/>
                </a:rPr>
                <a:t>疾病快速诊断</a:t>
              </a:r>
              <a:endParaRPr sz="900" b="1" dirty="0">
                <a:solidFill>
                  <a:srgbClr val="002060"/>
                </a:solidFill>
                <a:latin typeface="宋体"/>
              </a:endParaRPr>
            </a:p>
          </p:txBody>
        </p:sp>
        <p:sp>
          <p:nvSpPr>
            <p:cNvPr id="69" name="ConnectLine"/>
            <p:cNvSpPr/>
            <p:nvPr/>
          </p:nvSpPr>
          <p:spPr>
            <a:xfrm>
              <a:off x="4562900" y="3489803"/>
              <a:ext cx="6618" cy="939018"/>
            </a:xfrm>
            <a:custGeom>
              <a:avLst/>
              <a:gdLst/>
              <a:ahLst/>
              <a:cxnLst/>
              <a:rect l="0" t="0" r="0" b="0"/>
              <a:pathLst>
                <a:path w="6618" h="939018" fill="none">
                  <a:moveTo>
                    <a:pt x="0" y="0"/>
                  </a:moveTo>
                  <a:lnTo>
                    <a:pt x="0" y="-939018"/>
                  </a:lnTo>
                  <a:lnTo>
                    <a:pt x="6618" y="-939018"/>
                  </a:lnTo>
                </a:path>
              </a:pathLst>
            </a:custGeom>
            <a:solidFill>
              <a:srgbClr val="FFFFFF"/>
            </a:solidFill>
            <a:ln w="7600" cap="flat">
              <a:solidFill>
                <a:srgbClr val="AD5358"/>
              </a:solidFill>
              <a:bevel/>
              <a:tailEnd type="stealth" w="med" len="med"/>
            </a:ln>
          </p:spPr>
        </p:sp>
        <p:sp>
          <p:nvSpPr>
            <p:cNvPr id="70" name="任意多边形 69"/>
            <p:cNvSpPr/>
            <p:nvPr/>
          </p:nvSpPr>
          <p:spPr>
            <a:xfrm>
              <a:off x="4696411" y="4514587"/>
              <a:ext cx="1010116" cy="597415"/>
            </a:xfrm>
            <a:custGeom>
              <a:avLst/>
              <a:gdLst>
                <a:gd name="connsiteX0" fmla="*/ 505059 w 1010116"/>
                <a:gd name="connsiteY0" fmla="*/ 597415 h 597415"/>
                <a:gd name="connsiteX1" fmla="*/ 505059 w 1010116"/>
                <a:gd name="connsiteY1" fmla="*/ 0 h 597415"/>
                <a:gd name="connsiteX2" fmla="*/ 1010116 w 1010116"/>
                <a:gd name="connsiteY2" fmla="*/ 298707 h 597415"/>
                <a:gd name="connsiteX3" fmla="*/ 0 w 1010116"/>
                <a:gd name="connsiteY3" fmla="*/ 298707 h 597415"/>
                <a:gd name="connsiteX4" fmla="*/ 505059 w 1010116"/>
                <a:gd name="connsiteY4" fmla="*/ 298707 h 597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116" h="597415">
                  <a:moveTo>
                    <a:pt x="1010116" y="597415"/>
                  </a:moveTo>
                  <a:lnTo>
                    <a:pt x="1010116" y="0"/>
                  </a:lnTo>
                  <a:lnTo>
                    <a:pt x="0" y="0"/>
                  </a:lnTo>
                  <a:lnTo>
                    <a:pt x="0" y="597415"/>
                  </a:lnTo>
                  <a:lnTo>
                    <a:pt x="1010116" y="597415"/>
                  </a:lnTo>
                  <a:close/>
                </a:path>
              </a:pathLst>
            </a:custGeom>
            <a:solidFill>
              <a:srgbClr val="F3EBED"/>
            </a:solidFill>
            <a:ln w="7600" cap="flat">
              <a:solidFill>
                <a:srgbClr val="CA9BA4"/>
              </a:solidFill>
              <a:bevel/>
            </a:ln>
          </p:spPr>
          <p:txBody>
            <a:bodyPr wrap="square" lIns="28000" tIns="18000" rIns="28000" bIns="18000" rtlCol="0" anchor="t"/>
            <a:lstStyle/>
            <a:p>
              <a:pPr algn="ctr"/>
              <a:r>
                <a:rPr sz="760" b="1" dirty="0" err="1" smtClean="0">
                  <a:latin typeface="宋体"/>
                </a:rPr>
                <a:t>电信</a:t>
              </a:r>
              <a:r>
                <a:rPr lang="zh-CN" altLang="en-US" sz="760" b="1" dirty="0" smtClean="0">
                  <a:latin typeface="宋体"/>
                </a:rPr>
                <a:t>网络</a:t>
              </a:r>
              <a:r>
                <a:rPr sz="760" b="1" dirty="0" err="1" smtClean="0">
                  <a:latin typeface="宋体"/>
                </a:rPr>
                <a:t>大数据</a:t>
              </a:r>
              <a:endParaRPr sz="760" b="1" dirty="0">
                <a:latin typeface="宋体"/>
              </a:endParaRPr>
            </a:p>
          </p:txBody>
        </p:sp>
        <p:pic>
          <p:nvPicPr>
            <p:cNvPr id="71" name="图片 70"/>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4800352" y="4671745"/>
              <a:ext cx="805243" cy="399865"/>
            </a:xfrm>
            <a:prstGeom prst="rect">
              <a:avLst/>
            </a:prstGeom>
          </p:spPr>
        </p:pic>
        <p:sp>
          <p:nvSpPr>
            <p:cNvPr id="72" name="任意多边形 71"/>
            <p:cNvSpPr/>
            <p:nvPr/>
          </p:nvSpPr>
          <p:spPr>
            <a:xfrm>
              <a:off x="4720136" y="3909247"/>
              <a:ext cx="960602" cy="304495"/>
            </a:xfrm>
            <a:custGeom>
              <a:avLst/>
              <a:gdLst>
                <a:gd name="connsiteX0" fmla="*/ 480300 w 960602"/>
                <a:gd name="connsiteY0" fmla="*/ 304495 h 304495"/>
                <a:gd name="connsiteX1" fmla="*/ 480300 w 960602"/>
                <a:gd name="connsiteY1" fmla="*/ 0 h 304495"/>
                <a:gd name="connsiteX2" fmla="*/ 960602 w 960602"/>
                <a:gd name="connsiteY2" fmla="*/ 152248 h 304495"/>
                <a:gd name="connsiteX3" fmla="*/ 0 w 960602"/>
                <a:gd name="connsiteY3" fmla="*/ 152248 h 304495"/>
                <a:gd name="connsiteX4" fmla="*/ 480300 w 960602"/>
                <a:gd name="connsiteY4" fmla="*/ 152248 h 304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602" h="304495">
                  <a:moveTo>
                    <a:pt x="960602" y="304495"/>
                  </a:moveTo>
                  <a:lnTo>
                    <a:pt x="960602" y="0"/>
                  </a:lnTo>
                  <a:lnTo>
                    <a:pt x="0" y="0"/>
                  </a:lnTo>
                  <a:lnTo>
                    <a:pt x="0" y="304495"/>
                  </a:lnTo>
                  <a:lnTo>
                    <a:pt x="960602" y="304495"/>
                  </a:lnTo>
                  <a:close/>
                </a:path>
              </a:pathLst>
            </a:custGeom>
            <a:solidFill>
              <a:srgbClr val="00FFFF"/>
            </a:solidFill>
            <a:ln w="7600" cap="flat">
              <a:solidFill>
                <a:srgbClr val="EF9EA1"/>
              </a:solidFill>
              <a:bevel/>
            </a:ln>
          </p:spPr>
          <p:txBody>
            <a:bodyPr wrap="square" lIns="28000" tIns="18000" rIns="28000" bIns="18000" rtlCol="0" anchor="ctr"/>
            <a:lstStyle/>
            <a:p>
              <a:pPr algn="ctr"/>
              <a:r>
                <a:rPr sz="900" b="1" dirty="0" err="1">
                  <a:solidFill>
                    <a:schemeClr val="tx2">
                      <a:lumMod val="75000"/>
                    </a:schemeClr>
                  </a:solidFill>
                  <a:latin typeface="宋体"/>
                </a:rPr>
                <a:t>信息传播规律</a:t>
              </a:r>
              <a:endParaRPr sz="900" b="1" dirty="0">
                <a:solidFill>
                  <a:schemeClr val="tx2">
                    <a:lumMod val="75000"/>
                  </a:schemeClr>
                </a:solidFill>
                <a:latin typeface="宋体"/>
              </a:endParaRPr>
            </a:p>
            <a:p>
              <a:pPr algn="ctr"/>
              <a:r>
                <a:rPr sz="900" b="1" dirty="0" err="1">
                  <a:solidFill>
                    <a:schemeClr val="tx2">
                      <a:lumMod val="75000"/>
                    </a:schemeClr>
                  </a:solidFill>
                  <a:latin typeface="宋体"/>
                </a:rPr>
                <a:t>短文本规律特征</a:t>
              </a:r>
              <a:endParaRPr sz="900" b="1" dirty="0">
                <a:solidFill>
                  <a:schemeClr val="tx2">
                    <a:lumMod val="75000"/>
                  </a:schemeClr>
                </a:solidFill>
                <a:latin typeface="宋体"/>
              </a:endParaRPr>
            </a:p>
          </p:txBody>
        </p:sp>
        <p:sp>
          <p:nvSpPr>
            <p:cNvPr id="73" name="任意多边形 72"/>
            <p:cNvSpPr/>
            <p:nvPr/>
          </p:nvSpPr>
          <p:spPr>
            <a:xfrm>
              <a:off x="4688816" y="2566721"/>
              <a:ext cx="1028527" cy="371019"/>
            </a:xfrm>
            <a:custGeom>
              <a:avLst/>
              <a:gdLst>
                <a:gd name="connsiteX0" fmla="*/ 450822 w 901641"/>
                <a:gd name="connsiteY0" fmla="*/ 371019 h 371019"/>
                <a:gd name="connsiteX1" fmla="*/ 450822 w 901641"/>
                <a:gd name="connsiteY1" fmla="*/ 0 h 371019"/>
                <a:gd name="connsiteX2" fmla="*/ 901641 w 901641"/>
                <a:gd name="connsiteY2" fmla="*/ 185509 h 371019"/>
                <a:gd name="connsiteX3" fmla="*/ 0 w 901641"/>
                <a:gd name="connsiteY3" fmla="*/ 185509 h 371019"/>
                <a:gd name="connsiteX4" fmla="*/ 450822 w 901641"/>
                <a:gd name="connsiteY4" fmla="*/ 185509 h 37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41" h="371019">
                  <a:moveTo>
                    <a:pt x="901641" y="371019"/>
                  </a:moveTo>
                  <a:lnTo>
                    <a:pt x="901641" y="0"/>
                  </a:lnTo>
                  <a:lnTo>
                    <a:pt x="0" y="0"/>
                  </a:lnTo>
                  <a:lnTo>
                    <a:pt x="0" y="371019"/>
                  </a:lnTo>
                  <a:lnTo>
                    <a:pt x="901641" y="371019"/>
                  </a:lnTo>
                  <a:close/>
                </a:path>
              </a:pathLst>
            </a:custGeom>
            <a:solidFill>
              <a:srgbClr val="EDF0F6"/>
            </a:solidFill>
            <a:ln w="7600" cap="flat">
              <a:solidFill>
                <a:srgbClr val="AAB7D9"/>
              </a:solidFill>
              <a:bevel/>
            </a:ln>
          </p:spPr>
          <p:txBody>
            <a:bodyPr wrap="square" lIns="28000" tIns="18000" rIns="28000" bIns="18000" rtlCol="0" anchor="ctr"/>
            <a:lstStyle/>
            <a:p>
              <a:pPr algn="ctr"/>
              <a:r>
                <a:rPr sz="900" b="1" dirty="0" err="1" smtClean="0">
                  <a:solidFill>
                    <a:srgbClr val="002060"/>
                  </a:solidFill>
                  <a:latin typeface="宋体"/>
                </a:rPr>
                <a:t>电信用户</a:t>
              </a:r>
              <a:r>
                <a:rPr lang="zh-CN" altLang="en-US" sz="900" b="1" dirty="0" smtClean="0">
                  <a:solidFill>
                    <a:srgbClr val="002060"/>
                  </a:solidFill>
                  <a:latin typeface="宋体"/>
                </a:rPr>
                <a:t>行为</a:t>
              </a:r>
              <a:r>
                <a:rPr sz="900" b="1" dirty="0" err="1" smtClean="0">
                  <a:solidFill>
                    <a:srgbClr val="002060"/>
                  </a:solidFill>
                  <a:latin typeface="宋体"/>
                </a:rPr>
                <a:t>检测</a:t>
              </a:r>
              <a:endParaRPr sz="900" b="1" dirty="0">
                <a:solidFill>
                  <a:srgbClr val="002060"/>
                </a:solidFill>
                <a:latin typeface="宋体"/>
              </a:endParaRPr>
            </a:p>
            <a:p>
              <a:pPr algn="ctr"/>
              <a:r>
                <a:rPr sz="900" b="1" dirty="0" err="1" smtClean="0">
                  <a:solidFill>
                    <a:srgbClr val="002060"/>
                  </a:solidFill>
                  <a:latin typeface="宋体"/>
                </a:rPr>
                <a:t>诈骗</a:t>
              </a:r>
              <a:r>
                <a:rPr lang="zh-CN" altLang="en-US" sz="900" b="1" dirty="0" smtClean="0">
                  <a:solidFill>
                    <a:srgbClr val="002060"/>
                  </a:solidFill>
                  <a:latin typeface="宋体"/>
                </a:rPr>
                <a:t>网络</a:t>
              </a:r>
              <a:r>
                <a:rPr sz="900" b="1" dirty="0" err="1" smtClean="0">
                  <a:solidFill>
                    <a:srgbClr val="002060"/>
                  </a:solidFill>
                  <a:latin typeface="宋体"/>
                </a:rPr>
                <a:t>快速识别</a:t>
              </a:r>
              <a:endParaRPr sz="900" b="1" dirty="0">
                <a:solidFill>
                  <a:srgbClr val="002060"/>
                </a:solidFill>
                <a:latin typeface="宋体"/>
              </a:endParaRPr>
            </a:p>
          </p:txBody>
        </p:sp>
        <p:sp>
          <p:nvSpPr>
            <p:cNvPr id="74" name="ConnectLine"/>
            <p:cNvSpPr/>
            <p:nvPr/>
          </p:nvSpPr>
          <p:spPr>
            <a:xfrm>
              <a:off x="5201471" y="4514586"/>
              <a:ext cx="1035" cy="300842"/>
            </a:xfrm>
            <a:custGeom>
              <a:avLst/>
              <a:gdLst/>
              <a:ahLst/>
              <a:cxnLst/>
              <a:rect l="0" t="0" r="0" b="0"/>
              <a:pathLst>
                <a:path w="1035" h="300842" fill="none">
                  <a:moveTo>
                    <a:pt x="0" y="0"/>
                  </a:moveTo>
                  <a:lnTo>
                    <a:pt x="0" y="-179242"/>
                  </a:lnTo>
                  <a:lnTo>
                    <a:pt x="-1035" y="-179242"/>
                  </a:lnTo>
                  <a:lnTo>
                    <a:pt x="-1035" y="-300842"/>
                  </a:lnTo>
                </a:path>
              </a:pathLst>
            </a:custGeom>
            <a:solidFill>
              <a:srgbClr val="FFFFFF"/>
            </a:solidFill>
            <a:ln w="7600" cap="flat">
              <a:solidFill>
                <a:srgbClr val="AD5358"/>
              </a:solidFill>
              <a:bevel/>
              <a:tailEnd type="stealth" w="med" len="med"/>
            </a:ln>
          </p:spPr>
        </p:sp>
        <p:sp>
          <p:nvSpPr>
            <p:cNvPr id="75" name="ConnectLine"/>
            <p:cNvSpPr/>
            <p:nvPr/>
          </p:nvSpPr>
          <p:spPr>
            <a:xfrm>
              <a:off x="5200435" y="3909251"/>
              <a:ext cx="59" cy="942050"/>
            </a:xfrm>
            <a:custGeom>
              <a:avLst/>
              <a:gdLst/>
              <a:ahLst/>
              <a:cxnLst/>
              <a:rect l="0" t="0" r="0" b="0"/>
              <a:pathLst>
                <a:path w="59" h="942050" fill="none">
                  <a:moveTo>
                    <a:pt x="0" y="0"/>
                  </a:moveTo>
                  <a:lnTo>
                    <a:pt x="-59" y="-942050"/>
                  </a:lnTo>
                </a:path>
              </a:pathLst>
            </a:custGeom>
            <a:solidFill>
              <a:srgbClr val="FFFFFF"/>
            </a:solidFill>
            <a:ln w="7600" cap="flat">
              <a:solidFill>
                <a:srgbClr val="AD5358"/>
              </a:solidFill>
              <a:bevel/>
              <a:tailEnd type="stealth" w="med" len="med"/>
            </a:ln>
          </p:spPr>
        </p:sp>
        <p:sp>
          <p:nvSpPr>
            <p:cNvPr id="76" name="任意多边形 75"/>
            <p:cNvSpPr/>
            <p:nvPr/>
          </p:nvSpPr>
          <p:spPr>
            <a:xfrm>
              <a:off x="5401084" y="5312222"/>
              <a:ext cx="736517" cy="597415"/>
            </a:xfrm>
            <a:custGeom>
              <a:avLst/>
              <a:gdLst>
                <a:gd name="connsiteX0" fmla="*/ 368258 w 736517"/>
                <a:gd name="connsiteY0" fmla="*/ 597415 h 597415"/>
                <a:gd name="connsiteX1" fmla="*/ 368258 w 736517"/>
                <a:gd name="connsiteY1" fmla="*/ 0 h 597415"/>
                <a:gd name="connsiteX2" fmla="*/ 736517 w 736517"/>
                <a:gd name="connsiteY2" fmla="*/ 298707 h 597415"/>
                <a:gd name="connsiteX3" fmla="*/ 0 w 736517"/>
                <a:gd name="connsiteY3" fmla="*/ 298707 h 597415"/>
                <a:gd name="connsiteX4" fmla="*/ 368258 w 736517"/>
                <a:gd name="connsiteY4" fmla="*/ 298707 h 597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517" h="597415">
                  <a:moveTo>
                    <a:pt x="736517" y="597415"/>
                  </a:moveTo>
                  <a:lnTo>
                    <a:pt x="736517" y="0"/>
                  </a:lnTo>
                  <a:lnTo>
                    <a:pt x="0" y="0"/>
                  </a:lnTo>
                  <a:lnTo>
                    <a:pt x="0" y="597415"/>
                  </a:lnTo>
                  <a:lnTo>
                    <a:pt x="736517" y="597415"/>
                  </a:lnTo>
                  <a:close/>
                </a:path>
              </a:pathLst>
            </a:custGeom>
            <a:solidFill>
              <a:srgbClr val="F3EBED"/>
            </a:solidFill>
            <a:ln w="7600" cap="flat">
              <a:solidFill>
                <a:srgbClr val="CA9BA4"/>
              </a:solidFill>
              <a:bevel/>
            </a:ln>
          </p:spPr>
          <p:txBody>
            <a:bodyPr wrap="square" lIns="28000" tIns="18000" rIns="28000" bIns="18000" rtlCol="0" anchor="t"/>
            <a:lstStyle/>
            <a:p>
              <a:pPr algn="ctr"/>
              <a:r>
                <a:rPr sz="760" b="1" dirty="0" err="1" smtClean="0">
                  <a:latin typeface="宋体"/>
                </a:rPr>
                <a:t>工控</a:t>
              </a:r>
              <a:r>
                <a:rPr lang="zh-CN" altLang="en-US" sz="760" b="1" dirty="0" smtClean="0">
                  <a:latin typeface="宋体"/>
                </a:rPr>
                <a:t>网络</a:t>
              </a:r>
              <a:r>
                <a:rPr sz="760" b="1" dirty="0" err="1" smtClean="0">
                  <a:latin typeface="宋体"/>
                </a:rPr>
                <a:t>大数据</a:t>
              </a:r>
              <a:endParaRPr sz="760" b="1" dirty="0">
                <a:latin typeface="宋体"/>
              </a:endParaRPr>
            </a:p>
          </p:txBody>
        </p:sp>
        <p:pic>
          <p:nvPicPr>
            <p:cNvPr id="77" name="图片 76"/>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5514400" y="5479574"/>
              <a:ext cx="516800" cy="380603"/>
            </a:xfrm>
            <a:prstGeom prst="rect">
              <a:avLst/>
            </a:prstGeom>
          </p:spPr>
        </p:pic>
        <p:sp>
          <p:nvSpPr>
            <p:cNvPr id="78" name="任意多边形 77"/>
            <p:cNvSpPr/>
            <p:nvPr/>
          </p:nvSpPr>
          <p:spPr>
            <a:xfrm>
              <a:off x="5252028" y="3520204"/>
              <a:ext cx="1034618" cy="293159"/>
            </a:xfrm>
            <a:custGeom>
              <a:avLst/>
              <a:gdLst>
                <a:gd name="connsiteX0" fmla="*/ 480301 w 960602"/>
                <a:gd name="connsiteY0" fmla="*/ 243695 h 243695"/>
                <a:gd name="connsiteX1" fmla="*/ 480301 w 960602"/>
                <a:gd name="connsiteY1" fmla="*/ 0 h 243695"/>
                <a:gd name="connsiteX2" fmla="*/ 960602 w 960602"/>
                <a:gd name="connsiteY2" fmla="*/ 121847 h 243695"/>
                <a:gd name="connsiteX3" fmla="*/ 0 w 960602"/>
                <a:gd name="connsiteY3" fmla="*/ 121847 h 243695"/>
                <a:gd name="connsiteX4" fmla="*/ 480301 w 960602"/>
                <a:gd name="connsiteY4" fmla="*/ 121847 h 243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602" h="243695">
                  <a:moveTo>
                    <a:pt x="960602" y="243695"/>
                  </a:moveTo>
                  <a:lnTo>
                    <a:pt x="960602" y="0"/>
                  </a:lnTo>
                  <a:lnTo>
                    <a:pt x="0" y="0"/>
                  </a:lnTo>
                  <a:lnTo>
                    <a:pt x="0" y="243695"/>
                  </a:lnTo>
                  <a:lnTo>
                    <a:pt x="960602" y="243695"/>
                  </a:lnTo>
                  <a:close/>
                </a:path>
              </a:pathLst>
            </a:custGeom>
            <a:solidFill>
              <a:srgbClr val="00FFFF"/>
            </a:solidFill>
            <a:ln w="7600" cap="flat">
              <a:solidFill>
                <a:srgbClr val="EF9EA1"/>
              </a:solidFill>
              <a:bevel/>
            </a:ln>
          </p:spPr>
          <p:txBody>
            <a:bodyPr wrap="square" lIns="28000" tIns="18000" rIns="28000" bIns="18000" rtlCol="0" anchor="ctr"/>
            <a:lstStyle/>
            <a:p>
              <a:pPr algn="ctr"/>
              <a:r>
                <a:rPr lang="zh-CN" altLang="en-US" sz="900" b="1" dirty="0" smtClean="0">
                  <a:solidFill>
                    <a:schemeClr val="tx2">
                      <a:lumMod val="75000"/>
                    </a:schemeClr>
                  </a:solidFill>
                  <a:latin typeface="宋体"/>
                </a:rPr>
                <a:t>攻击原理、</a:t>
              </a:r>
              <a:endParaRPr lang="en-US" altLang="zh-CN" sz="900" b="1" dirty="0" smtClean="0">
                <a:solidFill>
                  <a:schemeClr val="tx2">
                    <a:lumMod val="75000"/>
                  </a:schemeClr>
                </a:solidFill>
                <a:latin typeface="宋体"/>
              </a:endParaRPr>
            </a:p>
            <a:p>
              <a:pPr algn="ctr"/>
              <a:r>
                <a:rPr lang="zh-CN" altLang="en-US" sz="900" b="1" dirty="0" smtClean="0">
                  <a:solidFill>
                    <a:schemeClr val="tx2">
                      <a:lumMod val="75000"/>
                    </a:schemeClr>
                  </a:solidFill>
                  <a:latin typeface="宋体"/>
                </a:rPr>
                <a:t>生产</a:t>
              </a:r>
              <a:r>
                <a:rPr lang="en-US" altLang="zh-CN" sz="900" b="1" dirty="0" smtClean="0">
                  <a:solidFill>
                    <a:schemeClr val="tx2">
                      <a:lumMod val="75000"/>
                    </a:schemeClr>
                  </a:solidFill>
                  <a:latin typeface="宋体"/>
                </a:rPr>
                <a:t>/</a:t>
              </a:r>
              <a:r>
                <a:rPr lang="zh-CN" altLang="en-US" sz="900" b="1" dirty="0" smtClean="0">
                  <a:solidFill>
                    <a:schemeClr val="tx2">
                      <a:lumMod val="75000"/>
                    </a:schemeClr>
                  </a:solidFill>
                  <a:latin typeface="宋体"/>
                </a:rPr>
                <a:t>产品关联</a:t>
              </a:r>
              <a:endParaRPr sz="900" b="1" dirty="0">
                <a:solidFill>
                  <a:schemeClr val="tx2">
                    <a:lumMod val="75000"/>
                  </a:schemeClr>
                </a:solidFill>
                <a:latin typeface="宋体"/>
              </a:endParaRPr>
            </a:p>
          </p:txBody>
        </p:sp>
        <p:sp>
          <p:nvSpPr>
            <p:cNvPr id="79" name="任意多边形 78"/>
            <p:cNvSpPr/>
            <p:nvPr/>
          </p:nvSpPr>
          <p:spPr>
            <a:xfrm>
              <a:off x="5318519" y="2147647"/>
              <a:ext cx="1008598" cy="371019"/>
            </a:xfrm>
            <a:custGeom>
              <a:avLst/>
              <a:gdLst>
                <a:gd name="connsiteX0" fmla="*/ 450822 w 901641"/>
                <a:gd name="connsiteY0" fmla="*/ 371019 h 371019"/>
                <a:gd name="connsiteX1" fmla="*/ 450822 w 901641"/>
                <a:gd name="connsiteY1" fmla="*/ 0 h 371019"/>
                <a:gd name="connsiteX2" fmla="*/ 901641 w 901641"/>
                <a:gd name="connsiteY2" fmla="*/ 185509 h 371019"/>
                <a:gd name="connsiteX3" fmla="*/ 0 w 901641"/>
                <a:gd name="connsiteY3" fmla="*/ 185509 h 371019"/>
                <a:gd name="connsiteX4" fmla="*/ 450822 w 901641"/>
                <a:gd name="connsiteY4" fmla="*/ 185509 h 37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41" h="371019">
                  <a:moveTo>
                    <a:pt x="901641" y="371019"/>
                  </a:moveTo>
                  <a:lnTo>
                    <a:pt x="901641" y="0"/>
                  </a:lnTo>
                  <a:lnTo>
                    <a:pt x="0" y="0"/>
                  </a:lnTo>
                  <a:lnTo>
                    <a:pt x="0" y="371019"/>
                  </a:lnTo>
                  <a:lnTo>
                    <a:pt x="901641" y="371019"/>
                  </a:lnTo>
                  <a:close/>
                </a:path>
              </a:pathLst>
            </a:custGeom>
            <a:solidFill>
              <a:srgbClr val="EDF0F6"/>
            </a:solidFill>
            <a:ln w="7600" cap="flat">
              <a:solidFill>
                <a:srgbClr val="AAB7D9"/>
              </a:solidFill>
              <a:bevel/>
            </a:ln>
          </p:spPr>
          <p:txBody>
            <a:bodyPr wrap="square" lIns="28000" tIns="18000" rIns="28000" bIns="18000" rtlCol="0" anchor="ctr"/>
            <a:lstStyle/>
            <a:p>
              <a:pPr algn="ctr"/>
              <a:r>
                <a:rPr lang="zh-CN" altLang="en-US" sz="900" b="1" dirty="0">
                  <a:solidFill>
                    <a:srgbClr val="002060"/>
                  </a:solidFill>
                  <a:latin typeface="宋体"/>
                </a:rPr>
                <a:t>网络行为检测</a:t>
              </a:r>
              <a:endParaRPr sz="900" b="1" dirty="0">
                <a:solidFill>
                  <a:srgbClr val="002060"/>
                </a:solidFill>
                <a:latin typeface="宋体"/>
              </a:endParaRPr>
            </a:p>
            <a:p>
              <a:pPr algn="ctr"/>
              <a:r>
                <a:rPr lang="zh-CN" altLang="en-US" sz="900" b="1" dirty="0" smtClean="0">
                  <a:solidFill>
                    <a:srgbClr val="002060"/>
                  </a:solidFill>
                  <a:latin typeface="宋体"/>
                </a:rPr>
                <a:t>生产流程优化、产品提升</a:t>
              </a:r>
              <a:endParaRPr sz="900" b="1" dirty="0">
                <a:solidFill>
                  <a:srgbClr val="002060"/>
                </a:solidFill>
                <a:latin typeface="宋体"/>
              </a:endParaRPr>
            </a:p>
          </p:txBody>
        </p:sp>
        <p:sp>
          <p:nvSpPr>
            <p:cNvPr id="80" name="ConnectLine"/>
            <p:cNvSpPr/>
            <p:nvPr/>
          </p:nvSpPr>
          <p:spPr>
            <a:xfrm>
              <a:off x="5769337" y="5312227"/>
              <a:ext cx="3458" cy="1548325"/>
            </a:xfrm>
            <a:custGeom>
              <a:avLst/>
              <a:gdLst/>
              <a:ahLst/>
              <a:cxnLst/>
              <a:rect l="0" t="0" r="0" b="0"/>
              <a:pathLst>
                <a:path w="3458" h="1548325" fill="none">
                  <a:moveTo>
                    <a:pt x="0" y="0"/>
                  </a:moveTo>
                  <a:lnTo>
                    <a:pt x="0" y="-1305125"/>
                  </a:lnTo>
                  <a:lnTo>
                    <a:pt x="3458" y="-1305125"/>
                  </a:lnTo>
                  <a:lnTo>
                    <a:pt x="3458" y="-1548325"/>
                  </a:lnTo>
                </a:path>
              </a:pathLst>
            </a:custGeom>
            <a:solidFill>
              <a:srgbClr val="FFFFFF"/>
            </a:solidFill>
            <a:ln w="7600" cap="flat">
              <a:solidFill>
                <a:srgbClr val="AD5358"/>
              </a:solidFill>
              <a:bevel/>
              <a:tailEnd type="stealth" w="med" len="med"/>
            </a:ln>
          </p:spPr>
          <p:txBody>
            <a:bodyPr/>
            <a:lstStyle/>
            <a:p>
              <a:endParaRPr lang="en-US"/>
            </a:p>
          </p:txBody>
        </p:sp>
        <p:sp>
          <p:nvSpPr>
            <p:cNvPr id="81" name="ConnectLine"/>
            <p:cNvSpPr/>
            <p:nvPr/>
          </p:nvSpPr>
          <p:spPr>
            <a:xfrm>
              <a:off x="5772803" y="3520204"/>
              <a:ext cx="3456" cy="1001536"/>
            </a:xfrm>
            <a:custGeom>
              <a:avLst/>
              <a:gdLst/>
              <a:ahLst/>
              <a:cxnLst/>
              <a:rect l="0" t="0" r="0" b="0"/>
              <a:pathLst>
                <a:path w="3456" h="1001536" fill="none">
                  <a:moveTo>
                    <a:pt x="0" y="0"/>
                  </a:moveTo>
                  <a:lnTo>
                    <a:pt x="0" y="-758335"/>
                  </a:lnTo>
                  <a:lnTo>
                    <a:pt x="-3456" y="-758335"/>
                  </a:lnTo>
                  <a:lnTo>
                    <a:pt x="-3456" y="-1001536"/>
                  </a:lnTo>
                </a:path>
              </a:pathLst>
            </a:custGeom>
            <a:solidFill>
              <a:srgbClr val="FFFFFF"/>
            </a:solidFill>
            <a:ln w="7600" cap="flat">
              <a:solidFill>
                <a:srgbClr val="AD5358"/>
              </a:solidFill>
              <a:bevel/>
              <a:tailEnd type="stealth" w="med" len="med"/>
            </a:ln>
          </p:spPr>
        </p:sp>
        <p:sp>
          <p:nvSpPr>
            <p:cNvPr id="82" name="任意多边形 81"/>
            <p:cNvSpPr/>
            <p:nvPr/>
          </p:nvSpPr>
          <p:spPr>
            <a:xfrm>
              <a:off x="5884840" y="4523400"/>
              <a:ext cx="1164761" cy="669925"/>
            </a:xfrm>
            <a:custGeom>
              <a:avLst/>
              <a:gdLst>
                <a:gd name="connsiteX0" fmla="*/ 582379 w 1164761"/>
                <a:gd name="connsiteY0" fmla="*/ 699199 h 699199"/>
                <a:gd name="connsiteX1" fmla="*/ 582379 w 1164761"/>
                <a:gd name="connsiteY1" fmla="*/ 0 h 699199"/>
                <a:gd name="connsiteX2" fmla="*/ 1164761 w 1164761"/>
                <a:gd name="connsiteY2" fmla="*/ 349600 h 699199"/>
                <a:gd name="connsiteX3" fmla="*/ 0 w 1164761"/>
                <a:gd name="connsiteY3" fmla="*/ 349600 h 699199"/>
                <a:gd name="connsiteX4" fmla="*/ 582379 w 1164761"/>
                <a:gd name="connsiteY4" fmla="*/ 349600 h 699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4761" h="699199">
                  <a:moveTo>
                    <a:pt x="1164761" y="699199"/>
                  </a:moveTo>
                  <a:lnTo>
                    <a:pt x="1164761" y="0"/>
                  </a:lnTo>
                  <a:lnTo>
                    <a:pt x="0" y="0"/>
                  </a:lnTo>
                  <a:lnTo>
                    <a:pt x="0" y="699199"/>
                  </a:lnTo>
                  <a:lnTo>
                    <a:pt x="1164761" y="699199"/>
                  </a:lnTo>
                  <a:close/>
                </a:path>
              </a:pathLst>
            </a:custGeom>
            <a:solidFill>
              <a:srgbClr val="F3EBED"/>
            </a:solidFill>
            <a:ln w="7600" cap="flat">
              <a:solidFill>
                <a:srgbClr val="CA9BA4"/>
              </a:solidFill>
              <a:bevel/>
            </a:ln>
          </p:spPr>
          <p:txBody>
            <a:bodyPr wrap="square" lIns="28000" tIns="18000" rIns="28000" bIns="18000" rtlCol="0" anchor="t"/>
            <a:lstStyle/>
            <a:p>
              <a:pPr algn="ctr"/>
              <a:r>
                <a:rPr lang="zh-CN" altLang="en-US" sz="760" b="1" dirty="0" smtClean="0">
                  <a:latin typeface="宋体"/>
                </a:rPr>
                <a:t>网络媒体</a:t>
              </a:r>
              <a:r>
                <a:rPr sz="760" b="1" dirty="0" err="1" smtClean="0">
                  <a:latin typeface="宋体"/>
                </a:rPr>
                <a:t>大数据</a:t>
              </a:r>
              <a:endParaRPr sz="760" b="1" dirty="0">
                <a:latin typeface="宋体"/>
              </a:endParaRPr>
            </a:p>
          </p:txBody>
        </p:sp>
        <p:pic>
          <p:nvPicPr>
            <p:cNvPr id="83" name="图片 82"/>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5902398" y="4688663"/>
              <a:ext cx="592680" cy="462182"/>
            </a:xfrm>
            <a:prstGeom prst="rect">
              <a:avLst/>
            </a:prstGeom>
          </p:spPr>
        </p:pic>
        <p:pic>
          <p:nvPicPr>
            <p:cNvPr id="84" name="图片 83"/>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6513520" y="4701516"/>
              <a:ext cx="523366" cy="441348"/>
            </a:xfrm>
            <a:prstGeom prst="rect">
              <a:avLst/>
            </a:prstGeom>
          </p:spPr>
        </p:pic>
        <p:sp>
          <p:nvSpPr>
            <p:cNvPr id="85" name="任意多边形 84"/>
            <p:cNvSpPr/>
            <p:nvPr/>
          </p:nvSpPr>
          <p:spPr>
            <a:xfrm>
              <a:off x="6077460" y="3892494"/>
              <a:ext cx="779517" cy="338002"/>
            </a:xfrm>
            <a:custGeom>
              <a:avLst/>
              <a:gdLst>
                <a:gd name="connsiteX0" fmla="*/ 389759 w 779517"/>
                <a:gd name="connsiteY0" fmla="*/ 338002 h 338002"/>
                <a:gd name="connsiteX1" fmla="*/ 389759 w 779517"/>
                <a:gd name="connsiteY1" fmla="*/ 0 h 338002"/>
                <a:gd name="connsiteX2" fmla="*/ 779517 w 779517"/>
                <a:gd name="connsiteY2" fmla="*/ 169000 h 338002"/>
                <a:gd name="connsiteX3" fmla="*/ 0 w 779517"/>
                <a:gd name="connsiteY3" fmla="*/ 169000 h 338002"/>
                <a:gd name="connsiteX4" fmla="*/ 389759 w 779517"/>
                <a:gd name="connsiteY4" fmla="*/ 169000 h 338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517" h="338002">
                  <a:moveTo>
                    <a:pt x="779517" y="338002"/>
                  </a:moveTo>
                  <a:lnTo>
                    <a:pt x="779517" y="0"/>
                  </a:lnTo>
                  <a:lnTo>
                    <a:pt x="0" y="0"/>
                  </a:lnTo>
                  <a:lnTo>
                    <a:pt x="0" y="338002"/>
                  </a:lnTo>
                  <a:lnTo>
                    <a:pt x="779517" y="338002"/>
                  </a:lnTo>
                  <a:close/>
                </a:path>
              </a:pathLst>
            </a:custGeom>
            <a:solidFill>
              <a:srgbClr val="00FFFF"/>
            </a:solidFill>
            <a:ln w="7600" cap="flat">
              <a:solidFill>
                <a:srgbClr val="EF9EA1"/>
              </a:solidFill>
              <a:bevel/>
            </a:ln>
          </p:spPr>
          <p:txBody>
            <a:bodyPr wrap="square" lIns="28000" tIns="18000" rIns="28000" bIns="18000" rtlCol="0" anchor="ctr"/>
            <a:lstStyle/>
            <a:p>
              <a:pPr algn="ctr"/>
              <a:r>
                <a:rPr sz="900" b="1" dirty="0" err="1">
                  <a:solidFill>
                    <a:schemeClr val="tx2">
                      <a:lumMod val="75000"/>
                    </a:schemeClr>
                  </a:solidFill>
                  <a:latin typeface="宋体"/>
                </a:rPr>
                <a:t>用户结构发现</a:t>
              </a:r>
              <a:endParaRPr sz="900" b="1" dirty="0">
                <a:solidFill>
                  <a:schemeClr val="tx2">
                    <a:lumMod val="75000"/>
                  </a:schemeClr>
                </a:solidFill>
                <a:latin typeface="宋体"/>
              </a:endParaRPr>
            </a:p>
            <a:p>
              <a:pPr algn="ctr"/>
              <a:r>
                <a:rPr sz="900" b="1" dirty="0" err="1">
                  <a:solidFill>
                    <a:schemeClr val="tx2">
                      <a:lumMod val="75000"/>
                    </a:schemeClr>
                  </a:solidFill>
                  <a:latin typeface="宋体"/>
                </a:rPr>
                <a:t>传播规律</a:t>
              </a:r>
              <a:endParaRPr sz="900" b="1" dirty="0">
                <a:solidFill>
                  <a:schemeClr val="tx2">
                    <a:lumMod val="75000"/>
                  </a:schemeClr>
                </a:solidFill>
                <a:latin typeface="宋体"/>
              </a:endParaRPr>
            </a:p>
          </p:txBody>
        </p:sp>
        <p:sp>
          <p:nvSpPr>
            <p:cNvPr id="86" name="任意多边形 85"/>
            <p:cNvSpPr/>
            <p:nvPr/>
          </p:nvSpPr>
          <p:spPr>
            <a:xfrm>
              <a:off x="5944924" y="2549566"/>
              <a:ext cx="1035262" cy="389025"/>
            </a:xfrm>
            <a:custGeom>
              <a:avLst/>
              <a:gdLst>
                <a:gd name="connsiteX0" fmla="*/ 450822 w 901641"/>
                <a:gd name="connsiteY0" fmla="*/ 371019 h 371019"/>
                <a:gd name="connsiteX1" fmla="*/ 450822 w 901641"/>
                <a:gd name="connsiteY1" fmla="*/ 0 h 371019"/>
                <a:gd name="connsiteX2" fmla="*/ 901641 w 901641"/>
                <a:gd name="connsiteY2" fmla="*/ 185509 h 371019"/>
                <a:gd name="connsiteX3" fmla="*/ 0 w 901641"/>
                <a:gd name="connsiteY3" fmla="*/ 185509 h 371019"/>
                <a:gd name="connsiteX4" fmla="*/ 450822 w 901641"/>
                <a:gd name="connsiteY4" fmla="*/ 185509 h 371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41" h="371019">
                  <a:moveTo>
                    <a:pt x="901641" y="371019"/>
                  </a:moveTo>
                  <a:lnTo>
                    <a:pt x="901641" y="0"/>
                  </a:lnTo>
                  <a:lnTo>
                    <a:pt x="0" y="0"/>
                  </a:lnTo>
                  <a:lnTo>
                    <a:pt x="0" y="371019"/>
                  </a:lnTo>
                  <a:lnTo>
                    <a:pt x="901641" y="371019"/>
                  </a:lnTo>
                  <a:close/>
                </a:path>
              </a:pathLst>
            </a:custGeom>
            <a:solidFill>
              <a:srgbClr val="EDF0F6"/>
            </a:solidFill>
            <a:ln w="7600" cap="flat">
              <a:solidFill>
                <a:srgbClr val="AAB7D9"/>
              </a:solidFill>
              <a:bevel/>
            </a:ln>
          </p:spPr>
          <p:txBody>
            <a:bodyPr wrap="square" lIns="28000" tIns="18000" rIns="28000" bIns="18000" rtlCol="0" anchor="ctr"/>
            <a:lstStyle/>
            <a:p>
              <a:pPr algn="ctr"/>
              <a:r>
                <a:rPr sz="900" b="1" dirty="0" err="1" smtClean="0">
                  <a:solidFill>
                    <a:srgbClr val="002060"/>
                  </a:solidFill>
                  <a:latin typeface="宋体"/>
                </a:rPr>
                <a:t>事件</a:t>
              </a:r>
              <a:r>
                <a:rPr lang="zh-CN" altLang="en-US" sz="900" b="1" dirty="0" smtClean="0">
                  <a:solidFill>
                    <a:srgbClr val="002060"/>
                  </a:solidFill>
                  <a:latin typeface="宋体"/>
                </a:rPr>
                <a:t>检测</a:t>
              </a:r>
              <a:endParaRPr lang="en-US" altLang="zh-CN" sz="900" b="1" dirty="0" smtClean="0">
                <a:solidFill>
                  <a:srgbClr val="002060"/>
                </a:solidFill>
                <a:latin typeface="宋体"/>
              </a:endParaRPr>
            </a:p>
            <a:p>
              <a:pPr algn="ctr"/>
              <a:r>
                <a:rPr lang="zh-CN" altLang="en-US" sz="900" b="1" dirty="0" smtClean="0">
                  <a:solidFill>
                    <a:srgbClr val="002060"/>
                  </a:solidFill>
                  <a:latin typeface="宋体"/>
                </a:rPr>
                <a:t>社会、群体行为</a:t>
              </a:r>
              <a:endParaRPr sz="900" b="1" dirty="0">
                <a:solidFill>
                  <a:srgbClr val="002060"/>
                </a:solidFill>
                <a:latin typeface="宋体"/>
              </a:endParaRPr>
            </a:p>
          </p:txBody>
        </p:sp>
        <p:sp>
          <p:nvSpPr>
            <p:cNvPr id="87" name="ConnectLine"/>
            <p:cNvSpPr/>
            <p:nvPr/>
          </p:nvSpPr>
          <p:spPr>
            <a:xfrm>
              <a:off x="6467219" y="4523400"/>
              <a:ext cx="0" cy="292905"/>
            </a:xfrm>
            <a:custGeom>
              <a:avLst/>
              <a:gdLst/>
              <a:ahLst/>
              <a:cxnLst/>
              <a:rect l="0" t="0" r="0" b="0"/>
              <a:pathLst>
                <a:path h="292905" fill="none">
                  <a:moveTo>
                    <a:pt x="0" y="0"/>
                  </a:moveTo>
                  <a:lnTo>
                    <a:pt x="0" y="-292905"/>
                  </a:lnTo>
                </a:path>
              </a:pathLst>
            </a:custGeom>
            <a:solidFill>
              <a:srgbClr val="FFFFFF"/>
            </a:solidFill>
            <a:ln w="7600" cap="flat">
              <a:solidFill>
                <a:srgbClr val="AD5358"/>
              </a:solidFill>
              <a:bevel/>
              <a:tailEnd type="stealth" w="med" len="med"/>
            </a:ln>
          </p:spPr>
        </p:sp>
        <p:sp>
          <p:nvSpPr>
            <p:cNvPr id="88" name="ConnectLine"/>
            <p:cNvSpPr/>
            <p:nvPr/>
          </p:nvSpPr>
          <p:spPr>
            <a:xfrm>
              <a:off x="6467218" y="3892491"/>
              <a:ext cx="2" cy="925292"/>
            </a:xfrm>
            <a:custGeom>
              <a:avLst/>
              <a:gdLst/>
              <a:ahLst/>
              <a:cxnLst/>
              <a:rect l="0" t="0" r="0" b="0"/>
              <a:pathLst>
                <a:path w="2" h="925292" fill="none">
                  <a:moveTo>
                    <a:pt x="0" y="0"/>
                  </a:moveTo>
                  <a:lnTo>
                    <a:pt x="2" y="-925292"/>
                  </a:lnTo>
                </a:path>
              </a:pathLst>
            </a:custGeom>
            <a:solidFill>
              <a:srgbClr val="FFFFFF"/>
            </a:solidFill>
            <a:ln w="7600" cap="flat">
              <a:solidFill>
                <a:srgbClr val="AD5358"/>
              </a:solidFill>
              <a:bevel/>
              <a:tailEnd type="stealth" w="med" len="med"/>
            </a:ln>
          </p:spPr>
          <p:txBody>
            <a:bodyPr/>
            <a:lstStyle/>
            <a:p>
              <a:endParaRPr lang="en-US"/>
            </a:p>
          </p:txBody>
        </p:sp>
      </p:grpSp>
      <p:sp>
        <p:nvSpPr>
          <p:cNvPr id="95" name="Text 177"/>
          <p:cNvSpPr txBox="1"/>
          <p:nvPr/>
        </p:nvSpPr>
        <p:spPr>
          <a:xfrm>
            <a:off x="7140956" y="3368127"/>
            <a:ext cx="684000" cy="365673"/>
          </a:xfrm>
          <a:prstGeom prst="rect">
            <a:avLst/>
          </a:prstGeom>
          <a:noFill/>
        </p:spPr>
        <p:txBody>
          <a:bodyPr wrap="square" lIns="28000" tIns="18000" rIns="28000" bIns="18000" rtlCol="0" anchor="ctr"/>
          <a:lstStyle/>
          <a:p>
            <a:pPr algn="ctr"/>
            <a:r>
              <a:rPr lang="zh-CN" altLang="en-US" sz="1064" dirty="0" smtClean="0">
                <a:solidFill>
                  <a:srgbClr val="FF1418"/>
                </a:solidFill>
                <a:latin typeface="黑体" panose="02010609060101010101" pitchFamily="49" charset="-122"/>
                <a:ea typeface="黑体" panose="02010609060101010101" pitchFamily="49" charset="-122"/>
              </a:rPr>
              <a:t>自然语言理解</a:t>
            </a:r>
            <a:endParaRPr sz="1064" dirty="0">
              <a:solidFill>
                <a:srgbClr val="FF1418"/>
              </a:solidFill>
              <a:latin typeface="黑体" panose="02010609060101010101" pitchFamily="49" charset="-122"/>
              <a:ea typeface="黑体" panose="02010609060101010101" pitchFamily="49" charset="-122"/>
            </a:endParaRPr>
          </a:p>
        </p:txBody>
      </p:sp>
      <p:pic>
        <p:nvPicPr>
          <p:cNvPr id="96" name="Picture 2" descr="“知识”的图片搜索结果"/>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8217390" y="2209800"/>
            <a:ext cx="874055" cy="57480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65047622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标题 1"/>
          <p:cNvSpPr>
            <a:spLocks noGrp="1"/>
          </p:cNvSpPr>
          <p:nvPr>
            <p:ph type="title"/>
          </p:nvPr>
        </p:nvSpPr>
        <p:spPr>
          <a:xfrm>
            <a:off x="457200" y="549275"/>
            <a:ext cx="8229600" cy="774700"/>
          </a:xfrm>
        </p:spPr>
        <p:txBody>
          <a:bodyPr/>
          <a:lstStyle/>
          <a:p>
            <a:r>
              <a:rPr lang="zh-CN" altLang="en-US" dirty="0" smtClean="0"/>
              <a:t>视角</a:t>
            </a:r>
            <a:r>
              <a:rPr lang="en-US" altLang="zh-CN" dirty="0" smtClean="0"/>
              <a:t>1</a:t>
            </a:r>
            <a:r>
              <a:rPr lang="zh-CN" altLang="en-US" dirty="0" smtClean="0"/>
              <a:t>：</a:t>
            </a:r>
            <a:r>
              <a:rPr lang="en-US" altLang="zh-CN" dirty="0" smtClean="0"/>
              <a:t>973</a:t>
            </a:r>
            <a:r>
              <a:rPr lang="zh-CN" altLang="en-US" dirty="0" smtClean="0"/>
              <a:t>项目（大数据时代）</a:t>
            </a:r>
            <a:endParaRPr lang="en-US" b="1" dirty="0" smtClean="0"/>
          </a:p>
        </p:txBody>
      </p:sp>
      <p:sp>
        <p:nvSpPr>
          <p:cNvPr id="49155" name="灯片编号占位符 4"/>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fld id="{0ACE6677-2790-489E-90B3-554EE6043061}" type="slidenum">
              <a:rPr kumimoji="0" lang="zh-CN" altLang="en-US" sz="1200">
                <a:solidFill>
                  <a:srgbClr val="898989"/>
                </a:solidFill>
              </a:rPr>
              <a:pPr/>
              <a:t>24</a:t>
            </a:fld>
            <a:endParaRPr kumimoji="0" lang="zh-CN" altLang="en-US" sz="1200">
              <a:solidFill>
                <a:srgbClr val="898989"/>
              </a:solidFill>
            </a:endParaRPr>
          </a:p>
        </p:txBody>
      </p:sp>
      <p:sp>
        <p:nvSpPr>
          <p:cNvPr id="49158" name="文本框 2"/>
          <p:cNvSpPr txBox="1">
            <a:spLocks noChangeArrowheads="1"/>
          </p:cNvSpPr>
          <p:nvPr/>
        </p:nvSpPr>
        <p:spPr bwMode="auto">
          <a:xfrm>
            <a:off x="-1108075" y="5418138"/>
            <a:ext cx="18415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endParaRPr lang="zh-CN" altLang="en-US"/>
          </a:p>
        </p:txBody>
      </p:sp>
      <p:sp>
        <p:nvSpPr>
          <p:cNvPr id="65" name="圆角矩形 64"/>
          <p:cNvSpPr>
            <a:spLocks noChangeArrowheads="1"/>
          </p:cNvSpPr>
          <p:nvPr/>
        </p:nvSpPr>
        <p:spPr bwMode="auto">
          <a:xfrm>
            <a:off x="34925" y="1597024"/>
            <a:ext cx="1152525" cy="687387"/>
          </a:xfrm>
          <a:prstGeom prst="roundRect">
            <a:avLst>
              <a:gd name="adj" fmla="val 16667"/>
            </a:avLst>
          </a:prstGeom>
          <a:solidFill>
            <a:srgbClr val="FFFFCC"/>
          </a:solidFill>
          <a:ln w="38100">
            <a:solidFill>
              <a:srgbClr val="FFC000"/>
            </a:solidFill>
            <a:miter lim="800000"/>
            <a:headEnd/>
            <a:tailEnd/>
          </a:ln>
        </p:spPr>
        <p:txBody>
          <a:bodyPr anchor="ctr"/>
          <a:lstStyle/>
          <a:p>
            <a:pPr algn="ctr"/>
            <a:r>
              <a:rPr lang="zh-CN" altLang="en-US" sz="2000" b="1" dirty="0" smtClean="0">
                <a:latin typeface="黑体" pitchFamily="49" charset="-122"/>
                <a:ea typeface="黑体" pitchFamily="49" charset="-122"/>
              </a:rPr>
              <a:t>数据</a:t>
            </a:r>
            <a:endParaRPr lang="en-US" altLang="zh-CN" sz="2000" b="1" dirty="0" smtClean="0">
              <a:latin typeface="黑体" pitchFamily="49" charset="-122"/>
              <a:ea typeface="黑体" pitchFamily="49" charset="-122"/>
            </a:endParaRPr>
          </a:p>
          <a:p>
            <a:pPr algn="ctr"/>
            <a:r>
              <a:rPr lang="zh-CN" altLang="en-US" sz="2000" b="1" dirty="0" smtClean="0">
                <a:latin typeface="黑体" pitchFamily="49" charset="-122"/>
                <a:ea typeface="黑体" pitchFamily="49" charset="-122"/>
              </a:rPr>
              <a:t>特征</a:t>
            </a:r>
            <a:endParaRPr lang="en-US" altLang="zh-CN" sz="2000" b="1" dirty="0">
              <a:latin typeface="黑体" pitchFamily="49" charset="-122"/>
              <a:ea typeface="黑体" pitchFamily="49" charset="-122"/>
            </a:endParaRPr>
          </a:p>
        </p:txBody>
      </p:sp>
      <p:sp>
        <p:nvSpPr>
          <p:cNvPr id="66" name="圆角矩形 65"/>
          <p:cNvSpPr>
            <a:spLocks noChangeArrowheads="1"/>
          </p:cNvSpPr>
          <p:nvPr/>
        </p:nvSpPr>
        <p:spPr bwMode="auto">
          <a:xfrm>
            <a:off x="1258888" y="1597024"/>
            <a:ext cx="1081087" cy="687387"/>
          </a:xfrm>
          <a:prstGeom prst="roundRect">
            <a:avLst>
              <a:gd name="adj" fmla="val 16667"/>
            </a:avLst>
          </a:prstGeom>
          <a:solidFill>
            <a:srgbClr val="FFFFCC"/>
          </a:solidFill>
          <a:ln w="38100">
            <a:solidFill>
              <a:srgbClr val="FFC000"/>
            </a:solidFill>
            <a:miter lim="800000"/>
            <a:headEnd/>
            <a:tailEnd/>
          </a:ln>
        </p:spPr>
        <p:txBody>
          <a:bodyPr anchor="ctr"/>
          <a:lstStyle/>
          <a:p>
            <a:pPr algn="ctr"/>
            <a:r>
              <a:rPr lang="zh-CN" altLang="en-US" sz="2000" b="1" dirty="0" smtClean="0">
                <a:latin typeface="黑体" pitchFamily="49" charset="-122"/>
                <a:ea typeface="黑体" pitchFamily="49" charset="-122"/>
              </a:rPr>
              <a:t>计算</a:t>
            </a:r>
            <a:endParaRPr lang="en-US" altLang="zh-CN" sz="2000" b="1" dirty="0" smtClean="0">
              <a:latin typeface="黑体" pitchFamily="49" charset="-122"/>
              <a:ea typeface="黑体" pitchFamily="49" charset="-122"/>
            </a:endParaRPr>
          </a:p>
          <a:p>
            <a:pPr algn="ctr"/>
            <a:r>
              <a:rPr lang="zh-CN" altLang="en-US" sz="2000" b="1" dirty="0" smtClean="0">
                <a:latin typeface="黑体" pitchFamily="49" charset="-122"/>
                <a:ea typeface="黑体" pitchFamily="49" charset="-122"/>
              </a:rPr>
              <a:t>特征</a:t>
            </a:r>
            <a:endParaRPr lang="en-US" altLang="zh-CN" sz="2000" b="1" dirty="0">
              <a:latin typeface="黑体" pitchFamily="49" charset="-122"/>
              <a:ea typeface="黑体" pitchFamily="49" charset="-122"/>
            </a:endParaRPr>
          </a:p>
        </p:txBody>
      </p:sp>
      <p:sp>
        <p:nvSpPr>
          <p:cNvPr id="69" name="右箭头 68"/>
          <p:cNvSpPr>
            <a:spLocks noChangeArrowheads="1"/>
          </p:cNvSpPr>
          <p:nvPr/>
        </p:nvSpPr>
        <p:spPr bwMode="auto">
          <a:xfrm>
            <a:off x="2268538" y="3868737"/>
            <a:ext cx="601662" cy="647700"/>
          </a:xfrm>
          <a:prstGeom prst="rightArrow">
            <a:avLst>
              <a:gd name="adj1" fmla="val 50000"/>
              <a:gd name="adj2" fmla="val 49983"/>
            </a:avLst>
          </a:prstGeom>
          <a:solidFill>
            <a:schemeClr val="bg1">
              <a:lumMod val="95000"/>
            </a:schemeClr>
          </a:solidFill>
          <a:ln w="28575" cap="flat" cmpd="sng">
            <a:solidFill>
              <a:srgbClr val="C00000"/>
            </a:solidFill>
            <a:miter lim="800000"/>
            <a:headEnd/>
            <a:tailEnd/>
          </a:ln>
        </p:spPr>
        <p:txBody>
          <a:bodyPr anchor="ctr"/>
          <a:lstStyle>
            <a:defPPr>
              <a:defRPr lang="zh-CN"/>
            </a:defPPr>
            <a:lvl1pPr algn="l" rtl="0" fontAlgn="base">
              <a:spcBef>
                <a:spcPct val="0"/>
              </a:spcBef>
              <a:spcAft>
                <a:spcPct val="0"/>
              </a:spcAft>
              <a:defRPr kumimoji="1" sz="2400" kern="1200">
                <a:solidFill>
                  <a:schemeClr val="tx1"/>
                </a:solidFill>
                <a:latin typeface="Calibri" charset="0"/>
                <a:ea typeface="宋体" charset="0"/>
                <a:cs typeface="宋体" charset="0"/>
              </a:defRPr>
            </a:lvl1pPr>
            <a:lvl2pPr marL="457200" algn="l" rtl="0" fontAlgn="base">
              <a:spcBef>
                <a:spcPct val="0"/>
              </a:spcBef>
              <a:spcAft>
                <a:spcPct val="0"/>
              </a:spcAft>
              <a:defRPr kumimoji="1" sz="2400" kern="1200">
                <a:solidFill>
                  <a:schemeClr val="tx1"/>
                </a:solidFill>
                <a:latin typeface="Calibri" charset="0"/>
                <a:ea typeface="宋体" charset="0"/>
                <a:cs typeface="宋体" charset="0"/>
              </a:defRPr>
            </a:lvl2pPr>
            <a:lvl3pPr marL="914400" algn="l" rtl="0" fontAlgn="base">
              <a:spcBef>
                <a:spcPct val="0"/>
              </a:spcBef>
              <a:spcAft>
                <a:spcPct val="0"/>
              </a:spcAft>
              <a:defRPr kumimoji="1" sz="2400" kern="1200">
                <a:solidFill>
                  <a:schemeClr val="tx1"/>
                </a:solidFill>
                <a:latin typeface="Calibri" charset="0"/>
                <a:ea typeface="宋体" charset="0"/>
                <a:cs typeface="宋体" charset="0"/>
              </a:defRPr>
            </a:lvl3pPr>
            <a:lvl4pPr marL="1371600" algn="l" rtl="0" fontAlgn="base">
              <a:spcBef>
                <a:spcPct val="0"/>
              </a:spcBef>
              <a:spcAft>
                <a:spcPct val="0"/>
              </a:spcAft>
              <a:defRPr kumimoji="1" sz="2400" kern="1200">
                <a:solidFill>
                  <a:schemeClr val="tx1"/>
                </a:solidFill>
                <a:latin typeface="Calibri" charset="0"/>
                <a:ea typeface="宋体" charset="0"/>
                <a:cs typeface="宋体" charset="0"/>
              </a:defRPr>
            </a:lvl4pPr>
            <a:lvl5pPr marL="1828800" algn="l" rtl="0" fontAlgn="base">
              <a:spcBef>
                <a:spcPct val="0"/>
              </a:spcBef>
              <a:spcAft>
                <a:spcPct val="0"/>
              </a:spcAft>
              <a:defRPr kumimoji="1" sz="2400" kern="1200">
                <a:solidFill>
                  <a:schemeClr val="tx1"/>
                </a:solidFill>
                <a:latin typeface="Calibri" charset="0"/>
                <a:ea typeface="宋体" charset="0"/>
                <a:cs typeface="宋体" charset="0"/>
              </a:defRPr>
            </a:lvl5pPr>
            <a:lvl6pPr marL="2286000" algn="l" defTabSz="457200" rtl="0" eaLnBrk="1" latinLnBrk="0" hangingPunct="1">
              <a:defRPr kumimoji="1" sz="2400" kern="1200">
                <a:solidFill>
                  <a:schemeClr val="tx1"/>
                </a:solidFill>
                <a:latin typeface="Calibri" charset="0"/>
                <a:ea typeface="宋体" charset="0"/>
                <a:cs typeface="宋体" charset="0"/>
              </a:defRPr>
            </a:lvl6pPr>
            <a:lvl7pPr marL="2743200" algn="l" defTabSz="457200" rtl="0" eaLnBrk="1" latinLnBrk="0" hangingPunct="1">
              <a:defRPr kumimoji="1" sz="2400" kern="1200">
                <a:solidFill>
                  <a:schemeClr val="tx1"/>
                </a:solidFill>
                <a:latin typeface="Calibri" charset="0"/>
                <a:ea typeface="宋体" charset="0"/>
                <a:cs typeface="宋体" charset="0"/>
              </a:defRPr>
            </a:lvl7pPr>
            <a:lvl8pPr marL="3200400" algn="l" defTabSz="457200" rtl="0" eaLnBrk="1" latinLnBrk="0" hangingPunct="1">
              <a:defRPr kumimoji="1" sz="2400" kern="1200">
                <a:solidFill>
                  <a:schemeClr val="tx1"/>
                </a:solidFill>
                <a:latin typeface="Calibri" charset="0"/>
                <a:ea typeface="宋体" charset="0"/>
                <a:cs typeface="宋体" charset="0"/>
              </a:defRPr>
            </a:lvl8pPr>
            <a:lvl9pPr marL="3657600" algn="l" defTabSz="457200" rtl="0" eaLnBrk="1" latinLnBrk="0" hangingPunct="1">
              <a:defRPr kumimoji="1" sz="2400" kern="1200">
                <a:solidFill>
                  <a:schemeClr val="tx1"/>
                </a:solidFill>
                <a:latin typeface="Calibri" charset="0"/>
                <a:ea typeface="宋体" charset="0"/>
                <a:cs typeface="宋体" charset="0"/>
              </a:defRPr>
            </a:lvl9pPr>
          </a:lstStyle>
          <a:p>
            <a:pPr algn="ctr">
              <a:defRPr/>
            </a:pPr>
            <a:endParaRPr lang="zh-CN" altLang="zh-CN">
              <a:solidFill>
                <a:srgbClr val="FFFFFF"/>
              </a:solidFill>
              <a:latin typeface="PMingLiU" pitchFamily="18" charset="-120"/>
              <a:ea typeface="PMingLiU" pitchFamily="18" charset="-120"/>
              <a:sym typeface="PMingLiU" pitchFamily="18" charset="-120"/>
            </a:endParaRPr>
          </a:p>
        </p:txBody>
      </p:sp>
      <p:sp>
        <p:nvSpPr>
          <p:cNvPr id="70" name="圆角矩形 69"/>
          <p:cNvSpPr>
            <a:spLocks noChangeArrowheads="1"/>
          </p:cNvSpPr>
          <p:nvPr/>
        </p:nvSpPr>
        <p:spPr bwMode="auto">
          <a:xfrm>
            <a:off x="2843213" y="1597024"/>
            <a:ext cx="1152525" cy="687387"/>
          </a:xfrm>
          <a:prstGeom prst="roundRect">
            <a:avLst>
              <a:gd name="adj" fmla="val 16667"/>
            </a:avLst>
          </a:prstGeom>
          <a:blipFill>
            <a:blip r:embed="rId3" cstate="print"/>
            <a:tile tx="0" ty="0" sx="100000" sy="100000" flip="none" algn="tl"/>
          </a:blipFill>
          <a:ln w="38100">
            <a:solidFill>
              <a:schemeClr val="accent6">
                <a:lumMod val="75000"/>
              </a:schemeClr>
            </a:solidFill>
            <a:round/>
            <a:headEnd/>
            <a:tailEnd/>
          </a:ln>
          <a:effectLst>
            <a:outerShdw blurRad="40000" dist="20000" dir="5400000" rotWithShape="0">
              <a:srgbClr val="808080">
                <a:alpha val="37999"/>
              </a:srgbClr>
            </a:outerShdw>
          </a:effectLst>
        </p:spPr>
        <p:txBody>
          <a:bodyPr anchor="ctr"/>
          <a:lstStyle/>
          <a:p>
            <a:pPr algn="ctr"/>
            <a:r>
              <a:rPr kumimoji="0" lang="zh-CN" altLang="en-US" sz="2000" b="1" dirty="0" smtClean="0">
                <a:solidFill>
                  <a:srgbClr val="000000"/>
                </a:solidFill>
                <a:latin typeface="黑体" pitchFamily="49" charset="-122"/>
                <a:ea typeface="黑体" pitchFamily="49" charset="-122"/>
              </a:rPr>
              <a:t>科学</a:t>
            </a:r>
            <a:endParaRPr kumimoji="0" lang="en-US" altLang="zh-CN" sz="2000" b="1" dirty="0" smtClean="0">
              <a:solidFill>
                <a:srgbClr val="000000"/>
              </a:solidFill>
              <a:latin typeface="黑体" pitchFamily="49" charset="-122"/>
              <a:ea typeface="黑体" pitchFamily="49" charset="-122"/>
            </a:endParaRPr>
          </a:p>
          <a:p>
            <a:pPr algn="ctr"/>
            <a:r>
              <a:rPr kumimoji="0" lang="zh-CN" altLang="en-US" sz="2000" b="1" dirty="0" smtClean="0">
                <a:solidFill>
                  <a:srgbClr val="000000"/>
                </a:solidFill>
                <a:latin typeface="黑体" pitchFamily="49" charset="-122"/>
                <a:ea typeface="黑体" pitchFamily="49" charset="-122"/>
              </a:rPr>
              <a:t>问题</a:t>
            </a:r>
            <a:endParaRPr kumimoji="0" lang="en-US" altLang="zh-CN" sz="2000" b="1" dirty="0">
              <a:solidFill>
                <a:srgbClr val="000000"/>
              </a:solidFill>
              <a:latin typeface="黑体" pitchFamily="49" charset="-122"/>
              <a:ea typeface="黑体" pitchFamily="49" charset="-122"/>
            </a:endParaRPr>
          </a:p>
        </p:txBody>
      </p:sp>
      <p:sp>
        <p:nvSpPr>
          <p:cNvPr id="62476" name="Rectangle 10" descr="再生纸"/>
          <p:cNvSpPr>
            <a:spLocks noChangeArrowheads="1"/>
          </p:cNvSpPr>
          <p:nvPr/>
        </p:nvSpPr>
        <p:spPr bwMode="auto">
          <a:xfrm>
            <a:off x="2944813" y="2787650"/>
            <a:ext cx="979487" cy="576262"/>
          </a:xfrm>
          <a:prstGeom prst="rect">
            <a:avLst/>
          </a:prstGeom>
          <a:blipFill dpi="0" rotWithShape="1">
            <a:blip r:embed="rId3" cstate="print">
              <a:alphaModFix amt="84000"/>
            </a:blip>
            <a:srcRect/>
            <a:tile tx="0" ty="0" sx="100000" sy="100000" flip="none" algn="tl"/>
          </a:blipFill>
          <a:ln w="57150" cmpd="thickThin">
            <a:solidFill>
              <a:srgbClr val="632523"/>
            </a:solidFill>
            <a:miter lim="800000"/>
            <a:headEnd/>
            <a:tailEnd/>
          </a:ln>
        </p:spPr>
        <p:txBody>
          <a:bodyPr anchor="ctr"/>
          <a:lstStyle/>
          <a:p>
            <a:pPr algn="ctr"/>
            <a:r>
              <a:rPr kumimoji="0" lang="zh-CN" altLang="en-US" sz="2000">
                <a:solidFill>
                  <a:srgbClr val="000000"/>
                </a:solidFill>
                <a:latin typeface="黑体" pitchFamily="49" charset="-122"/>
                <a:ea typeface="黑体" pitchFamily="49" charset="-122"/>
              </a:rPr>
              <a:t>可表示</a:t>
            </a:r>
            <a:endParaRPr kumimoji="0" lang="en-US" altLang="zh-CN" sz="2000">
              <a:solidFill>
                <a:srgbClr val="000000"/>
              </a:solidFill>
              <a:latin typeface="黑体" pitchFamily="49" charset="-122"/>
              <a:cs typeface="Times New Roman" pitchFamily="18" charset="0"/>
            </a:endParaRPr>
          </a:p>
        </p:txBody>
      </p:sp>
      <p:sp>
        <p:nvSpPr>
          <p:cNvPr id="62477" name="Rectangle 12" descr="再生纸"/>
          <p:cNvSpPr>
            <a:spLocks noChangeArrowheads="1"/>
          </p:cNvSpPr>
          <p:nvPr/>
        </p:nvSpPr>
        <p:spPr bwMode="auto">
          <a:xfrm>
            <a:off x="2944813" y="3867150"/>
            <a:ext cx="990600" cy="569912"/>
          </a:xfrm>
          <a:prstGeom prst="rect">
            <a:avLst/>
          </a:prstGeom>
          <a:blipFill dpi="0" rotWithShape="1">
            <a:blip r:embed="rId3" cstate="print">
              <a:alphaModFix amt="84000"/>
            </a:blip>
            <a:srcRect/>
            <a:tile tx="0" ty="0" sx="100000" sy="100000" flip="none" algn="tl"/>
          </a:blipFill>
          <a:ln w="57150" cmpd="thickThin">
            <a:solidFill>
              <a:srgbClr val="632523"/>
            </a:solidFill>
            <a:miter lim="800000"/>
            <a:headEnd/>
            <a:tailEnd/>
          </a:ln>
        </p:spPr>
        <p:txBody>
          <a:bodyPr anchor="ctr"/>
          <a:lstStyle/>
          <a:p>
            <a:pPr algn="ctr"/>
            <a:r>
              <a:rPr kumimoji="0" lang="zh-CN" altLang="en-US" sz="2000">
                <a:solidFill>
                  <a:srgbClr val="000000"/>
                </a:solidFill>
                <a:latin typeface="黑体" pitchFamily="49" charset="-122"/>
                <a:ea typeface="黑体" pitchFamily="49" charset="-122"/>
              </a:rPr>
              <a:t>可计算</a:t>
            </a:r>
            <a:endParaRPr kumimoji="0" lang="en-US" altLang="zh-CN" sz="2000">
              <a:solidFill>
                <a:srgbClr val="000000"/>
              </a:solidFill>
              <a:latin typeface="黑体" pitchFamily="49" charset="-122"/>
              <a:ea typeface="黑体" pitchFamily="49" charset="-122"/>
            </a:endParaRPr>
          </a:p>
        </p:txBody>
      </p:sp>
      <p:sp>
        <p:nvSpPr>
          <p:cNvPr id="62478" name="Rectangle 12" descr="再生纸"/>
          <p:cNvSpPr>
            <a:spLocks noChangeArrowheads="1"/>
          </p:cNvSpPr>
          <p:nvPr/>
        </p:nvSpPr>
        <p:spPr bwMode="auto">
          <a:xfrm>
            <a:off x="2944813" y="5035550"/>
            <a:ext cx="979487" cy="560387"/>
          </a:xfrm>
          <a:prstGeom prst="rect">
            <a:avLst/>
          </a:prstGeom>
          <a:blipFill dpi="0" rotWithShape="1">
            <a:blip r:embed="rId3" cstate="print">
              <a:alphaModFix amt="84000"/>
            </a:blip>
            <a:srcRect/>
            <a:tile tx="0" ty="0" sx="100000" sy="100000" flip="none" algn="tl"/>
          </a:blipFill>
          <a:ln w="57150" cmpd="thickThin">
            <a:solidFill>
              <a:srgbClr val="632523"/>
            </a:solidFill>
            <a:miter lim="800000"/>
            <a:headEnd/>
            <a:tailEnd/>
          </a:ln>
        </p:spPr>
        <p:txBody>
          <a:bodyPr anchor="ctr"/>
          <a:lstStyle/>
          <a:p>
            <a:pPr algn="ctr"/>
            <a:r>
              <a:rPr kumimoji="0" lang="zh-CN" altLang="en-US" sz="2000">
                <a:solidFill>
                  <a:srgbClr val="000000"/>
                </a:solidFill>
                <a:latin typeface="黑体" pitchFamily="49" charset="-122"/>
                <a:ea typeface="黑体" pitchFamily="49" charset="-122"/>
              </a:rPr>
              <a:t>可操作</a:t>
            </a:r>
            <a:endParaRPr kumimoji="0" lang="en-US" altLang="zh-CN" sz="2000">
              <a:solidFill>
                <a:srgbClr val="000000"/>
              </a:solidFill>
              <a:latin typeface="黑体" pitchFamily="49" charset="-122"/>
              <a:cs typeface="Times New Roman" pitchFamily="18" charset="0"/>
            </a:endParaRPr>
          </a:p>
        </p:txBody>
      </p:sp>
      <p:sp>
        <p:nvSpPr>
          <p:cNvPr id="74" name="圆角矩形 73"/>
          <p:cNvSpPr>
            <a:spLocks noChangeArrowheads="1"/>
          </p:cNvSpPr>
          <p:nvPr/>
        </p:nvSpPr>
        <p:spPr bwMode="auto">
          <a:xfrm>
            <a:off x="4067175" y="1597024"/>
            <a:ext cx="3025775" cy="687387"/>
          </a:xfrm>
          <a:prstGeom prst="roundRect">
            <a:avLst>
              <a:gd name="adj" fmla="val 16667"/>
            </a:avLst>
          </a:prstGeom>
          <a:blipFill>
            <a:blip r:embed="rId3" cstate="print"/>
            <a:tile tx="0" ty="0" sx="100000" sy="100000" flip="none" algn="tl"/>
          </a:blipFill>
          <a:ln w="38100">
            <a:solidFill>
              <a:schemeClr val="accent6">
                <a:lumMod val="75000"/>
              </a:schemeClr>
            </a:solidFill>
            <a:round/>
            <a:headEnd/>
            <a:tailEnd/>
          </a:ln>
          <a:effectLst>
            <a:outerShdw blurRad="40000" dist="20000" dir="5400000" rotWithShape="0">
              <a:srgbClr val="808080">
                <a:alpha val="37999"/>
              </a:srgbClr>
            </a:outerShdw>
          </a:effectLst>
        </p:spPr>
        <p:txBody>
          <a:bodyPr anchor="ctr"/>
          <a:lstStyle/>
          <a:p>
            <a:pPr algn="ctr">
              <a:defRPr/>
            </a:pPr>
            <a:r>
              <a:rPr kumimoji="0" lang="zh-CN" altLang="en-US" sz="2000" b="1" dirty="0">
                <a:solidFill>
                  <a:srgbClr val="000000"/>
                </a:solidFill>
                <a:latin typeface="黑体"/>
                <a:ea typeface="黑体"/>
                <a:cs typeface="黑体"/>
              </a:rPr>
              <a:t>研究内容</a:t>
            </a:r>
            <a:endParaRPr kumimoji="0" lang="en-US" altLang="zh-CN" sz="2000" b="1" dirty="0">
              <a:solidFill>
                <a:srgbClr val="000000"/>
              </a:solidFill>
              <a:latin typeface="黑体"/>
              <a:ea typeface="黑体"/>
              <a:cs typeface="黑体"/>
            </a:endParaRPr>
          </a:p>
        </p:txBody>
      </p:sp>
      <p:sp>
        <p:nvSpPr>
          <p:cNvPr id="76" name="圆角矩形 75"/>
          <p:cNvSpPr>
            <a:spLocks noChangeArrowheads="1"/>
          </p:cNvSpPr>
          <p:nvPr/>
        </p:nvSpPr>
        <p:spPr bwMode="auto">
          <a:xfrm>
            <a:off x="7164388" y="1597024"/>
            <a:ext cx="1908175" cy="687387"/>
          </a:xfrm>
          <a:prstGeom prst="roundRect">
            <a:avLst>
              <a:gd name="adj" fmla="val 16667"/>
            </a:avLst>
          </a:prstGeom>
          <a:blipFill>
            <a:blip r:embed="rId3" cstate="print"/>
            <a:tile tx="0" ty="0" sx="100000" sy="100000" flip="none" algn="tl"/>
          </a:blipFill>
          <a:ln w="38100">
            <a:solidFill>
              <a:schemeClr val="accent6">
                <a:lumMod val="75000"/>
              </a:schemeClr>
            </a:solidFill>
            <a:round/>
            <a:headEnd/>
            <a:tailEnd/>
          </a:ln>
          <a:effectLst>
            <a:outerShdw blurRad="40000" dist="20000" dir="5400000" rotWithShape="0">
              <a:srgbClr val="808080">
                <a:alpha val="37999"/>
              </a:srgbClr>
            </a:outerShdw>
          </a:effectLst>
        </p:spPr>
        <p:txBody>
          <a:bodyPr anchor="ctr"/>
          <a:lstStyle/>
          <a:p>
            <a:pPr algn="ctr"/>
            <a:r>
              <a:rPr kumimoji="0" lang="zh-CN" altLang="en-US" sz="2000" b="1">
                <a:solidFill>
                  <a:srgbClr val="000000"/>
                </a:solidFill>
                <a:latin typeface="黑体" pitchFamily="49" charset="-122"/>
                <a:ea typeface="黑体" pitchFamily="49" charset="-122"/>
              </a:rPr>
              <a:t>特色创新</a:t>
            </a:r>
            <a:endParaRPr kumimoji="0" lang="en-US" altLang="zh-CN" sz="2000" b="1">
              <a:solidFill>
                <a:srgbClr val="000000"/>
              </a:solidFill>
              <a:latin typeface="黑体" pitchFamily="49" charset="-122"/>
              <a:ea typeface="黑体" pitchFamily="49" charset="-122"/>
            </a:endParaRPr>
          </a:p>
        </p:txBody>
      </p:sp>
      <p:sp>
        <p:nvSpPr>
          <p:cNvPr id="77" name="圆角矩形 76"/>
          <p:cNvSpPr/>
          <p:nvPr/>
        </p:nvSpPr>
        <p:spPr>
          <a:xfrm>
            <a:off x="7164388" y="5595937"/>
            <a:ext cx="1908175" cy="576263"/>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r>
              <a:rPr kumimoji="0" lang="zh-CN" altLang="en-US" sz="1600">
                <a:solidFill>
                  <a:srgbClr val="FF0000"/>
                </a:solidFill>
                <a:latin typeface="黑体" pitchFamily="49" charset="-122"/>
                <a:ea typeface="黑体" pitchFamily="49" charset="-122"/>
              </a:rPr>
              <a:t>思路创新</a:t>
            </a:r>
            <a:r>
              <a:rPr kumimoji="0" lang="en-US" altLang="zh-CN" sz="1600">
                <a:solidFill>
                  <a:srgbClr val="2D2D85"/>
                </a:solidFill>
                <a:latin typeface="黑体" pitchFamily="49" charset="-122"/>
                <a:ea typeface="黑体" pitchFamily="49" charset="-122"/>
              </a:rPr>
              <a:t>:</a:t>
            </a:r>
          </a:p>
          <a:p>
            <a:r>
              <a:rPr kumimoji="0" lang="en-US" altLang="zh-CN" sz="1600">
                <a:solidFill>
                  <a:srgbClr val="000000"/>
                </a:solidFill>
                <a:latin typeface="黑体" pitchFamily="49" charset="-122"/>
                <a:ea typeface="黑体" pitchFamily="49" charset="-122"/>
              </a:rPr>
              <a:t>3I</a:t>
            </a:r>
            <a:r>
              <a:rPr kumimoji="0" lang="zh-CN" altLang="en-US" sz="1600">
                <a:solidFill>
                  <a:srgbClr val="000000"/>
                </a:solidFill>
                <a:latin typeface="黑体" pitchFamily="49" charset="-122"/>
                <a:ea typeface="黑体" pitchFamily="49" charset="-122"/>
              </a:rPr>
              <a:t>计算特征</a:t>
            </a:r>
            <a:endParaRPr kumimoji="0" lang="en-US" altLang="zh-CN" sz="1600">
              <a:solidFill>
                <a:srgbClr val="2D2D85"/>
              </a:solidFill>
              <a:latin typeface="黑体" pitchFamily="49" charset="-122"/>
              <a:ea typeface="黑体" pitchFamily="49" charset="-122"/>
            </a:endParaRPr>
          </a:p>
        </p:txBody>
      </p:sp>
      <p:sp>
        <p:nvSpPr>
          <p:cNvPr id="78" name="圆角矩形 77"/>
          <p:cNvSpPr/>
          <p:nvPr/>
        </p:nvSpPr>
        <p:spPr>
          <a:xfrm>
            <a:off x="7164388" y="4300537"/>
            <a:ext cx="1908175" cy="1223963"/>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r>
              <a:rPr kumimoji="0" lang="zh-CN" altLang="en-US" sz="1600" dirty="0">
                <a:solidFill>
                  <a:srgbClr val="FF0000"/>
                </a:solidFill>
                <a:latin typeface="黑体" pitchFamily="49" charset="-122"/>
                <a:ea typeface="黑体" pitchFamily="49" charset="-122"/>
              </a:rPr>
              <a:t>理论创新</a:t>
            </a:r>
            <a:r>
              <a:rPr kumimoji="0" lang="en-US" altLang="zh-CN" sz="1600" dirty="0">
                <a:solidFill>
                  <a:srgbClr val="FF0000"/>
                </a:solidFill>
                <a:latin typeface="黑体" pitchFamily="49" charset="-122"/>
                <a:ea typeface="黑体" pitchFamily="49" charset="-122"/>
              </a:rPr>
              <a:t>:</a:t>
            </a:r>
          </a:p>
          <a:p>
            <a:r>
              <a:rPr lang="zh-CN" altLang="en-US" sz="1600" dirty="0">
                <a:solidFill>
                  <a:srgbClr val="000000"/>
                </a:solidFill>
                <a:latin typeface="黑体" pitchFamily="49" charset="-122"/>
                <a:ea typeface="黑体" pitchFamily="49" charset="-122"/>
              </a:rPr>
              <a:t>易解复杂度类</a:t>
            </a:r>
            <a:endParaRPr lang="en-US" altLang="zh-CN" sz="1600" dirty="0">
              <a:solidFill>
                <a:srgbClr val="000000"/>
              </a:solidFill>
              <a:latin typeface="黑体" pitchFamily="49" charset="-122"/>
              <a:ea typeface="黑体" pitchFamily="49" charset="-122"/>
            </a:endParaRPr>
          </a:p>
          <a:p>
            <a:r>
              <a:rPr lang="zh-CN" altLang="en-US" sz="1600" dirty="0">
                <a:solidFill>
                  <a:srgbClr val="000000"/>
                </a:solidFill>
                <a:latin typeface="黑体" pitchFamily="49" charset="-122"/>
                <a:ea typeface="黑体" pitchFamily="49" charset="-122"/>
              </a:rPr>
              <a:t>近似算法理论</a:t>
            </a:r>
            <a:endParaRPr lang="en-US" altLang="zh-CN" sz="1600" dirty="0">
              <a:solidFill>
                <a:srgbClr val="000000"/>
              </a:solidFill>
              <a:latin typeface="黑体" pitchFamily="49" charset="-122"/>
              <a:ea typeface="黑体" pitchFamily="49" charset="-122"/>
            </a:endParaRPr>
          </a:p>
          <a:p>
            <a:r>
              <a:rPr lang="zh-CN" altLang="en-US" sz="1600" dirty="0">
                <a:solidFill>
                  <a:srgbClr val="000000"/>
                </a:solidFill>
                <a:latin typeface="黑体" pitchFamily="49" charset="-122"/>
                <a:ea typeface="黑体" pitchFamily="49" charset="-122"/>
              </a:rPr>
              <a:t>高效算法</a:t>
            </a:r>
            <a:endParaRPr lang="en-US" altLang="zh-CN" sz="1600" dirty="0">
              <a:solidFill>
                <a:srgbClr val="000000"/>
              </a:solidFill>
              <a:latin typeface="黑体" pitchFamily="49" charset="-122"/>
              <a:ea typeface="黑体" pitchFamily="49" charset="-122"/>
            </a:endParaRPr>
          </a:p>
          <a:p>
            <a:r>
              <a:rPr lang="zh-CN" altLang="en-US" sz="1600" dirty="0">
                <a:solidFill>
                  <a:srgbClr val="000000"/>
                </a:solidFill>
                <a:latin typeface="黑体" pitchFamily="49" charset="-122"/>
                <a:ea typeface="黑体" pitchFamily="49" charset="-122"/>
              </a:rPr>
              <a:t>量化</a:t>
            </a:r>
            <a:r>
              <a:rPr lang="zh-CN" altLang="en-US" sz="1600" dirty="0" smtClean="0">
                <a:solidFill>
                  <a:srgbClr val="000000"/>
                </a:solidFill>
                <a:latin typeface="黑体" pitchFamily="49" charset="-122"/>
                <a:ea typeface="黑体" pitchFamily="49" charset="-122"/>
              </a:rPr>
              <a:t>表示</a:t>
            </a:r>
            <a:endParaRPr lang="en-US" altLang="zh-CN" sz="1600" dirty="0">
              <a:solidFill>
                <a:srgbClr val="000000"/>
              </a:solidFill>
              <a:latin typeface="黑体" pitchFamily="49" charset="-122"/>
              <a:ea typeface="黑体" pitchFamily="49" charset="-122"/>
            </a:endParaRPr>
          </a:p>
        </p:txBody>
      </p:sp>
      <p:sp>
        <p:nvSpPr>
          <p:cNvPr id="79" name="圆角矩形 78"/>
          <p:cNvSpPr/>
          <p:nvPr/>
        </p:nvSpPr>
        <p:spPr>
          <a:xfrm>
            <a:off x="7164388" y="3219450"/>
            <a:ext cx="1908175" cy="1008062"/>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r>
              <a:rPr kumimoji="0" lang="en-US" altLang="en-US" sz="1600">
                <a:solidFill>
                  <a:srgbClr val="FF0000"/>
                </a:solidFill>
                <a:latin typeface="黑体" pitchFamily="49" charset="-122"/>
                <a:ea typeface="黑体" pitchFamily="49" charset="-122"/>
              </a:rPr>
              <a:t>方法</a:t>
            </a:r>
            <a:r>
              <a:rPr kumimoji="0" lang="zh-CN" altLang="en-US" sz="1600">
                <a:solidFill>
                  <a:srgbClr val="FF0000"/>
                </a:solidFill>
                <a:latin typeface="黑体" pitchFamily="49" charset="-122"/>
                <a:ea typeface="黑体" pitchFamily="49" charset="-122"/>
              </a:rPr>
              <a:t>创新</a:t>
            </a:r>
            <a:r>
              <a:rPr kumimoji="0" lang="en-US" altLang="zh-CN" sz="1600">
                <a:solidFill>
                  <a:srgbClr val="FF0000"/>
                </a:solidFill>
                <a:latin typeface="黑体" pitchFamily="49" charset="-122"/>
                <a:ea typeface="黑体" pitchFamily="49" charset="-122"/>
              </a:rPr>
              <a:t>:</a:t>
            </a:r>
          </a:p>
          <a:p>
            <a:r>
              <a:rPr lang="zh-CN" altLang="en-US" sz="1600">
                <a:solidFill>
                  <a:srgbClr val="000000"/>
                </a:solidFill>
                <a:latin typeface="黑体" pitchFamily="49" charset="-122"/>
                <a:ea typeface="黑体" pitchFamily="49" charset="-122"/>
              </a:rPr>
              <a:t>迁移学习理论</a:t>
            </a:r>
            <a:endParaRPr kumimoji="0" lang="en-US" altLang="zh-CN" sz="1600">
              <a:solidFill>
                <a:srgbClr val="000000"/>
              </a:solidFill>
              <a:latin typeface="黑体" pitchFamily="49" charset="-122"/>
              <a:ea typeface="黑体" pitchFamily="49" charset="-122"/>
            </a:endParaRPr>
          </a:p>
          <a:p>
            <a:r>
              <a:rPr lang="zh-CN" altLang="en-US" sz="1600">
                <a:solidFill>
                  <a:srgbClr val="000000"/>
                </a:solidFill>
                <a:latin typeface="黑体" pitchFamily="49" charset="-122"/>
                <a:ea typeface="黑体" pitchFamily="49" charset="-122"/>
              </a:rPr>
              <a:t>存算联动系统架构</a:t>
            </a:r>
            <a:endParaRPr lang="en-US" altLang="zh-CN" sz="1600">
              <a:solidFill>
                <a:srgbClr val="000000"/>
              </a:solidFill>
              <a:latin typeface="黑体" pitchFamily="49" charset="-122"/>
              <a:ea typeface="黑体" pitchFamily="49" charset="-122"/>
            </a:endParaRPr>
          </a:p>
          <a:p>
            <a:r>
              <a:rPr lang="zh-CN" altLang="en-US" sz="1600">
                <a:solidFill>
                  <a:srgbClr val="000000"/>
                </a:solidFill>
                <a:latin typeface="黑体" pitchFamily="49" charset="-122"/>
                <a:ea typeface="黑体" pitchFamily="49" charset="-122"/>
              </a:rPr>
              <a:t>高效挖掘引擎</a:t>
            </a:r>
          </a:p>
        </p:txBody>
      </p:sp>
      <p:sp>
        <p:nvSpPr>
          <p:cNvPr id="80" name="圆角矩形 79"/>
          <p:cNvSpPr/>
          <p:nvPr/>
        </p:nvSpPr>
        <p:spPr>
          <a:xfrm>
            <a:off x="7164388" y="2355850"/>
            <a:ext cx="1908175" cy="792162"/>
          </a:xfrm>
          <a:prstGeom prst="roundRect">
            <a:avLst/>
          </a:prstGeom>
          <a:ln/>
        </p:spPr>
        <p:style>
          <a:lnRef idx="2">
            <a:schemeClr val="dk1"/>
          </a:lnRef>
          <a:fillRef idx="1">
            <a:schemeClr val="lt1"/>
          </a:fillRef>
          <a:effectRef idx="0">
            <a:schemeClr val="dk1"/>
          </a:effectRef>
          <a:fontRef idx="minor">
            <a:schemeClr val="dk1"/>
          </a:fontRef>
        </p:style>
        <p:txBody>
          <a:bodyPr anchor="ctr"/>
          <a:lstStyle/>
          <a:p>
            <a:r>
              <a:rPr kumimoji="0" lang="zh-CN" altLang="en-US" sz="1600">
                <a:solidFill>
                  <a:srgbClr val="FF0000"/>
                </a:solidFill>
                <a:latin typeface="黑体" pitchFamily="49" charset="-122"/>
                <a:ea typeface="黑体" pitchFamily="49" charset="-122"/>
              </a:rPr>
              <a:t>应用创新</a:t>
            </a:r>
            <a:r>
              <a:rPr kumimoji="0" lang="en-US" altLang="zh-CN" sz="1600">
                <a:solidFill>
                  <a:srgbClr val="FF0000"/>
                </a:solidFill>
                <a:latin typeface="黑体" pitchFamily="49" charset="-122"/>
                <a:ea typeface="黑体" pitchFamily="49" charset="-122"/>
              </a:rPr>
              <a:t>:</a:t>
            </a:r>
          </a:p>
          <a:p>
            <a:r>
              <a:rPr lang="zh-CN" altLang="en-US" sz="1600">
                <a:solidFill>
                  <a:srgbClr val="000000"/>
                </a:solidFill>
                <a:latin typeface="黑体" pitchFamily="49" charset="-122"/>
                <a:ea typeface="黑体" pitchFamily="49" charset="-122"/>
              </a:rPr>
              <a:t>微博分析预警系统</a:t>
            </a:r>
            <a:endParaRPr lang="en-US" altLang="zh-CN" sz="1600">
              <a:solidFill>
                <a:srgbClr val="000000"/>
              </a:solidFill>
              <a:latin typeface="黑体" pitchFamily="49" charset="-122"/>
              <a:ea typeface="黑体" pitchFamily="49" charset="-122"/>
            </a:endParaRPr>
          </a:p>
          <a:p>
            <a:r>
              <a:rPr lang="zh-CN" altLang="en-US" sz="1600">
                <a:solidFill>
                  <a:srgbClr val="000000"/>
                </a:solidFill>
                <a:latin typeface="黑体" pitchFamily="49" charset="-122"/>
                <a:ea typeface="黑体" pitchFamily="49" charset="-122"/>
              </a:rPr>
              <a:t>百度智能搜索系统</a:t>
            </a:r>
          </a:p>
        </p:txBody>
      </p:sp>
      <p:sp>
        <p:nvSpPr>
          <p:cNvPr id="81" name="Oval 18"/>
          <p:cNvSpPr>
            <a:spLocks noChangeArrowheads="1"/>
          </p:cNvSpPr>
          <p:nvPr/>
        </p:nvSpPr>
        <p:spPr bwMode="auto">
          <a:xfrm>
            <a:off x="1331913" y="2673350"/>
            <a:ext cx="890587" cy="835025"/>
          </a:xfrm>
          <a:prstGeom prst="ellipse">
            <a:avLst/>
          </a:prstGeom>
          <a:gradFill rotWithShape="1">
            <a:gsLst>
              <a:gs pos="0">
                <a:srgbClr val="E4F9FF"/>
              </a:gs>
              <a:gs pos="64999">
                <a:srgbClr val="BBEFFF"/>
              </a:gs>
              <a:gs pos="100000">
                <a:srgbClr val="9EEAFF"/>
              </a:gs>
            </a:gsLst>
            <a:lin ang="5400000" scaled="1"/>
          </a:gradFill>
          <a:ln w="9525">
            <a:solidFill>
              <a:srgbClr val="46AAC5"/>
            </a:solidFill>
            <a:round/>
            <a:headEnd/>
            <a:tailEnd/>
          </a:ln>
          <a:effectLst>
            <a:outerShdw blurRad="63500" dist="20000" dir="5400000" rotWithShape="0">
              <a:srgbClr val="000000">
                <a:alpha val="37999"/>
              </a:srgbClr>
            </a:outerShdw>
          </a:effectLst>
        </p:spPr>
        <p:txBody>
          <a:bodyPr wrap="none" lIns="0" tIns="0" rIns="0" bIns="0" anchor="ctr"/>
          <a:lstStyle/>
          <a:p>
            <a:pPr algn="ctr" eaLnBrk="0" hangingPunct="0">
              <a:spcAft>
                <a:spcPts val="600"/>
              </a:spcAft>
              <a:defRPr/>
            </a:pPr>
            <a:r>
              <a:rPr kumimoji="0" lang="zh-CN" altLang="en-US" sz="2000" b="1" dirty="0">
                <a:solidFill>
                  <a:srgbClr val="000000"/>
                </a:solidFill>
                <a:latin typeface="Rockwell" charset="0"/>
                <a:ea typeface="黑体" charset="0"/>
                <a:cs typeface="黑体" charset="0"/>
              </a:rPr>
              <a:t>近似性</a:t>
            </a:r>
            <a:endParaRPr kumimoji="0" lang="en-US" altLang="zh-CN" sz="2000" b="1" dirty="0">
              <a:solidFill>
                <a:srgbClr val="000000"/>
              </a:solidFill>
              <a:latin typeface="Rockwell" charset="0"/>
              <a:ea typeface="黑体" charset="0"/>
              <a:cs typeface="黑体" charset="0"/>
            </a:endParaRPr>
          </a:p>
        </p:txBody>
      </p:sp>
      <p:sp>
        <p:nvSpPr>
          <p:cNvPr id="82" name="Oval 21"/>
          <p:cNvSpPr>
            <a:spLocks noChangeArrowheads="1"/>
          </p:cNvSpPr>
          <p:nvPr/>
        </p:nvSpPr>
        <p:spPr bwMode="auto">
          <a:xfrm>
            <a:off x="1331913" y="3757612"/>
            <a:ext cx="882650" cy="830263"/>
          </a:xfrm>
          <a:prstGeom prst="ellipse">
            <a:avLst/>
          </a:prstGeom>
          <a:gradFill rotWithShape="1">
            <a:gsLst>
              <a:gs pos="0">
                <a:srgbClr val="FFE5E5"/>
              </a:gs>
              <a:gs pos="64999">
                <a:srgbClr val="FFBEBD"/>
              </a:gs>
              <a:gs pos="100000">
                <a:srgbClr val="FFA2A1"/>
              </a:gs>
            </a:gsLst>
            <a:lin ang="5400000" scaled="1"/>
          </a:gradFill>
          <a:ln w="9525">
            <a:solidFill>
              <a:srgbClr val="BE4B48"/>
            </a:solidFill>
            <a:round/>
            <a:headEnd/>
            <a:tailEnd/>
          </a:ln>
          <a:effectLst>
            <a:outerShdw dist="20000" dir="5400000" rotWithShape="0">
              <a:srgbClr val="808080">
                <a:alpha val="37999"/>
              </a:srgbClr>
            </a:outerShdw>
          </a:effectLst>
        </p:spPr>
        <p:txBody>
          <a:bodyPr wrap="none" lIns="0" tIns="0" rIns="0" bIns="0" anchor="ctr"/>
          <a:lstStyle/>
          <a:p>
            <a:pPr algn="ctr" eaLnBrk="0" hangingPunct="0">
              <a:spcAft>
                <a:spcPts val="600"/>
              </a:spcAft>
              <a:defRPr/>
            </a:pPr>
            <a:r>
              <a:rPr kumimoji="0" lang="zh-CN" altLang="en-US" sz="2000" b="1" dirty="0">
                <a:solidFill>
                  <a:schemeClr val="dk1"/>
                </a:solidFill>
                <a:latin typeface="+mn-lt"/>
                <a:ea typeface="黑体" pitchFamily="2" charset="-122"/>
              </a:rPr>
              <a:t>增量性</a:t>
            </a:r>
            <a:endParaRPr kumimoji="0" lang="en-US" altLang="zh-CN" sz="2000" b="1" dirty="0">
              <a:solidFill>
                <a:schemeClr val="dk1"/>
              </a:solidFill>
              <a:latin typeface="+mn-lt"/>
              <a:ea typeface="黑体" pitchFamily="2" charset="-122"/>
            </a:endParaRPr>
          </a:p>
        </p:txBody>
      </p:sp>
      <p:sp>
        <p:nvSpPr>
          <p:cNvPr id="83" name="Oval 22"/>
          <p:cNvSpPr>
            <a:spLocks noChangeArrowheads="1"/>
          </p:cNvSpPr>
          <p:nvPr/>
        </p:nvSpPr>
        <p:spPr bwMode="auto">
          <a:xfrm>
            <a:off x="1331913" y="4875212"/>
            <a:ext cx="914400" cy="863600"/>
          </a:xfrm>
          <a:prstGeom prst="ellipse">
            <a:avLst/>
          </a:prstGeom>
          <a:solidFill>
            <a:srgbClr val="00FF00"/>
          </a:solidFill>
          <a:ln w="25400" algn="ctr">
            <a:solidFill>
              <a:srgbClr val="000000"/>
            </a:solidFill>
            <a:round/>
            <a:headEnd/>
            <a:tailEnd/>
          </a:ln>
          <a:effectLst/>
        </p:spPr>
        <p:txBody>
          <a:bodyPr wrap="none" lIns="0" tIns="0" rIns="0" bIns="0" anchor="ctr"/>
          <a:lstStyle/>
          <a:p>
            <a:endParaRPr kumimoji="0" lang="en-US" altLang="zh-CN" sz="2000" dirty="0">
              <a:solidFill>
                <a:srgbClr val="000000"/>
              </a:solidFill>
              <a:effectLst>
                <a:outerShdw blurRad="38100" dist="38100" dir="2700000" algn="tl">
                  <a:srgbClr val="FFFFFF"/>
                </a:outerShdw>
              </a:effectLst>
            </a:endParaRPr>
          </a:p>
          <a:p>
            <a:pPr eaLnBrk="0" hangingPunct="0"/>
            <a:endParaRPr kumimoji="0" lang="en-US" altLang="zh-CN" b="1" dirty="0">
              <a:solidFill>
                <a:srgbClr val="000000"/>
              </a:solidFill>
              <a:ea typeface="黑体" pitchFamily="49" charset="-122"/>
            </a:endParaRPr>
          </a:p>
          <a:p>
            <a:pPr eaLnBrk="0" hangingPunct="0"/>
            <a:r>
              <a:rPr kumimoji="0" lang="zh-CN" altLang="en-US" sz="2000" b="1" dirty="0">
                <a:solidFill>
                  <a:srgbClr val="000000"/>
                </a:solidFill>
                <a:ea typeface="黑体" pitchFamily="49" charset="-122"/>
              </a:rPr>
              <a:t>归纳性</a:t>
            </a:r>
          </a:p>
          <a:p>
            <a:pPr eaLnBrk="0" hangingPunct="0"/>
            <a:endParaRPr kumimoji="0" lang="zh-CN" altLang="en-US" b="1" dirty="0">
              <a:solidFill>
                <a:srgbClr val="000000"/>
              </a:solidFill>
              <a:ea typeface="黑体" pitchFamily="49" charset="-122"/>
            </a:endParaRPr>
          </a:p>
          <a:p>
            <a:endParaRPr kumimoji="0" lang="en-US" altLang="zh-CN" sz="1800" dirty="0">
              <a:solidFill>
                <a:srgbClr val="EA0000"/>
              </a:solidFill>
              <a:effectLst>
                <a:outerShdw blurRad="38100" dist="38100" dir="2700000" algn="tl">
                  <a:srgbClr val="000000"/>
                </a:outerShdw>
              </a:effectLst>
            </a:endParaRPr>
          </a:p>
        </p:txBody>
      </p:sp>
      <p:grpSp>
        <p:nvGrpSpPr>
          <p:cNvPr id="20" name="组 19"/>
          <p:cNvGrpSpPr>
            <a:grpSpLocks/>
          </p:cNvGrpSpPr>
          <p:nvPr/>
        </p:nvGrpSpPr>
        <p:grpSpPr bwMode="auto">
          <a:xfrm>
            <a:off x="4067175" y="2355850"/>
            <a:ext cx="3025775" cy="3744912"/>
            <a:chOff x="1403649" y="1484784"/>
            <a:chExt cx="4824535" cy="4680520"/>
          </a:xfrm>
        </p:grpSpPr>
        <p:sp>
          <p:nvSpPr>
            <p:cNvPr id="96" name="矩形 95"/>
            <p:cNvSpPr>
              <a:spLocks noChangeArrowheads="1"/>
            </p:cNvSpPr>
            <p:nvPr/>
          </p:nvSpPr>
          <p:spPr bwMode="auto">
            <a:xfrm>
              <a:off x="4010822" y="4869679"/>
              <a:ext cx="2217362" cy="1295625"/>
            </a:xfrm>
            <a:prstGeom prst="rect">
              <a:avLst/>
            </a:prstGeom>
            <a:gradFill rotWithShape="1">
              <a:gsLst>
                <a:gs pos="0">
                  <a:srgbClr val="F0EAF9"/>
                </a:gs>
                <a:gs pos="64999">
                  <a:srgbClr val="D9CBEE"/>
                </a:gs>
                <a:gs pos="100000">
                  <a:srgbClr val="C9B5E8"/>
                </a:gs>
              </a:gsLst>
              <a:lin ang="5400000" scaled="1"/>
            </a:gradFill>
            <a:ln w="9525">
              <a:solidFill>
                <a:srgbClr val="7D60A0"/>
              </a:solidFill>
              <a:miter lim="800000"/>
              <a:headEnd/>
              <a:tailEnd/>
            </a:ln>
            <a:effectLst>
              <a:outerShdw blurRad="40000" dist="20000" dir="5400000" rotWithShape="0">
                <a:srgbClr val="808080">
                  <a:alpha val="37999"/>
                </a:srgbClr>
              </a:outerShdw>
            </a:effectLst>
          </p:spPr>
          <p:txBody>
            <a:bodyPr anchor="ctr"/>
            <a:lstStyle/>
            <a:p>
              <a:pPr algn="ctr"/>
              <a:r>
                <a:rPr kumimoji="0" lang="en-US" altLang="zh-CN" sz="1600" b="1">
                  <a:solidFill>
                    <a:srgbClr val="002060"/>
                  </a:solidFill>
                  <a:latin typeface="Arial" pitchFamily="34" charset="0"/>
                  <a:ea typeface="黑体" pitchFamily="49" charset="-122"/>
                  <a:cs typeface="Arial" pitchFamily="34" charset="0"/>
                </a:rPr>
                <a:t>2.</a:t>
              </a:r>
              <a:r>
                <a:rPr kumimoji="0" lang="zh-CN" altLang="en-US" sz="1600" b="1">
                  <a:solidFill>
                    <a:srgbClr val="002060"/>
                  </a:solidFill>
                  <a:latin typeface="Arial" pitchFamily="34" charset="0"/>
                  <a:ea typeface="黑体" pitchFamily="49" charset="-122"/>
                </a:rPr>
                <a:t>大数据计算复杂性理论与算法理论</a:t>
              </a:r>
              <a:endParaRPr lang="zh-CN" altLang="en-US" sz="1600">
                <a:solidFill>
                  <a:srgbClr val="FF0000"/>
                </a:solidFill>
                <a:latin typeface="黑体" pitchFamily="49" charset="-122"/>
                <a:ea typeface="黑体" pitchFamily="49" charset="-122"/>
              </a:endParaRPr>
            </a:p>
          </p:txBody>
        </p:sp>
        <p:grpSp>
          <p:nvGrpSpPr>
            <p:cNvPr id="49185" name="组合 5"/>
            <p:cNvGrpSpPr>
              <a:grpSpLocks/>
            </p:cNvGrpSpPr>
            <p:nvPr/>
          </p:nvGrpSpPr>
          <p:grpSpPr bwMode="auto">
            <a:xfrm>
              <a:off x="1403649" y="1484784"/>
              <a:ext cx="4824535" cy="4680520"/>
              <a:chOff x="2605760" y="1772816"/>
              <a:chExt cx="6277732" cy="3600400"/>
            </a:xfrm>
          </p:grpSpPr>
          <p:sp>
            <p:nvSpPr>
              <p:cNvPr id="86" name="矩形 85"/>
              <p:cNvSpPr>
                <a:spLocks noChangeArrowheads="1"/>
              </p:cNvSpPr>
              <p:nvPr/>
            </p:nvSpPr>
            <p:spPr bwMode="auto">
              <a:xfrm>
                <a:off x="2605760" y="4394897"/>
                <a:ext cx="3504463" cy="978319"/>
              </a:xfrm>
              <a:prstGeom prst="rect">
                <a:avLst/>
              </a:prstGeom>
              <a:gradFill rotWithShape="1">
                <a:gsLst>
                  <a:gs pos="0">
                    <a:srgbClr val="F0EAF9"/>
                  </a:gs>
                  <a:gs pos="64999">
                    <a:srgbClr val="D9CBEE"/>
                  </a:gs>
                  <a:gs pos="100000">
                    <a:srgbClr val="C9B5E8"/>
                  </a:gs>
                </a:gsLst>
                <a:lin ang="5400000" scaled="1"/>
              </a:gradFill>
              <a:ln w="9525">
                <a:solidFill>
                  <a:srgbClr val="7D60A0"/>
                </a:solidFill>
                <a:miter lim="800000"/>
                <a:headEnd/>
                <a:tailEnd/>
              </a:ln>
              <a:effectLst>
                <a:outerShdw blurRad="40000" dist="20000" dir="5400000" rotWithShape="0">
                  <a:srgbClr val="808080">
                    <a:alpha val="37999"/>
                  </a:srgbClr>
                </a:outerShdw>
              </a:effectLst>
            </p:spPr>
            <p:txBody>
              <a:bodyPr anchor="ctr"/>
              <a:lstStyle/>
              <a:p>
                <a:pPr algn="ctr"/>
                <a:r>
                  <a:rPr kumimoji="0" lang="en-US" altLang="zh-CN" sz="1600" b="1">
                    <a:solidFill>
                      <a:srgbClr val="002060"/>
                    </a:solidFill>
                    <a:latin typeface="Arial" pitchFamily="34" charset="0"/>
                    <a:cs typeface="Arial" pitchFamily="34" charset="0"/>
                  </a:rPr>
                  <a:t>1.</a:t>
                </a:r>
                <a:r>
                  <a:rPr kumimoji="0" lang="zh-CN" altLang="en-US" sz="1600" b="1">
                    <a:solidFill>
                      <a:srgbClr val="002060"/>
                    </a:solidFill>
                    <a:latin typeface="Arial" pitchFamily="34" charset="0"/>
                    <a:ea typeface="黑体" pitchFamily="49" charset="-122"/>
                  </a:rPr>
                  <a:t>多源异构数据</a:t>
                </a:r>
                <a:endParaRPr kumimoji="0" lang="en-US" altLang="zh-CN" sz="1600" b="1">
                  <a:solidFill>
                    <a:srgbClr val="002060"/>
                  </a:solidFill>
                  <a:latin typeface="Arial" pitchFamily="34" charset="0"/>
                  <a:cs typeface="Arial" pitchFamily="34" charset="0"/>
                </a:endParaRPr>
              </a:p>
              <a:p>
                <a:pPr algn="ctr"/>
                <a:r>
                  <a:rPr kumimoji="0" lang="zh-CN" altLang="en-US" sz="1600" b="1">
                    <a:solidFill>
                      <a:srgbClr val="002060"/>
                    </a:solidFill>
                    <a:latin typeface="Arial" pitchFamily="34" charset="0"/>
                    <a:ea typeface="黑体" pitchFamily="49" charset="-122"/>
                  </a:rPr>
                  <a:t>表示</a:t>
                </a:r>
                <a:r>
                  <a:rPr kumimoji="0" lang="en-US" altLang="zh-CN" sz="1600" b="1">
                    <a:solidFill>
                      <a:srgbClr val="002060"/>
                    </a:solidFill>
                    <a:latin typeface="Arial" pitchFamily="34" charset="0"/>
                    <a:cs typeface="Arial" pitchFamily="34" charset="0"/>
                  </a:rPr>
                  <a:t>,</a:t>
                </a:r>
                <a:r>
                  <a:rPr kumimoji="0" lang="zh-CN" altLang="en-US" sz="1600" b="1">
                    <a:solidFill>
                      <a:srgbClr val="002060"/>
                    </a:solidFill>
                    <a:latin typeface="Arial" pitchFamily="34" charset="0"/>
                    <a:ea typeface="黑体" pitchFamily="49" charset="-122"/>
                  </a:rPr>
                  <a:t>度量与理解</a:t>
                </a:r>
                <a:endParaRPr lang="zh-CN" altLang="en-US" sz="1600">
                  <a:solidFill>
                    <a:srgbClr val="FF0000"/>
                  </a:solidFill>
                  <a:latin typeface="黑体" pitchFamily="49" charset="-122"/>
                  <a:ea typeface="黑体" pitchFamily="49" charset="-122"/>
                </a:endParaRPr>
              </a:p>
            </p:txBody>
          </p:sp>
          <p:sp>
            <p:nvSpPr>
              <p:cNvPr id="87" name="矩形 86"/>
              <p:cNvSpPr>
                <a:spLocks noChangeArrowheads="1"/>
              </p:cNvSpPr>
              <p:nvPr/>
            </p:nvSpPr>
            <p:spPr bwMode="auto">
              <a:xfrm>
                <a:off x="2609055" y="3500520"/>
                <a:ext cx="6267850" cy="909639"/>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blurRad="40000" dist="20000" dir="5400000" rotWithShape="0">
                  <a:srgbClr val="808080">
                    <a:alpha val="37999"/>
                  </a:srgbClr>
                </a:outerShdw>
              </a:effectLst>
            </p:spPr>
            <p:txBody>
              <a:bodyPr anchor="ctr"/>
              <a:lstStyle/>
              <a:p>
                <a:pPr algn="ctr"/>
                <a:r>
                  <a:rPr kumimoji="0" lang="en-US" altLang="zh-CN" sz="1600" b="1" dirty="0">
                    <a:solidFill>
                      <a:srgbClr val="002060"/>
                    </a:solidFill>
                    <a:latin typeface="Arial" pitchFamily="34" charset="0"/>
                    <a:ea typeface="黑体" pitchFamily="49" charset="-122"/>
                    <a:cs typeface="Arial" pitchFamily="34" charset="0"/>
                  </a:rPr>
                  <a:t>3.</a:t>
                </a:r>
                <a:r>
                  <a:rPr kumimoji="0" lang="zh-CN" altLang="en-US" sz="1600" b="1" dirty="0">
                    <a:solidFill>
                      <a:srgbClr val="002060"/>
                    </a:solidFill>
                    <a:latin typeface="Arial" pitchFamily="34" charset="0"/>
                    <a:ea typeface="黑体" pitchFamily="49" charset="-122"/>
                  </a:rPr>
                  <a:t>能效优化的分布式系统架构与机制</a:t>
                </a:r>
                <a:endParaRPr lang="zh-CN" altLang="en-US" sz="1600" dirty="0">
                  <a:solidFill>
                    <a:srgbClr val="FF0000"/>
                  </a:solidFill>
                  <a:latin typeface="黑体" pitchFamily="49" charset="-122"/>
                  <a:ea typeface="黑体" pitchFamily="49" charset="-122"/>
                </a:endParaRPr>
              </a:p>
            </p:txBody>
          </p:sp>
          <p:sp>
            <p:nvSpPr>
              <p:cNvPr id="90" name="矩形 89"/>
              <p:cNvSpPr>
                <a:spLocks noChangeArrowheads="1"/>
              </p:cNvSpPr>
              <p:nvPr/>
            </p:nvSpPr>
            <p:spPr bwMode="auto">
              <a:xfrm>
                <a:off x="2612347" y="2493201"/>
                <a:ext cx="6271145" cy="989004"/>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blurRad="40000" dist="20000" dir="5400000" rotWithShape="0">
                  <a:srgbClr val="808080">
                    <a:alpha val="37999"/>
                  </a:srgbClr>
                </a:outerShdw>
              </a:effectLst>
            </p:spPr>
            <p:txBody>
              <a:bodyPr anchor="ctr"/>
              <a:lstStyle/>
              <a:p>
                <a:pPr algn="ctr"/>
                <a:r>
                  <a:rPr kumimoji="0" lang="en-US" altLang="zh-CN" sz="1600" b="1" dirty="0">
                    <a:solidFill>
                      <a:srgbClr val="002060"/>
                    </a:solidFill>
                    <a:latin typeface="Arial" pitchFamily="34" charset="0"/>
                    <a:ea typeface="黑体" pitchFamily="49" charset="-122"/>
                    <a:cs typeface="Arial" pitchFamily="34" charset="0"/>
                  </a:rPr>
                  <a:t>4.</a:t>
                </a:r>
                <a:r>
                  <a:rPr kumimoji="0" lang="zh-CN" altLang="en-US" sz="1600" b="1" dirty="0">
                    <a:solidFill>
                      <a:srgbClr val="002060"/>
                    </a:solidFill>
                    <a:latin typeface="Arial" pitchFamily="34" charset="0"/>
                    <a:ea typeface="黑体" pitchFamily="49" charset="-122"/>
                  </a:rPr>
                  <a:t>大数据分析与挖掘处理系统 </a:t>
                </a:r>
              </a:p>
            </p:txBody>
          </p:sp>
          <p:sp>
            <p:nvSpPr>
              <p:cNvPr id="91" name="矩形 90"/>
              <p:cNvSpPr>
                <a:spLocks noChangeArrowheads="1"/>
              </p:cNvSpPr>
              <p:nvPr/>
            </p:nvSpPr>
            <p:spPr bwMode="auto">
              <a:xfrm>
                <a:off x="2612347" y="1772816"/>
                <a:ext cx="6271145" cy="747858"/>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r>
                  <a:rPr kumimoji="0" lang="en-US" altLang="zh-CN" sz="1600" b="1" dirty="0">
                    <a:solidFill>
                      <a:srgbClr val="002060"/>
                    </a:solidFill>
                    <a:latin typeface="Arial" pitchFamily="34" charset="0"/>
                    <a:ea typeface="黑体" pitchFamily="49" charset="-122"/>
                    <a:cs typeface="Arial" pitchFamily="34" charset="0"/>
                  </a:rPr>
                  <a:t>5.</a:t>
                </a:r>
                <a:r>
                  <a:rPr kumimoji="0" lang="zh-CN" altLang="en-US" sz="1600" b="1" dirty="0">
                    <a:solidFill>
                      <a:srgbClr val="002060"/>
                    </a:solidFill>
                    <a:latin typeface="Arial" pitchFamily="34" charset="0"/>
                    <a:ea typeface="黑体" pitchFamily="49" charset="-122"/>
                  </a:rPr>
                  <a:t>实验验证及示范应用</a:t>
                </a:r>
              </a:p>
            </p:txBody>
          </p:sp>
        </p:grpSp>
      </p:grpSp>
      <p:sp>
        <p:nvSpPr>
          <p:cNvPr id="99" name="矩形 98"/>
          <p:cNvSpPr/>
          <p:nvPr/>
        </p:nvSpPr>
        <p:spPr>
          <a:xfrm>
            <a:off x="107950" y="2355850"/>
            <a:ext cx="1063625" cy="3803650"/>
          </a:xfrm>
          <a:prstGeom prst="rect">
            <a:avLst/>
          </a:prstGeom>
          <a:solidFill>
            <a:schemeClr val="accent6">
              <a:lumMod val="40000"/>
              <a:lumOff val="60000"/>
            </a:schemeClr>
          </a:solidFill>
          <a:ln w="57150" cmpd="thickThin">
            <a:solidFill>
              <a:schemeClr val="accent2">
                <a:lumMod val="50000"/>
              </a:schemeClr>
            </a:solidFill>
            <a:miter lim="800000"/>
            <a:headEnd/>
            <a:tailEnd/>
          </a:ln>
        </p:spPr>
        <p:txBody>
          <a:bodyPr anchor="ctr"/>
          <a:lstStyle/>
          <a:p>
            <a:pPr algn="ctr">
              <a:spcBef>
                <a:spcPct val="20000"/>
              </a:spcBef>
              <a:defRPr/>
            </a:pPr>
            <a:endParaRPr kumimoji="0" lang="en-US" altLang="zh-CN" sz="2800" b="1" dirty="0">
              <a:solidFill>
                <a:srgbClr val="000000"/>
              </a:solidFill>
              <a:latin typeface="黑体" pitchFamily="49" charset="-122"/>
              <a:ea typeface="黑体" pitchFamily="49" charset="-122"/>
            </a:endParaRPr>
          </a:p>
          <a:p>
            <a:pPr algn="ctr">
              <a:spcBef>
                <a:spcPct val="20000"/>
              </a:spcBef>
              <a:defRPr/>
            </a:pPr>
            <a:endParaRPr kumimoji="0" lang="en-US" altLang="zh-CN" sz="2800" b="1" dirty="0">
              <a:solidFill>
                <a:srgbClr val="000000"/>
              </a:solidFill>
              <a:latin typeface="黑体" pitchFamily="49" charset="-122"/>
              <a:ea typeface="黑体" pitchFamily="49" charset="-122"/>
            </a:endParaRPr>
          </a:p>
        </p:txBody>
      </p:sp>
      <p:grpSp>
        <p:nvGrpSpPr>
          <p:cNvPr id="49177" name="组合 30"/>
          <p:cNvGrpSpPr>
            <a:grpSpLocks/>
          </p:cNvGrpSpPr>
          <p:nvPr/>
        </p:nvGrpSpPr>
        <p:grpSpPr bwMode="auto">
          <a:xfrm>
            <a:off x="179388" y="2439987"/>
            <a:ext cx="881062" cy="3660775"/>
            <a:chOff x="372430" y="1894119"/>
            <a:chExt cx="2171429" cy="5040353"/>
          </a:xfrm>
        </p:grpSpPr>
        <p:pic>
          <p:nvPicPr>
            <p:cNvPr id="101" name="Picture 2"/>
            <p:cNvPicPr>
              <a:picLocks noChangeAspect="1" noChangeArrowheads="1"/>
            </p:cNvPicPr>
            <p:nvPr/>
          </p:nvPicPr>
          <p:blipFill rotWithShape="1">
            <a:blip r:embed="rId4" cstate="print"/>
            <a:srcRect r="75014"/>
            <a:stretch/>
          </p:blipFill>
          <p:spPr bwMode="auto">
            <a:xfrm>
              <a:off x="411555" y="1894119"/>
              <a:ext cx="2124479" cy="1180308"/>
            </a:xfrm>
            <a:prstGeom prst="rect">
              <a:avLst/>
            </a:prstGeom>
            <a:ln w="9525">
              <a:headEnd/>
              <a:tailEnd/>
            </a:ln>
          </p:spPr>
          <p:style>
            <a:lnRef idx="2">
              <a:schemeClr val="accent1"/>
            </a:lnRef>
            <a:fillRef idx="1">
              <a:schemeClr val="lt1"/>
            </a:fillRef>
            <a:effectRef idx="0">
              <a:schemeClr val="accent1"/>
            </a:effectRef>
            <a:fontRef idx="minor">
              <a:schemeClr val="dk1"/>
            </a:fontRef>
          </p:style>
        </p:pic>
        <p:sp>
          <p:nvSpPr>
            <p:cNvPr id="102" name="矩形 101"/>
            <p:cNvSpPr/>
            <p:nvPr/>
          </p:nvSpPr>
          <p:spPr bwMode="auto">
            <a:xfrm>
              <a:off x="380255" y="3074427"/>
              <a:ext cx="2112743" cy="437151"/>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lstStyle/>
            <a:p>
              <a:pPr algn="ctr"/>
              <a:r>
                <a:rPr lang="zh-CN" altLang="en-US" sz="1600">
                  <a:latin typeface="黑体" pitchFamily="49" charset="-122"/>
                  <a:ea typeface="黑体" pitchFamily="49" charset="-122"/>
                </a:rPr>
                <a:t>规模大</a:t>
              </a:r>
              <a:endParaRPr lang="en-US" altLang="zh-CN" sz="1600">
                <a:latin typeface="微软雅黑" pitchFamily="34" charset="-122"/>
                <a:ea typeface="微软雅黑" pitchFamily="34" charset="-122"/>
              </a:endParaRPr>
            </a:p>
          </p:txBody>
        </p:sp>
        <p:pic>
          <p:nvPicPr>
            <p:cNvPr id="49180"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l="50000" r="24699"/>
            <a:stretch>
              <a:fillRect/>
            </a:stretch>
          </p:blipFill>
          <p:spPr bwMode="auto">
            <a:xfrm>
              <a:off x="393043" y="5186871"/>
              <a:ext cx="2150816" cy="1365610"/>
            </a:xfrm>
            <a:prstGeom prst="rect">
              <a:avLst/>
            </a:prstGeom>
            <a:solidFill>
              <a:srgbClr val="B8E4F2"/>
            </a:solidFill>
            <a:ln w="9525">
              <a:solidFill>
                <a:schemeClr val="accent1"/>
              </a:solidFill>
              <a:miter lim="800000"/>
              <a:headEnd/>
              <a:tailEnd/>
            </a:ln>
          </p:spPr>
        </p:pic>
        <p:sp>
          <p:nvSpPr>
            <p:cNvPr id="104" name="矩形 103"/>
            <p:cNvSpPr/>
            <p:nvPr/>
          </p:nvSpPr>
          <p:spPr bwMode="auto">
            <a:xfrm>
              <a:off x="395905" y="6497321"/>
              <a:ext cx="2147954" cy="437151"/>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lstStyle/>
            <a:p>
              <a:pPr algn="ctr"/>
              <a:r>
                <a:rPr lang="zh-CN" altLang="en-US" sz="1600">
                  <a:latin typeface="微软雅黑" pitchFamily="34" charset="-122"/>
                  <a:ea typeface="微软雅黑" pitchFamily="34" charset="-122"/>
                </a:rPr>
                <a:t>种类杂</a:t>
              </a:r>
              <a:endParaRPr lang="en-US" altLang="zh-CN" sz="1600">
                <a:latin typeface="微软雅黑" pitchFamily="34" charset="-122"/>
                <a:ea typeface="微软雅黑" pitchFamily="34" charset="-122"/>
              </a:endParaRPr>
            </a:p>
          </p:txBody>
        </p:sp>
        <p:pic>
          <p:nvPicPr>
            <p:cNvPr id="105" name="Picture 2"/>
            <p:cNvPicPr>
              <a:picLocks noChangeAspect="1" noChangeArrowheads="1"/>
            </p:cNvPicPr>
            <p:nvPr/>
          </p:nvPicPr>
          <p:blipFill rotWithShape="1">
            <a:blip r:embed="rId6" cstate="print"/>
            <a:srcRect l="24665" r="50028"/>
            <a:stretch/>
          </p:blipFill>
          <p:spPr bwMode="auto">
            <a:xfrm>
              <a:off x="391991" y="3485349"/>
              <a:ext cx="2151868" cy="1289596"/>
            </a:xfrm>
            <a:prstGeom prst="rect">
              <a:avLst/>
            </a:prstGeom>
            <a:ln w="9525">
              <a:headEnd/>
              <a:tailEnd/>
            </a:ln>
          </p:spPr>
          <p:style>
            <a:lnRef idx="2">
              <a:schemeClr val="accent1"/>
            </a:lnRef>
            <a:fillRef idx="1">
              <a:schemeClr val="lt1"/>
            </a:fillRef>
            <a:effectRef idx="0">
              <a:schemeClr val="accent1"/>
            </a:effectRef>
            <a:fontRef idx="minor">
              <a:schemeClr val="dk1"/>
            </a:fontRef>
          </p:style>
        </p:pic>
        <p:sp>
          <p:nvSpPr>
            <p:cNvPr id="106" name="矩形 105"/>
            <p:cNvSpPr/>
            <p:nvPr/>
          </p:nvSpPr>
          <p:spPr bwMode="auto">
            <a:xfrm>
              <a:off x="372430" y="4748716"/>
              <a:ext cx="2159693" cy="437151"/>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lstStyle/>
            <a:p>
              <a:pPr algn="ctr"/>
              <a:r>
                <a:rPr lang="zh-CN" altLang="en-US" sz="1600">
                  <a:latin typeface="黑体" pitchFamily="49" charset="-122"/>
                  <a:ea typeface="黑体" pitchFamily="49" charset="-122"/>
                </a:rPr>
                <a:t>变化快</a:t>
              </a:r>
              <a:endParaRPr lang="en-US" altLang="zh-CN" sz="1600">
                <a:latin typeface="微软雅黑" pitchFamily="34" charset="-122"/>
                <a:ea typeface="微软雅黑" pitchFamily="34" charset="-122"/>
              </a:endParaRPr>
            </a:p>
          </p:txBody>
        </p:sp>
      </p:grpSp>
      <p:sp>
        <p:nvSpPr>
          <p:cNvPr id="38" name="左右箭头 22"/>
          <p:cNvSpPr/>
          <p:nvPr/>
        </p:nvSpPr>
        <p:spPr>
          <a:xfrm>
            <a:off x="179388" y="6092825"/>
            <a:ext cx="2160587" cy="720725"/>
          </a:xfrm>
          <a:prstGeom prst="leftRightArrow">
            <a:avLst>
              <a:gd name="adj1" fmla="val 72752"/>
              <a:gd name="adj2" fmla="val 50000"/>
            </a:avLst>
          </a:prstGeom>
          <a:solidFill>
            <a:srgbClr val="FFFFCC"/>
          </a:solidFill>
          <a:ln w="38100">
            <a:solidFill>
              <a:srgbClr val="FFC000"/>
            </a:solidFill>
            <a:miter lim="800000"/>
            <a:headEnd/>
            <a:tailEnd/>
          </a:ln>
        </p:spPr>
        <p:txBody>
          <a:bodyPr anchor="ctr"/>
          <a:lstStyle/>
          <a:p>
            <a:pPr algn="ctr"/>
            <a:r>
              <a:rPr lang="zh-CN" altLang="en-US" b="1" dirty="0">
                <a:solidFill>
                  <a:schemeClr val="tx1"/>
                </a:solidFill>
                <a:latin typeface="黑体" pitchFamily="49" charset="-122"/>
                <a:ea typeface="黑体" pitchFamily="49" charset="-122"/>
              </a:rPr>
              <a:t>应用需求</a:t>
            </a:r>
            <a:endParaRPr lang="en-US" altLang="zh-CN" b="1" dirty="0">
              <a:solidFill>
                <a:schemeClr val="tx1"/>
              </a:solidFill>
              <a:latin typeface="黑体" pitchFamily="49" charset="-122"/>
              <a:ea typeface="黑体" pitchFamily="49" charset="-122"/>
            </a:endParaRPr>
          </a:p>
        </p:txBody>
      </p:sp>
      <p:sp>
        <p:nvSpPr>
          <p:cNvPr id="39" name="左右箭头 22"/>
          <p:cNvSpPr/>
          <p:nvPr/>
        </p:nvSpPr>
        <p:spPr>
          <a:xfrm>
            <a:off x="3019425" y="6092825"/>
            <a:ext cx="6048375" cy="720725"/>
          </a:xfrm>
          <a:prstGeom prst="leftRightArrow">
            <a:avLst>
              <a:gd name="adj1" fmla="val 72752"/>
              <a:gd name="adj2" fmla="val 50000"/>
            </a:avLst>
          </a:prstGeom>
          <a:blipFill>
            <a:blip r:embed="rId3" cstate="print"/>
            <a:tile tx="0" ty="0" sx="100000" sy="100000" flip="none" algn="tl"/>
          </a:blipFill>
          <a:ln w="38100">
            <a:solidFill>
              <a:schemeClr val="accent6">
                <a:lumMod val="75000"/>
              </a:schemeClr>
            </a:solidFill>
            <a:round/>
            <a:headEnd/>
            <a:tailEnd/>
          </a:ln>
          <a:effectLst>
            <a:outerShdw blurRad="40000" dist="20000" dir="5400000" rotWithShape="0">
              <a:srgbClr val="808080">
                <a:alpha val="37999"/>
              </a:srgbClr>
            </a:outerShdw>
          </a:effectLst>
        </p:spPr>
        <p:txBody>
          <a:bodyPr anchor="ctr"/>
          <a:lstStyle/>
          <a:p>
            <a:pPr algn="ctr"/>
            <a:r>
              <a:rPr kumimoji="0" lang="zh-CN" altLang="en-US" b="1" dirty="0">
                <a:solidFill>
                  <a:srgbClr val="000000"/>
                </a:solidFill>
                <a:latin typeface="黑体"/>
                <a:ea typeface="黑体"/>
                <a:cs typeface="黑体"/>
              </a:rPr>
              <a:t>网络信息空间大数据计算的基础研究</a:t>
            </a:r>
            <a:endParaRPr kumimoji="0" lang="en-US" altLang="zh-CN" b="1" dirty="0">
              <a:solidFill>
                <a:srgbClr val="000000"/>
              </a:solidFill>
              <a:latin typeface="黑体"/>
              <a:ea typeface="黑体"/>
              <a:cs typeface="黑体"/>
            </a:endParaRPr>
          </a:p>
        </p:txBody>
      </p:sp>
    </p:spTree>
    <p:extLst>
      <p:ext uri="{BB962C8B-B14F-4D97-AF65-F5344CB8AC3E}">
        <p14:creationId xmlns:p14="http://schemas.microsoft.com/office/powerpoint/2010/main" xmlns="" val="16108629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fade">
                                      <p:cBhvr>
                                        <p:cTn id="16" dur="500"/>
                                        <p:tgtEl>
                                          <p:spTgt spid="8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2476"/>
                                        </p:tgtEl>
                                        <p:attrNameLst>
                                          <p:attrName>style.visibility</p:attrName>
                                        </p:attrNameLst>
                                      </p:cBhvr>
                                      <p:to>
                                        <p:strVal val="visible"/>
                                      </p:to>
                                    </p:set>
                                    <p:animEffect transition="in" filter="fade">
                                      <p:cBhvr>
                                        <p:cTn id="27" dur="500"/>
                                        <p:tgtEl>
                                          <p:spTgt spid="6247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2477"/>
                                        </p:tgtEl>
                                        <p:attrNameLst>
                                          <p:attrName>style.visibility</p:attrName>
                                        </p:attrNameLst>
                                      </p:cBhvr>
                                      <p:to>
                                        <p:strVal val="visible"/>
                                      </p:to>
                                    </p:set>
                                    <p:animEffect transition="in" filter="fade">
                                      <p:cBhvr>
                                        <p:cTn id="30" dur="500"/>
                                        <p:tgtEl>
                                          <p:spTgt spid="6247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2478"/>
                                        </p:tgtEl>
                                        <p:attrNameLst>
                                          <p:attrName>style.visibility</p:attrName>
                                        </p:attrNameLst>
                                      </p:cBhvr>
                                      <p:to>
                                        <p:strVal val="visible"/>
                                      </p:to>
                                    </p:set>
                                    <p:animEffect transition="in" filter="fade">
                                      <p:cBhvr>
                                        <p:cTn id="33" dur="500"/>
                                        <p:tgtEl>
                                          <p:spTgt spid="6247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500"/>
                                        <p:tgtEl>
                                          <p:spTgt spid="74"/>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500"/>
                                        <p:tgtEl>
                                          <p:spTgt spid="7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fade">
                                      <p:cBhvr>
                                        <p:cTn id="52" dur="500"/>
                                        <p:tgtEl>
                                          <p:spTgt spid="7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9"/>
                                        </p:tgtEl>
                                        <p:attrNameLst>
                                          <p:attrName>style.visibility</p:attrName>
                                        </p:attrNameLst>
                                      </p:cBhvr>
                                      <p:to>
                                        <p:strVal val="visible"/>
                                      </p:to>
                                    </p:set>
                                    <p:animEffect transition="in" filter="fade">
                                      <p:cBhvr>
                                        <p:cTn id="55" dur="500"/>
                                        <p:tgtEl>
                                          <p:spTgt spid="7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0"/>
                                        </p:tgtEl>
                                        <p:attrNameLst>
                                          <p:attrName>style.visibility</p:attrName>
                                        </p:attrNameLst>
                                      </p:cBhvr>
                                      <p:to>
                                        <p:strVal val="visible"/>
                                      </p:to>
                                    </p:set>
                                    <p:animEffect transition="in" filter="fade">
                                      <p:cBhvr>
                                        <p:cTn id="58" dur="500"/>
                                        <p:tgtEl>
                                          <p:spTgt spid="8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70" grpId="0" animBg="1"/>
      <p:bldP spid="62476" grpId="0" animBg="1"/>
      <p:bldP spid="62477" grpId="0" animBg="1"/>
      <p:bldP spid="62478" grpId="0" animBg="1"/>
      <p:bldP spid="74" grpId="0" animBg="1"/>
      <p:bldP spid="76" grpId="0" animBg="1"/>
      <p:bldP spid="77" grpId="0" animBg="1"/>
      <p:bldP spid="78" grpId="0" animBg="1"/>
      <p:bldP spid="79" grpId="0" animBg="1"/>
      <p:bldP spid="80" grpId="0" animBg="1"/>
      <p:bldP spid="81" grpId="0" animBg="1"/>
      <p:bldP spid="82" grpId="0" animBg="1"/>
      <p:bldP spid="83" grpId="0" animBg="1"/>
      <p:bldP spid="38"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矩形 150"/>
          <p:cNvSpPr/>
          <p:nvPr/>
        </p:nvSpPr>
        <p:spPr>
          <a:xfrm>
            <a:off x="658813" y="2492375"/>
            <a:ext cx="8234362" cy="3309938"/>
          </a:xfrm>
          <a:prstGeom prst="rect">
            <a:avLst/>
          </a:prstGeom>
          <a:noFill/>
          <a:ln w="6350">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10243" name="标题 1"/>
          <p:cNvSpPr txBox="1">
            <a:spLocks/>
          </p:cNvSpPr>
          <p:nvPr/>
        </p:nvSpPr>
        <p:spPr bwMode="auto">
          <a:xfrm>
            <a:off x="457200" y="620713"/>
            <a:ext cx="8229600"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kumimoji="1"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4000" dirty="0" smtClean="0"/>
              <a:t>自然科学创新群体</a:t>
            </a:r>
            <a:endParaRPr lang="zh-CN" altLang="en-US" sz="4000" dirty="0"/>
          </a:p>
        </p:txBody>
      </p:sp>
      <p:cxnSp>
        <p:nvCxnSpPr>
          <p:cNvPr id="55" name="直接连接符 54"/>
          <p:cNvCxnSpPr/>
          <p:nvPr/>
        </p:nvCxnSpPr>
        <p:spPr>
          <a:xfrm>
            <a:off x="539750" y="1484313"/>
            <a:ext cx="0" cy="5303837"/>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 name="组合 21"/>
          <p:cNvGrpSpPr>
            <a:grpSpLocks/>
          </p:cNvGrpSpPr>
          <p:nvPr/>
        </p:nvGrpSpPr>
        <p:grpSpPr bwMode="auto">
          <a:xfrm>
            <a:off x="34925" y="2668588"/>
            <a:ext cx="525463" cy="277812"/>
            <a:chOff x="35496" y="2267173"/>
            <a:chExt cx="524503" cy="276999"/>
          </a:xfrm>
        </p:grpSpPr>
        <p:cxnSp>
          <p:nvCxnSpPr>
            <p:cNvPr id="57" name="直接连接符 56"/>
            <p:cNvCxnSpPr/>
            <p:nvPr/>
          </p:nvCxnSpPr>
          <p:spPr>
            <a:xfrm>
              <a:off x="450661" y="2398549"/>
              <a:ext cx="83984" cy="0"/>
            </a:xfrm>
            <a:prstGeom prst="line">
              <a:avLst/>
            </a:prstGeom>
          </p:spPr>
          <p:style>
            <a:lnRef idx="1">
              <a:schemeClr val="accent1"/>
            </a:lnRef>
            <a:fillRef idx="0">
              <a:schemeClr val="accent1"/>
            </a:fillRef>
            <a:effectRef idx="0">
              <a:schemeClr val="accent1"/>
            </a:effectRef>
            <a:fontRef idx="minor">
              <a:schemeClr val="tx1"/>
            </a:fontRef>
          </p:style>
        </p:cxnSp>
        <p:sp>
          <p:nvSpPr>
            <p:cNvPr id="95" name="文本框 94"/>
            <p:cNvSpPr txBox="1">
              <a:spLocks noChangeArrowheads="1"/>
            </p:cNvSpPr>
            <p:nvPr/>
          </p:nvSpPr>
          <p:spPr bwMode="auto">
            <a:xfrm>
              <a:off x="35496" y="2267173"/>
              <a:ext cx="524503" cy="276999"/>
            </a:xfrm>
            <a:prstGeom prst="rect">
              <a:avLst/>
            </a:prstGeom>
            <a:noFill/>
            <a:ln>
              <a:noFill/>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defRPr/>
              </a:pPr>
              <a:r>
                <a:rPr lang="en-US" sz="1200" b="1" dirty="0">
                  <a:latin typeface="Arial" pitchFamily="34" charset="0"/>
                  <a:ea typeface="+mn-ea"/>
                  <a:cs typeface="Arial" pitchFamily="34" charset="0"/>
                </a:rPr>
                <a:t>1993</a:t>
              </a:r>
            </a:p>
          </p:txBody>
        </p:sp>
      </p:grpSp>
      <p:grpSp>
        <p:nvGrpSpPr>
          <p:cNvPr id="3" name="组合 25"/>
          <p:cNvGrpSpPr>
            <a:grpSpLocks/>
          </p:cNvGrpSpPr>
          <p:nvPr/>
        </p:nvGrpSpPr>
        <p:grpSpPr bwMode="auto">
          <a:xfrm>
            <a:off x="52388" y="4508500"/>
            <a:ext cx="525462" cy="276225"/>
            <a:chOff x="52958" y="4529138"/>
            <a:chExt cx="525463" cy="276225"/>
          </a:xfrm>
        </p:grpSpPr>
        <p:cxnSp>
          <p:nvCxnSpPr>
            <p:cNvPr id="100" name="直接连接符 99"/>
            <p:cNvCxnSpPr/>
            <p:nvPr/>
          </p:nvCxnSpPr>
          <p:spPr>
            <a:xfrm>
              <a:off x="457771" y="4660901"/>
              <a:ext cx="82550" cy="0"/>
            </a:xfrm>
            <a:prstGeom prst="line">
              <a:avLst/>
            </a:prstGeom>
          </p:spPr>
          <p:style>
            <a:lnRef idx="1">
              <a:schemeClr val="accent1"/>
            </a:lnRef>
            <a:fillRef idx="0">
              <a:schemeClr val="accent1"/>
            </a:fillRef>
            <a:effectRef idx="0">
              <a:schemeClr val="accent1"/>
            </a:effectRef>
            <a:fontRef idx="minor">
              <a:schemeClr val="tx1"/>
            </a:fontRef>
          </p:style>
        </p:cxnSp>
        <p:sp>
          <p:nvSpPr>
            <p:cNvPr id="106" name="文本框 105"/>
            <p:cNvSpPr txBox="1">
              <a:spLocks noChangeArrowheads="1"/>
            </p:cNvSpPr>
            <p:nvPr/>
          </p:nvSpPr>
          <p:spPr bwMode="auto">
            <a:xfrm>
              <a:off x="52958" y="4529138"/>
              <a:ext cx="525463" cy="276225"/>
            </a:xfrm>
            <a:prstGeom prst="rect">
              <a:avLst/>
            </a:prstGeom>
            <a:noFill/>
            <a:ln>
              <a:noFill/>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defRPr/>
              </a:pPr>
              <a:r>
                <a:rPr lang="en-US" sz="1200" b="1" dirty="0">
                  <a:latin typeface="Arial" pitchFamily="34" charset="0"/>
                  <a:ea typeface="+mn-ea"/>
                  <a:cs typeface="Arial" pitchFamily="34" charset="0"/>
                </a:rPr>
                <a:t>2010</a:t>
              </a:r>
            </a:p>
          </p:txBody>
        </p:sp>
      </p:grpSp>
      <p:grpSp>
        <p:nvGrpSpPr>
          <p:cNvPr id="4" name="组合 26"/>
          <p:cNvGrpSpPr>
            <a:grpSpLocks/>
          </p:cNvGrpSpPr>
          <p:nvPr/>
        </p:nvGrpSpPr>
        <p:grpSpPr bwMode="auto">
          <a:xfrm>
            <a:off x="55563" y="4856163"/>
            <a:ext cx="514350" cy="277812"/>
            <a:chOff x="56133" y="4828329"/>
            <a:chExt cx="514350" cy="277812"/>
          </a:xfrm>
        </p:grpSpPr>
        <p:cxnSp>
          <p:nvCxnSpPr>
            <p:cNvPr id="101" name="直接连接符 100"/>
            <p:cNvCxnSpPr/>
            <p:nvPr/>
          </p:nvCxnSpPr>
          <p:spPr>
            <a:xfrm>
              <a:off x="457770" y="4961679"/>
              <a:ext cx="82550" cy="0"/>
            </a:xfrm>
            <a:prstGeom prst="line">
              <a:avLst/>
            </a:prstGeom>
          </p:spPr>
          <p:style>
            <a:lnRef idx="1">
              <a:schemeClr val="accent1"/>
            </a:lnRef>
            <a:fillRef idx="0">
              <a:schemeClr val="accent1"/>
            </a:fillRef>
            <a:effectRef idx="0">
              <a:schemeClr val="accent1"/>
            </a:effectRef>
            <a:fontRef idx="minor">
              <a:schemeClr val="tx1"/>
            </a:fontRef>
          </p:style>
        </p:cxnSp>
        <p:sp>
          <p:nvSpPr>
            <p:cNvPr id="107" name="文本框 106"/>
            <p:cNvSpPr txBox="1">
              <a:spLocks noChangeArrowheads="1"/>
            </p:cNvSpPr>
            <p:nvPr/>
          </p:nvSpPr>
          <p:spPr bwMode="auto">
            <a:xfrm>
              <a:off x="56133" y="4828329"/>
              <a:ext cx="514350" cy="277812"/>
            </a:xfrm>
            <a:prstGeom prst="rect">
              <a:avLst/>
            </a:prstGeom>
            <a:noFill/>
            <a:ln>
              <a:noFill/>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eaLnBrk="1" hangingPunct="1">
                <a:defRPr/>
              </a:pPr>
              <a:r>
                <a:rPr lang="en-US" sz="1200" b="1" dirty="0">
                  <a:latin typeface="Arial" pitchFamily="34" charset="0"/>
                  <a:ea typeface="+mn-ea"/>
                  <a:cs typeface="Arial" pitchFamily="34" charset="0"/>
                </a:rPr>
                <a:t>2011</a:t>
              </a:r>
            </a:p>
          </p:txBody>
        </p:sp>
      </p:grpSp>
      <p:grpSp>
        <p:nvGrpSpPr>
          <p:cNvPr id="5" name="组合 28"/>
          <p:cNvGrpSpPr>
            <a:grpSpLocks/>
          </p:cNvGrpSpPr>
          <p:nvPr/>
        </p:nvGrpSpPr>
        <p:grpSpPr bwMode="auto">
          <a:xfrm>
            <a:off x="36513" y="6283325"/>
            <a:ext cx="523875" cy="277813"/>
            <a:chOff x="37083" y="5786991"/>
            <a:chExt cx="524503" cy="276998"/>
          </a:xfrm>
        </p:grpSpPr>
        <p:cxnSp>
          <p:nvCxnSpPr>
            <p:cNvPr id="102" name="直接连接符 101"/>
            <p:cNvCxnSpPr/>
            <p:nvPr/>
          </p:nvCxnSpPr>
          <p:spPr>
            <a:xfrm>
              <a:off x="453507" y="5931030"/>
              <a:ext cx="82649" cy="0"/>
            </a:xfrm>
            <a:prstGeom prst="line">
              <a:avLst/>
            </a:prstGeom>
          </p:spPr>
          <p:style>
            <a:lnRef idx="1">
              <a:schemeClr val="accent1"/>
            </a:lnRef>
            <a:fillRef idx="0">
              <a:schemeClr val="accent1"/>
            </a:fillRef>
            <a:effectRef idx="0">
              <a:schemeClr val="accent1"/>
            </a:effectRef>
            <a:fontRef idx="minor">
              <a:schemeClr val="tx1"/>
            </a:fontRef>
          </p:style>
        </p:cxnSp>
        <p:sp>
          <p:nvSpPr>
            <p:cNvPr id="108" name="文本框 107"/>
            <p:cNvSpPr txBox="1">
              <a:spLocks noChangeArrowheads="1"/>
            </p:cNvSpPr>
            <p:nvPr/>
          </p:nvSpPr>
          <p:spPr bwMode="auto">
            <a:xfrm>
              <a:off x="37083" y="5786991"/>
              <a:ext cx="524503" cy="276998"/>
            </a:xfrm>
            <a:prstGeom prst="rect">
              <a:avLst/>
            </a:prstGeom>
            <a:noFill/>
            <a:ln>
              <a:noFill/>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defRPr/>
              </a:pPr>
              <a:r>
                <a:rPr lang="en-US" sz="1200" b="1" dirty="0">
                  <a:latin typeface="Arial" pitchFamily="34" charset="0"/>
                  <a:ea typeface="+mn-ea"/>
                  <a:cs typeface="Arial" pitchFamily="34" charset="0"/>
                </a:rPr>
                <a:t>2013</a:t>
              </a:r>
            </a:p>
          </p:txBody>
        </p:sp>
      </p:grpSp>
      <p:grpSp>
        <p:nvGrpSpPr>
          <p:cNvPr id="10249" name="组合 29"/>
          <p:cNvGrpSpPr>
            <a:grpSpLocks/>
          </p:cNvGrpSpPr>
          <p:nvPr/>
        </p:nvGrpSpPr>
        <p:grpSpPr bwMode="auto">
          <a:xfrm>
            <a:off x="44450" y="1574800"/>
            <a:ext cx="525463" cy="277813"/>
            <a:chOff x="45021" y="1574820"/>
            <a:chExt cx="524503" cy="276999"/>
          </a:xfrm>
        </p:grpSpPr>
        <p:sp>
          <p:nvSpPr>
            <p:cNvPr id="47" name="文本框 46"/>
            <p:cNvSpPr txBox="1">
              <a:spLocks noChangeArrowheads="1"/>
            </p:cNvSpPr>
            <p:nvPr/>
          </p:nvSpPr>
          <p:spPr bwMode="auto">
            <a:xfrm>
              <a:off x="45021" y="1574820"/>
              <a:ext cx="524503" cy="276999"/>
            </a:xfrm>
            <a:prstGeom prst="rect">
              <a:avLst/>
            </a:prstGeom>
            <a:noFill/>
            <a:ln>
              <a:noFill/>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defRPr/>
              </a:pPr>
              <a:r>
                <a:rPr lang="en-US" sz="1200" b="1" dirty="0">
                  <a:latin typeface="Arial" pitchFamily="34" charset="0"/>
                  <a:ea typeface="+mn-ea"/>
                  <a:cs typeface="Arial" pitchFamily="34" charset="0"/>
                </a:rPr>
                <a:t>1991</a:t>
              </a:r>
            </a:p>
          </p:txBody>
        </p:sp>
        <p:cxnSp>
          <p:nvCxnSpPr>
            <p:cNvPr id="48" name="直接连接符 47"/>
            <p:cNvCxnSpPr/>
            <p:nvPr/>
          </p:nvCxnSpPr>
          <p:spPr>
            <a:xfrm>
              <a:off x="450679" y="1701448"/>
              <a:ext cx="8398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51" name="文本框 50"/>
          <p:cNvSpPr txBox="1">
            <a:spLocks noChangeArrowheads="1"/>
          </p:cNvSpPr>
          <p:nvPr/>
        </p:nvSpPr>
        <p:spPr bwMode="auto">
          <a:xfrm>
            <a:off x="3443288" y="5791200"/>
            <a:ext cx="2736850" cy="368300"/>
          </a:xfrm>
          <a:prstGeom prst="rect">
            <a:avLst/>
          </a:prstGeom>
          <a:gradFill rotWithShape="1">
            <a:gsLst>
              <a:gs pos="0">
                <a:srgbClr val="F5FFE6"/>
              </a:gs>
              <a:gs pos="64999">
                <a:srgbClr val="E4FDC2"/>
              </a:gs>
              <a:gs pos="100000">
                <a:srgbClr val="DAFDA7"/>
              </a:gs>
            </a:gsLst>
            <a:lin ang="5400000" scaled="1"/>
          </a:gradFill>
          <a:ln w="9525">
            <a:solidFill>
              <a:srgbClr val="00B050"/>
            </a:solidFill>
            <a:miter lim="800000"/>
            <a:headEnd/>
            <a:tailEnd/>
          </a:ln>
          <a:effectLst>
            <a:outerShdw blurRad="40000" dist="20000" dir="5400000" rotWithShape="0">
              <a:srgbClr val="808080">
                <a:alpha val="37999"/>
              </a:srgbClr>
            </a:outerShdw>
          </a:effectLst>
        </p:spPr>
        <p:txBody>
          <a:bodyPr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1800" b="1" dirty="0" smtClean="0">
                <a:solidFill>
                  <a:srgbClr val="000000"/>
                </a:solidFill>
                <a:latin typeface="黑体" panose="02010609060101010101" pitchFamily="49" charset="-122"/>
                <a:ea typeface="黑体" panose="02010609060101010101" pitchFamily="49" charset="-122"/>
              </a:rPr>
              <a:t>2.</a:t>
            </a:r>
            <a:r>
              <a:rPr lang="zh-CN" altLang="en-US" sz="1800" b="1" dirty="0" smtClean="0">
                <a:solidFill>
                  <a:srgbClr val="000000"/>
                </a:solidFill>
                <a:latin typeface="黑体" panose="02010609060101010101" pitchFamily="49" charset="-122"/>
                <a:ea typeface="黑体" panose="02010609060101010101" pitchFamily="49" charset="-122"/>
              </a:rPr>
              <a:t>分布式计算与软件技术</a:t>
            </a:r>
          </a:p>
        </p:txBody>
      </p:sp>
      <p:sp>
        <p:nvSpPr>
          <p:cNvPr id="54" name="文本框 53"/>
          <p:cNvSpPr txBox="1">
            <a:spLocks noChangeArrowheads="1"/>
          </p:cNvSpPr>
          <p:nvPr/>
        </p:nvSpPr>
        <p:spPr bwMode="auto">
          <a:xfrm>
            <a:off x="658813" y="5791200"/>
            <a:ext cx="2784475" cy="368300"/>
          </a:xfrm>
          <a:prstGeom prst="rect">
            <a:avLst/>
          </a:prstGeom>
          <a:gradFill rotWithShape="1">
            <a:gsLst>
              <a:gs pos="0">
                <a:srgbClr val="E5EEFF"/>
              </a:gs>
              <a:gs pos="64999">
                <a:srgbClr val="BFD5FF"/>
              </a:gs>
              <a:gs pos="100000">
                <a:srgbClr val="A3C4FF"/>
              </a:gs>
            </a:gsLst>
            <a:lin ang="5400000" scaled="1"/>
          </a:gradFill>
          <a:ln w="9525">
            <a:solidFill>
              <a:srgbClr val="215968"/>
            </a:solidFill>
            <a:miter lim="800000"/>
            <a:headEnd/>
            <a:tailEnd/>
          </a:ln>
          <a:effectLst>
            <a:outerShdw blurRad="40000" dist="20000" dir="5400000" rotWithShape="0">
              <a:srgbClr val="808080">
                <a:alpha val="37999"/>
              </a:srgbClr>
            </a:outerShdw>
          </a:effectLst>
        </p:spPr>
        <p:txBody>
          <a:bodyPr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1800" b="1" smtClean="0">
                <a:latin typeface="黑体" panose="02010609060101010101" pitchFamily="49" charset="-122"/>
                <a:ea typeface="黑体" panose="02010609060101010101" pitchFamily="49" charset="-122"/>
                <a:cs typeface="Arial" panose="020B0604020202020204" pitchFamily="34" charset="0"/>
              </a:rPr>
              <a:t>1.</a:t>
            </a:r>
            <a:r>
              <a:rPr lang="zh-CN" altLang="en-US" sz="1800" b="1" smtClean="0">
                <a:latin typeface="黑体" panose="02010609060101010101" pitchFamily="49" charset="-122"/>
                <a:ea typeface="黑体" panose="02010609060101010101" pitchFamily="49" charset="-122"/>
              </a:rPr>
              <a:t>计算复杂性理论与算法</a:t>
            </a:r>
            <a:endParaRPr lang="en-US" altLang="zh-CN" sz="1800" b="1" smtClean="0">
              <a:latin typeface="黑体" panose="02010609060101010101" pitchFamily="49" charset="-122"/>
              <a:ea typeface="黑体" panose="02010609060101010101" pitchFamily="49" charset="-122"/>
              <a:cs typeface="Arial" panose="020B0604020202020204" pitchFamily="34" charset="0"/>
            </a:endParaRPr>
          </a:p>
        </p:txBody>
      </p:sp>
      <p:grpSp>
        <p:nvGrpSpPr>
          <p:cNvPr id="10252" name="组合 1"/>
          <p:cNvGrpSpPr>
            <a:grpSpLocks/>
          </p:cNvGrpSpPr>
          <p:nvPr/>
        </p:nvGrpSpPr>
        <p:grpSpPr bwMode="auto">
          <a:xfrm>
            <a:off x="3073400" y="1382713"/>
            <a:ext cx="3659188" cy="636587"/>
            <a:chOff x="3074071" y="1382116"/>
            <a:chExt cx="3658169" cy="637383"/>
          </a:xfrm>
        </p:grpSpPr>
        <p:pic>
          <p:nvPicPr>
            <p:cNvPr id="10324" name="图片 2" descr="说明: 说明: 说明: li"/>
            <p:cNvPicPr>
              <a:picLocks noChangeAspect="1" noChangeArrowheads="1"/>
            </p:cNvPicPr>
            <p:nvPr/>
          </p:nvPicPr>
          <p:blipFill>
            <a:blip r:embed="rId3" cstate="screen">
              <a:extLst>
                <a:ext uri="{28A0092B-C50C-407E-A947-70E740481C1C}">
                  <a14:useLocalDpi xmlns:a14="http://schemas.microsoft.com/office/drawing/2010/main" xmlns=""/>
                </a:ext>
              </a:extLst>
            </a:blip>
            <a:srcRect/>
            <a:stretch>
              <a:fillRect/>
            </a:stretch>
          </p:blipFill>
          <p:spPr bwMode="auto">
            <a:xfrm>
              <a:off x="3074071" y="1382116"/>
              <a:ext cx="423986" cy="637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325" name="Picture 2" descr="首页"/>
            <p:cNvPicPr>
              <a:picLocks noChangeAspect="1" noChangeArrowheads="1"/>
            </p:cNvPicPr>
            <p:nvPr/>
          </p:nvPicPr>
          <p:blipFill>
            <a:blip r:embed="rId4">
              <a:extLst>
                <a:ext uri="{28A0092B-C50C-407E-A947-70E740481C1C}">
                  <a14:useLocalDpi xmlns:a14="http://schemas.microsoft.com/office/drawing/2010/main" xmlns=""/>
                </a:ext>
              </a:extLst>
            </a:blip>
            <a:srcRect/>
            <a:stretch>
              <a:fillRect/>
            </a:stretch>
          </p:blipFill>
          <p:spPr bwMode="auto">
            <a:xfrm>
              <a:off x="3498057" y="1382335"/>
              <a:ext cx="3234183" cy="6369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4" name="文本框 63"/>
          <p:cNvSpPr txBox="1">
            <a:spLocks noChangeArrowheads="1"/>
          </p:cNvSpPr>
          <p:nvPr/>
        </p:nvSpPr>
        <p:spPr bwMode="auto">
          <a:xfrm>
            <a:off x="6130925" y="5791200"/>
            <a:ext cx="2762250" cy="368300"/>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en-US" altLang="zh-CN" sz="1800" b="1" dirty="0" smtClean="0">
                <a:solidFill>
                  <a:srgbClr val="000000"/>
                </a:solidFill>
                <a:latin typeface="黑体" panose="02010609060101010101" pitchFamily="49" charset="-122"/>
                <a:ea typeface="黑体" panose="02010609060101010101" pitchFamily="49" charset="-122"/>
              </a:rPr>
              <a:t>3.</a:t>
            </a:r>
            <a:r>
              <a:rPr lang="zh-CN" altLang="en-US" sz="1800" b="1" dirty="0" smtClean="0">
                <a:solidFill>
                  <a:srgbClr val="000000"/>
                </a:solidFill>
                <a:latin typeface="黑体" panose="02010609060101010101" pitchFamily="49" charset="-122"/>
                <a:ea typeface="黑体" panose="02010609060101010101" pitchFamily="49" charset="-122"/>
              </a:rPr>
              <a:t>海量数据处理与应用</a:t>
            </a:r>
          </a:p>
        </p:txBody>
      </p:sp>
      <p:grpSp>
        <p:nvGrpSpPr>
          <p:cNvPr id="12" name="组合 20"/>
          <p:cNvGrpSpPr>
            <a:grpSpLocks/>
          </p:cNvGrpSpPr>
          <p:nvPr/>
        </p:nvGrpSpPr>
        <p:grpSpPr bwMode="auto">
          <a:xfrm>
            <a:off x="44450" y="3071813"/>
            <a:ext cx="525463" cy="277812"/>
            <a:chOff x="45021" y="2670507"/>
            <a:chExt cx="524503" cy="276999"/>
          </a:xfrm>
        </p:grpSpPr>
        <p:cxnSp>
          <p:nvCxnSpPr>
            <p:cNvPr id="110" name="直接连接符 109"/>
            <p:cNvCxnSpPr/>
            <p:nvPr/>
          </p:nvCxnSpPr>
          <p:spPr>
            <a:xfrm>
              <a:off x="460186" y="2801883"/>
              <a:ext cx="83984" cy="0"/>
            </a:xfrm>
            <a:prstGeom prst="line">
              <a:avLst/>
            </a:prstGeom>
          </p:spPr>
          <p:style>
            <a:lnRef idx="1">
              <a:schemeClr val="accent1"/>
            </a:lnRef>
            <a:fillRef idx="0">
              <a:schemeClr val="accent1"/>
            </a:fillRef>
            <a:effectRef idx="0">
              <a:schemeClr val="accent1"/>
            </a:effectRef>
            <a:fontRef idx="minor">
              <a:schemeClr val="tx1"/>
            </a:fontRef>
          </p:style>
        </p:cxnSp>
        <p:sp>
          <p:nvSpPr>
            <p:cNvPr id="111" name="文本框 110"/>
            <p:cNvSpPr txBox="1">
              <a:spLocks noChangeArrowheads="1"/>
            </p:cNvSpPr>
            <p:nvPr/>
          </p:nvSpPr>
          <p:spPr bwMode="auto">
            <a:xfrm>
              <a:off x="45021" y="2670507"/>
              <a:ext cx="524503" cy="276999"/>
            </a:xfrm>
            <a:prstGeom prst="rect">
              <a:avLst/>
            </a:prstGeom>
            <a:noFill/>
            <a:ln>
              <a:noFill/>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defRPr/>
              </a:pPr>
              <a:r>
                <a:rPr lang="en-US" sz="1200" b="1" dirty="0">
                  <a:latin typeface="Arial" pitchFamily="34" charset="0"/>
                  <a:ea typeface="+mn-ea"/>
                  <a:cs typeface="Arial" pitchFamily="34" charset="0"/>
                </a:rPr>
                <a:t>2000</a:t>
              </a:r>
            </a:p>
          </p:txBody>
        </p:sp>
      </p:grpSp>
      <p:grpSp>
        <p:nvGrpSpPr>
          <p:cNvPr id="13" name="组合 27"/>
          <p:cNvGrpSpPr>
            <a:grpSpLocks/>
          </p:cNvGrpSpPr>
          <p:nvPr/>
        </p:nvGrpSpPr>
        <p:grpSpPr bwMode="auto">
          <a:xfrm>
            <a:off x="52388" y="5208588"/>
            <a:ext cx="528637" cy="276225"/>
            <a:chOff x="52588" y="5131614"/>
            <a:chExt cx="528030" cy="276999"/>
          </a:xfrm>
        </p:grpSpPr>
        <p:cxnSp>
          <p:nvCxnSpPr>
            <p:cNvPr id="119" name="直接连接符 118"/>
            <p:cNvCxnSpPr/>
            <p:nvPr/>
          </p:nvCxnSpPr>
          <p:spPr>
            <a:xfrm>
              <a:off x="450592" y="5265338"/>
              <a:ext cx="82455" cy="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文本框 119"/>
            <p:cNvSpPr txBox="1">
              <a:spLocks noChangeArrowheads="1"/>
            </p:cNvSpPr>
            <p:nvPr/>
          </p:nvSpPr>
          <p:spPr bwMode="auto">
            <a:xfrm>
              <a:off x="52588" y="5131614"/>
              <a:ext cx="528030" cy="276999"/>
            </a:xfrm>
            <a:prstGeom prst="rect">
              <a:avLst/>
            </a:prstGeom>
            <a:noFill/>
            <a:ln>
              <a:noFill/>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eaLnBrk="1" hangingPunct="1">
                <a:defRPr/>
              </a:pPr>
              <a:r>
                <a:rPr lang="en-US" sz="1200" b="1" dirty="0">
                  <a:latin typeface="Arial" pitchFamily="34" charset="0"/>
                  <a:ea typeface="+mn-ea"/>
                  <a:cs typeface="Arial" pitchFamily="34" charset="0"/>
                </a:rPr>
                <a:t>2012</a:t>
              </a:r>
            </a:p>
          </p:txBody>
        </p:sp>
      </p:grpSp>
      <p:cxnSp>
        <p:nvCxnSpPr>
          <p:cNvPr id="149" name="直接连接符 148"/>
          <p:cNvCxnSpPr/>
          <p:nvPr/>
        </p:nvCxnSpPr>
        <p:spPr>
          <a:xfrm>
            <a:off x="3419475" y="2492375"/>
            <a:ext cx="23813" cy="33337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6130925" y="2492375"/>
            <a:ext cx="6350" cy="33210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1274" name="直接箭头连接符 11273"/>
          <p:cNvCxnSpPr>
            <a:cxnSpLocks noChangeShapeType="1"/>
          </p:cNvCxnSpPr>
          <p:nvPr/>
        </p:nvCxnSpPr>
        <p:spPr bwMode="auto">
          <a:xfrm>
            <a:off x="3705225" y="2016125"/>
            <a:ext cx="1588" cy="549275"/>
          </a:xfrm>
          <a:prstGeom prst="straightConnector1">
            <a:avLst/>
          </a:prstGeom>
          <a:noFill/>
          <a:ln w="25400">
            <a:solidFill>
              <a:srgbClr val="4A7EBB"/>
            </a:solidFill>
            <a:round/>
            <a:headEnd/>
            <a:tailEnd type="triangle" w="med" len="med"/>
          </a:ln>
          <a:extLst>
            <a:ext uri="{909E8E84-426E-40DD-AFC4-6F175D3DCCD1}">
              <a14:hiddenFill xmlns:a14="http://schemas.microsoft.com/office/drawing/2010/main" xmlns="">
                <a:noFill/>
              </a14:hiddenFill>
            </a:ext>
          </a:extLst>
        </p:spPr>
      </p:cxnSp>
      <p:cxnSp>
        <p:nvCxnSpPr>
          <p:cNvPr id="11289" name="肘形连接符 11288"/>
          <p:cNvCxnSpPr/>
          <p:nvPr/>
        </p:nvCxnSpPr>
        <p:spPr>
          <a:xfrm rot="10800000" flipV="1">
            <a:off x="987425" y="1701800"/>
            <a:ext cx="2085975" cy="133985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293" name="直接箭头连接符 11292"/>
          <p:cNvCxnSpPr/>
          <p:nvPr/>
        </p:nvCxnSpPr>
        <p:spPr>
          <a:xfrm>
            <a:off x="2243138" y="3556000"/>
            <a:ext cx="0" cy="7318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33121" name="直接箭头连接符 133120"/>
          <p:cNvCxnSpPr/>
          <p:nvPr/>
        </p:nvCxnSpPr>
        <p:spPr>
          <a:xfrm>
            <a:off x="2247900" y="4743450"/>
            <a:ext cx="0" cy="3190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4" name="直接箭头连接符 193"/>
          <p:cNvCxnSpPr>
            <a:stCxn id="169" idx="2"/>
            <a:endCxn id="204" idx="0"/>
          </p:cNvCxnSpPr>
          <p:nvPr/>
        </p:nvCxnSpPr>
        <p:spPr>
          <a:xfrm>
            <a:off x="4992688" y="3059113"/>
            <a:ext cx="3175" cy="4873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9" name="直接箭头连接符 198"/>
          <p:cNvCxnSpPr/>
          <p:nvPr/>
        </p:nvCxnSpPr>
        <p:spPr>
          <a:xfrm>
            <a:off x="6443663" y="2070100"/>
            <a:ext cx="0" cy="146208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7" name="直接箭头连接符 206"/>
          <p:cNvCxnSpPr>
            <a:stCxn id="203" idx="2"/>
            <a:endCxn id="202" idx="0"/>
          </p:cNvCxnSpPr>
          <p:nvPr/>
        </p:nvCxnSpPr>
        <p:spPr>
          <a:xfrm flipH="1">
            <a:off x="7748588" y="4808538"/>
            <a:ext cx="1587" cy="2333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16" name="组合 24"/>
          <p:cNvGrpSpPr>
            <a:grpSpLocks/>
          </p:cNvGrpSpPr>
          <p:nvPr/>
        </p:nvGrpSpPr>
        <p:grpSpPr bwMode="auto">
          <a:xfrm>
            <a:off x="41275" y="3716338"/>
            <a:ext cx="525463" cy="276225"/>
            <a:chOff x="41832" y="4160113"/>
            <a:chExt cx="524503" cy="276999"/>
          </a:xfrm>
        </p:grpSpPr>
        <p:cxnSp>
          <p:nvCxnSpPr>
            <p:cNvPr id="208" name="直接连接符 207"/>
            <p:cNvCxnSpPr/>
            <p:nvPr/>
          </p:nvCxnSpPr>
          <p:spPr>
            <a:xfrm>
              <a:off x="460166" y="4306572"/>
              <a:ext cx="83984" cy="0"/>
            </a:xfrm>
            <a:prstGeom prst="line">
              <a:avLst/>
            </a:prstGeom>
          </p:spPr>
          <p:style>
            <a:lnRef idx="1">
              <a:schemeClr val="accent1"/>
            </a:lnRef>
            <a:fillRef idx="0">
              <a:schemeClr val="accent1"/>
            </a:fillRef>
            <a:effectRef idx="0">
              <a:schemeClr val="accent1"/>
            </a:effectRef>
            <a:fontRef idx="minor">
              <a:schemeClr val="tx1"/>
            </a:fontRef>
          </p:style>
        </p:cxnSp>
        <p:sp>
          <p:nvSpPr>
            <p:cNvPr id="209" name="文本框 208"/>
            <p:cNvSpPr txBox="1">
              <a:spLocks noChangeArrowheads="1"/>
            </p:cNvSpPr>
            <p:nvPr/>
          </p:nvSpPr>
          <p:spPr bwMode="auto">
            <a:xfrm>
              <a:off x="41832" y="4160113"/>
              <a:ext cx="524503" cy="276999"/>
            </a:xfrm>
            <a:prstGeom prst="rect">
              <a:avLst/>
            </a:prstGeom>
            <a:noFill/>
            <a:ln>
              <a:noFill/>
            </a:ln>
            <a:effectLst>
              <a:outerShdw blurRad="40000" dist="20000" dir="5400000" rotWithShape="0">
                <a:srgbClr val="808080">
                  <a:alpha val="37999"/>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eaLnBrk="1" hangingPunct="1">
                <a:defRPr/>
              </a:pPr>
              <a:r>
                <a:rPr lang="en-US" sz="1200" b="1" dirty="0">
                  <a:latin typeface="Arial" pitchFamily="34" charset="0"/>
                  <a:ea typeface="+mn-ea"/>
                  <a:cs typeface="Arial" pitchFamily="34" charset="0"/>
                </a:rPr>
                <a:t>2005</a:t>
              </a:r>
            </a:p>
          </p:txBody>
        </p:sp>
      </p:grpSp>
      <p:cxnSp>
        <p:nvCxnSpPr>
          <p:cNvPr id="6" name="肘形连接符 5"/>
          <p:cNvCxnSpPr>
            <a:endCxn id="171" idx="0"/>
          </p:cNvCxnSpPr>
          <p:nvPr/>
        </p:nvCxnSpPr>
        <p:spPr>
          <a:xfrm rot="10800000" flipV="1">
            <a:off x="2244725" y="2855913"/>
            <a:ext cx="1274763" cy="190500"/>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69" idx="3"/>
            <a:endCxn id="201" idx="0"/>
          </p:cNvCxnSpPr>
          <p:nvPr/>
        </p:nvCxnSpPr>
        <p:spPr>
          <a:xfrm>
            <a:off x="6045200" y="2806700"/>
            <a:ext cx="1712913" cy="722313"/>
          </a:xfrm>
          <a:prstGeom prst="bentConnector2">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04" idx="2"/>
            <a:endCxn id="179" idx="0"/>
          </p:cNvCxnSpPr>
          <p:nvPr/>
        </p:nvCxnSpPr>
        <p:spPr>
          <a:xfrm flipH="1">
            <a:off x="4994275" y="4049713"/>
            <a:ext cx="1588" cy="6778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矩形 104"/>
          <p:cNvSpPr>
            <a:spLocks noChangeArrowheads="1"/>
          </p:cNvSpPr>
          <p:nvPr/>
        </p:nvSpPr>
        <p:spPr bwMode="auto">
          <a:xfrm>
            <a:off x="2954338" y="2016125"/>
            <a:ext cx="3873500" cy="298450"/>
          </a:xfrm>
          <a:prstGeom prst="rect">
            <a:avLst/>
          </a:prstGeom>
          <a:solidFill>
            <a:srgbClr val="FFFFCC"/>
          </a:solidFill>
          <a:ln w="9525">
            <a:solidFill>
              <a:srgbClr val="98B954"/>
            </a:solidFill>
            <a:miter lim="800000"/>
            <a:headEnd/>
            <a:tailEnd/>
          </a:ln>
          <a:effectLst>
            <a:outerShdw blurRad="40000" dist="20000" dir="5400000" rotWithShape="0">
              <a:srgbClr val="808080">
                <a:alpha val="37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800" smtClean="0">
                <a:solidFill>
                  <a:srgbClr val="000000"/>
                </a:solidFill>
                <a:latin typeface="黑体" panose="02010609060101010101" pitchFamily="49" charset="-122"/>
                <a:ea typeface="黑体" panose="02010609060101010101" pitchFamily="49" charset="-122"/>
              </a:rPr>
              <a:t>先进网络环境下的海量信息系统</a:t>
            </a:r>
            <a:r>
              <a:rPr lang="en-US" altLang="zh-CN" sz="1800" smtClean="0">
                <a:solidFill>
                  <a:srgbClr val="000000"/>
                </a:solidFill>
                <a:latin typeface="黑体" panose="02010609060101010101" pitchFamily="49" charset="-122"/>
                <a:ea typeface="黑体" panose="02010609060101010101" pitchFamily="49" charset="-122"/>
              </a:rPr>
              <a:t>(973)</a:t>
            </a:r>
            <a:endParaRPr lang="zh-CN" altLang="en-US" sz="1800" smtClean="0">
              <a:solidFill>
                <a:srgbClr val="000000"/>
              </a:solidFill>
              <a:latin typeface="黑体" panose="02010609060101010101" pitchFamily="49" charset="-122"/>
              <a:ea typeface="黑体" panose="02010609060101010101" pitchFamily="49" charset="-122"/>
            </a:endParaRPr>
          </a:p>
        </p:txBody>
      </p:sp>
      <p:sp>
        <p:nvSpPr>
          <p:cNvPr id="78" name="矩形 77"/>
          <p:cNvSpPr>
            <a:spLocks noChangeArrowheads="1"/>
          </p:cNvSpPr>
          <p:nvPr/>
        </p:nvSpPr>
        <p:spPr bwMode="auto">
          <a:xfrm>
            <a:off x="658813" y="6192838"/>
            <a:ext cx="8234362" cy="530225"/>
          </a:xfrm>
          <a:prstGeom prst="rect">
            <a:avLst/>
          </a:prstGeom>
          <a:solidFill>
            <a:srgbClr val="FFFF99"/>
          </a:solidFill>
          <a:ln w="9525">
            <a:solidFill>
              <a:srgbClr val="98B954"/>
            </a:solidFill>
            <a:miter lim="800000"/>
            <a:headEnd/>
            <a:tailEnd/>
          </a:ln>
          <a:effectLst>
            <a:outerShdw blurRad="40000" dist="20000" dir="5400000" rotWithShape="0">
              <a:srgbClr val="808080">
                <a:alpha val="37999"/>
              </a:srgbClr>
            </a:outerShdw>
          </a:effectLst>
        </p:spPr>
        <p:txBody>
          <a:bodyPr anchor="ctr"/>
          <a:lstStyle>
            <a:lvl1pPr>
              <a:spcBef>
                <a:spcPct val="20000"/>
              </a:spcBef>
              <a:buFont typeface="Arial" panose="020B0604020202020204" pitchFamily="34" charset="0"/>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kumimoji="1"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zh-CN" altLang="en-US" sz="2400" dirty="0" smtClean="0">
                <a:solidFill>
                  <a:srgbClr val="000000"/>
                </a:solidFill>
              </a:rPr>
              <a:t>大数据的计算理论与软件技术（</a:t>
            </a:r>
            <a:r>
              <a:rPr lang="en-US" altLang="zh-CN" sz="2400" dirty="0" smtClean="0">
                <a:solidFill>
                  <a:srgbClr val="000000"/>
                </a:solidFill>
              </a:rPr>
              <a:t>973</a:t>
            </a:r>
            <a:r>
              <a:rPr lang="zh-CN" altLang="en-US" sz="2400" dirty="0" smtClean="0">
                <a:solidFill>
                  <a:srgbClr val="000000"/>
                </a:solidFill>
              </a:rPr>
              <a:t>）：</a:t>
            </a:r>
            <a:r>
              <a:rPr lang="zh-CN" altLang="en-US" sz="2400" dirty="0" smtClean="0">
                <a:solidFill>
                  <a:srgbClr val="000000"/>
                </a:solidFill>
                <a:latin typeface="Calibri" panose="020F0502020204030204" pitchFamily="34" charset="0"/>
              </a:rPr>
              <a:t>国际研究中心</a:t>
            </a:r>
            <a:endParaRPr lang="en-US" altLang="en-US" sz="2400" dirty="0" smtClean="0">
              <a:solidFill>
                <a:srgbClr val="000000"/>
              </a:solidFill>
            </a:endParaRPr>
          </a:p>
        </p:txBody>
      </p:sp>
      <p:grpSp>
        <p:nvGrpSpPr>
          <p:cNvPr id="17" name="组合 8"/>
          <p:cNvGrpSpPr>
            <a:grpSpLocks/>
          </p:cNvGrpSpPr>
          <p:nvPr/>
        </p:nvGrpSpPr>
        <p:grpSpPr bwMode="auto">
          <a:xfrm>
            <a:off x="808038" y="3041650"/>
            <a:ext cx="2489200" cy="774700"/>
            <a:chOff x="781110" y="3041650"/>
            <a:chExt cx="2488823" cy="774495"/>
          </a:xfrm>
        </p:grpSpPr>
        <p:grpSp>
          <p:nvGrpSpPr>
            <p:cNvPr id="10314" name="组合 3"/>
            <p:cNvGrpSpPr>
              <a:grpSpLocks/>
            </p:cNvGrpSpPr>
            <p:nvPr/>
          </p:nvGrpSpPr>
          <p:grpSpPr bwMode="auto">
            <a:xfrm>
              <a:off x="795338" y="3041650"/>
              <a:ext cx="2474595" cy="587375"/>
              <a:chOff x="744308" y="2775787"/>
              <a:chExt cx="2474648" cy="586166"/>
            </a:xfrm>
          </p:grpSpPr>
          <p:sp>
            <p:nvSpPr>
              <p:cNvPr id="171" name="矩形 170"/>
              <p:cNvSpPr>
                <a:spLocks noChangeArrowheads="1"/>
              </p:cNvSpPr>
              <p:nvPr/>
            </p:nvSpPr>
            <p:spPr bwMode="auto">
              <a:xfrm>
                <a:off x="1115792" y="2780539"/>
                <a:ext cx="2103164" cy="502069"/>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smtClean="0">
                    <a:solidFill>
                      <a:srgbClr val="000000"/>
                    </a:solidFill>
                    <a:latin typeface="黑体" panose="02010609060101010101" pitchFamily="49" charset="-122"/>
                    <a:ea typeface="黑体" panose="02010609060101010101" pitchFamily="49" charset="-122"/>
                  </a:rPr>
                  <a:t>计算模型和复杂性</a:t>
                </a:r>
                <a:endParaRPr lang="en-US" altLang="zh-CN" sz="1600" smtClean="0">
                  <a:solidFill>
                    <a:srgbClr val="000000"/>
                  </a:solidFill>
                  <a:latin typeface="黑体" panose="02010609060101010101" pitchFamily="49" charset="-122"/>
                  <a:ea typeface="黑体" panose="02010609060101010101" pitchFamily="49" charset="-122"/>
                </a:endParaRPr>
              </a:p>
              <a:p>
                <a:pPr algn="ctr" eaLnBrk="1" hangingPunct="1">
                  <a:defRPr/>
                </a:pPr>
                <a:r>
                  <a:rPr lang="en-US" altLang="zh-CN" sz="1600" smtClean="0">
                    <a:solidFill>
                      <a:srgbClr val="000000"/>
                    </a:solidFill>
                    <a:latin typeface="黑体" panose="02010609060101010101" pitchFamily="49" charset="-122"/>
                    <a:ea typeface="黑体" panose="02010609060101010101" pitchFamily="49" charset="-122"/>
                  </a:rPr>
                  <a:t>(973)</a:t>
                </a:r>
                <a:endParaRPr lang="zh-CN" altLang="en-US" sz="1600" smtClean="0">
                  <a:solidFill>
                    <a:srgbClr val="000000"/>
                  </a:solidFill>
                  <a:latin typeface="黑体" panose="02010609060101010101" pitchFamily="49" charset="-122"/>
                  <a:ea typeface="黑体" panose="02010609060101010101" pitchFamily="49" charset="-122"/>
                </a:endParaRPr>
              </a:p>
            </p:txBody>
          </p:sp>
          <p:pic>
            <p:nvPicPr>
              <p:cNvPr id="10317" name="图片 5" descr="说明: 说明: xuke09"/>
              <p:cNvPicPr>
                <a:picLocks noChangeAspect="1" noChangeArrowheads="1"/>
              </p:cNvPicPr>
              <p:nvPr/>
            </p:nvPicPr>
            <p:blipFill>
              <a:blip r:embed="rId5" cstate="screen">
                <a:extLst>
                  <a:ext uri="{28A0092B-C50C-407E-A947-70E740481C1C}">
                    <a14:useLocalDpi xmlns:a14="http://schemas.microsoft.com/office/drawing/2010/main" xmlns=""/>
                  </a:ext>
                </a:extLst>
              </a:blip>
              <a:srcRect/>
              <a:stretch>
                <a:fillRect/>
              </a:stretch>
            </p:blipFill>
            <p:spPr bwMode="auto">
              <a:xfrm>
                <a:off x="744308" y="2775787"/>
                <a:ext cx="385195" cy="5861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7" name="文本框 6"/>
            <p:cNvSpPr txBox="1"/>
            <p:nvPr/>
          </p:nvSpPr>
          <p:spPr>
            <a:xfrm>
              <a:off x="781110" y="3632044"/>
              <a:ext cx="876167" cy="18410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200" smtClean="0">
                  <a:latin typeface="黑体" panose="02010609060101010101" pitchFamily="49" charset="-122"/>
                  <a:ea typeface="黑体" panose="02010609060101010101" pitchFamily="49" charset="-122"/>
                </a:rPr>
                <a:t>许 可：优博</a:t>
              </a:r>
              <a:endParaRPr lang="en-US" altLang="en-US" sz="1200" smtClean="0">
                <a:latin typeface="黑体" panose="02010609060101010101" pitchFamily="49" charset="-122"/>
                <a:ea typeface="黑体" panose="02010609060101010101" pitchFamily="49" charset="-122"/>
              </a:endParaRPr>
            </a:p>
          </p:txBody>
        </p:sp>
      </p:grpSp>
      <p:grpSp>
        <p:nvGrpSpPr>
          <p:cNvPr id="19" name="组合 25"/>
          <p:cNvGrpSpPr>
            <a:grpSpLocks/>
          </p:cNvGrpSpPr>
          <p:nvPr/>
        </p:nvGrpSpPr>
        <p:grpSpPr bwMode="auto">
          <a:xfrm>
            <a:off x="781050" y="4284663"/>
            <a:ext cx="2530475" cy="669925"/>
            <a:chOff x="754591" y="4293091"/>
            <a:chExt cx="2529629" cy="671384"/>
          </a:xfrm>
        </p:grpSpPr>
        <p:grpSp>
          <p:nvGrpSpPr>
            <p:cNvPr id="10310" name="组合 14"/>
            <p:cNvGrpSpPr>
              <a:grpSpLocks/>
            </p:cNvGrpSpPr>
            <p:nvPr/>
          </p:nvGrpSpPr>
          <p:grpSpPr bwMode="auto">
            <a:xfrm>
              <a:off x="795270" y="4293091"/>
              <a:ext cx="2488950" cy="487263"/>
              <a:chOff x="795329" y="4330350"/>
              <a:chExt cx="2488982" cy="488171"/>
            </a:xfrm>
          </p:grpSpPr>
          <p:pic>
            <p:nvPicPr>
              <p:cNvPr id="10312" name="Picture 10" descr="http://scse.buaa.edu.cn/buaa-css-web/getImage.action?imagePath=upload_path/download/teacherAttachment/bhjs40.jpg"/>
              <p:cNvPicPr>
                <a:picLocks noChangeAspect="1" noChangeArrowheads="1"/>
              </p:cNvPicPr>
              <p:nvPr/>
            </p:nvPicPr>
            <p:blipFill>
              <a:blip r:embed="rId6" cstate="screen">
                <a:extLst>
                  <a:ext uri="{28A0092B-C50C-407E-A947-70E740481C1C}">
                    <a14:useLocalDpi xmlns:a14="http://schemas.microsoft.com/office/drawing/2010/main" xmlns=""/>
                  </a:ext>
                </a:extLst>
              </a:blip>
              <a:srcRect/>
              <a:stretch>
                <a:fillRect/>
              </a:stretch>
            </p:blipFill>
            <p:spPr bwMode="auto">
              <a:xfrm>
                <a:off x="795329" y="4330352"/>
                <a:ext cx="383221" cy="4881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7" name="矩形 176"/>
              <p:cNvSpPr>
                <a:spLocks noChangeArrowheads="1"/>
              </p:cNvSpPr>
              <p:nvPr/>
            </p:nvSpPr>
            <p:spPr bwMode="auto">
              <a:xfrm>
                <a:off x="1181550" y="4330350"/>
                <a:ext cx="2102761" cy="45745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smtClean="0">
                    <a:solidFill>
                      <a:srgbClr val="000000"/>
                    </a:solidFill>
                    <a:latin typeface="黑体" panose="02010609060101010101" pitchFamily="49" charset="-122"/>
                    <a:ea typeface="黑体" panose="02010609060101010101" pitchFamily="49" charset="-122"/>
                  </a:rPr>
                  <a:t>数据查询和分析算法</a:t>
                </a:r>
              </a:p>
            </p:txBody>
          </p:sp>
        </p:grpSp>
        <p:sp>
          <p:nvSpPr>
            <p:cNvPr id="79" name="文本框 78"/>
            <p:cNvSpPr txBox="1"/>
            <p:nvPr/>
          </p:nvSpPr>
          <p:spPr>
            <a:xfrm>
              <a:off x="754591" y="4779924"/>
              <a:ext cx="872833" cy="18455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200" smtClean="0">
                  <a:latin typeface="黑体" panose="02010609060101010101" pitchFamily="49" charset="-122"/>
                  <a:ea typeface="黑体" panose="02010609060101010101" pitchFamily="49" charset="-122"/>
                </a:rPr>
                <a:t>马 帅：优青</a:t>
              </a:r>
              <a:endParaRPr lang="en-US" altLang="en-US" sz="1200" smtClean="0">
                <a:latin typeface="黑体" panose="02010609060101010101" pitchFamily="49" charset="-122"/>
                <a:ea typeface="黑体" panose="02010609060101010101" pitchFamily="49" charset="-122"/>
              </a:endParaRPr>
            </a:p>
          </p:txBody>
        </p:sp>
      </p:grpSp>
      <p:cxnSp>
        <p:nvCxnSpPr>
          <p:cNvPr id="81" name="直接箭头连接符 80"/>
          <p:cNvCxnSpPr/>
          <p:nvPr/>
        </p:nvCxnSpPr>
        <p:spPr>
          <a:xfrm flipH="1">
            <a:off x="7750175" y="4041775"/>
            <a:ext cx="0" cy="27463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nvGrpSpPr>
          <p:cNvPr id="21" name="组合 26"/>
          <p:cNvGrpSpPr>
            <a:grpSpLocks/>
          </p:cNvGrpSpPr>
          <p:nvPr/>
        </p:nvGrpSpPr>
        <p:grpSpPr bwMode="auto">
          <a:xfrm>
            <a:off x="762000" y="5062538"/>
            <a:ext cx="2555875" cy="695325"/>
            <a:chOff x="736073" y="5079682"/>
            <a:chExt cx="2554497" cy="696496"/>
          </a:xfrm>
        </p:grpSpPr>
        <p:grpSp>
          <p:nvGrpSpPr>
            <p:cNvPr id="10306" name="组合 15"/>
            <p:cNvGrpSpPr>
              <a:grpSpLocks/>
            </p:cNvGrpSpPr>
            <p:nvPr/>
          </p:nvGrpSpPr>
          <p:grpSpPr bwMode="auto">
            <a:xfrm>
              <a:off x="786610" y="5079682"/>
              <a:ext cx="2503960" cy="508996"/>
              <a:chOff x="770945" y="4983140"/>
              <a:chExt cx="2504317" cy="508996"/>
            </a:xfrm>
          </p:grpSpPr>
          <p:pic>
            <p:nvPicPr>
              <p:cNvPr id="10308" name="图片 5" descr="下载.jpg"/>
              <p:cNvPicPr>
                <a:picLocks noChangeAspect="1"/>
              </p:cNvPicPr>
              <p:nvPr/>
            </p:nvPicPr>
            <p:blipFill>
              <a:blip r:embed="rId7" cstate="screen">
                <a:extLst>
                  <a:ext uri="{28A0092B-C50C-407E-A947-70E740481C1C}">
                    <a14:useLocalDpi xmlns:a14="http://schemas.microsoft.com/office/drawing/2010/main" xmlns=""/>
                  </a:ext>
                </a:extLst>
              </a:blip>
              <a:srcRect/>
              <a:stretch>
                <a:fillRect/>
              </a:stretch>
            </p:blipFill>
            <p:spPr bwMode="auto">
              <a:xfrm>
                <a:off x="770945" y="4986154"/>
                <a:ext cx="404692" cy="5059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8" name="矩形 177"/>
              <p:cNvSpPr>
                <a:spLocks noChangeArrowheads="1"/>
              </p:cNvSpPr>
              <p:nvPr/>
            </p:nvSpPr>
            <p:spPr bwMode="auto">
              <a:xfrm>
                <a:off x="1172660" y="4983140"/>
                <a:ext cx="2102602" cy="457970"/>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blurRad="40000" dist="20000" dir="5400000" rotWithShape="0">
                  <a:srgbClr val="808080">
                    <a:alpha val="37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smtClean="0">
                    <a:solidFill>
                      <a:srgbClr val="000000"/>
                    </a:solidFill>
                    <a:latin typeface="黑体" panose="02010609060101010101" pitchFamily="49" charset="-122"/>
                    <a:ea typeface="黑体" panose="02010609060101010101" pitchFamily="49" charset="-122"/>
                  </a:rPr>
                  <a:t>计算复杂性与算法</a:t>
                </a:r>
              </a:p>
            </p:txBody>
          </p:sp>
        </p:grpSp>
        <p:sp>
          <p:nvSpPr>
            <p:cNvPr id="82" name="文本框 81"/>
            <p:cNvSpPr txBox="1"/>
            <p:nvPr/>
          </p:nvSpPr>
          <p:spPr>
            <a:xfrm>
              <a:off x="736073" y="5591718"/>
              <a:ext cx="947227" cy="18446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200" smtClean="0">
                  <a:latin typeface="黑体" panose="02010609060101010101" pitchFamily="49" charset="-122"/>
                  <a:ea typeface="黑体" panose="02010609060101010101" pitchFamily="49" charset="-122"/>
                </a:rPr>
                <a:t>樊文飞：千人</a:t>
              </a:r>
              <a:endParaRPr lang="en-US" altLang="en-US" sz="1200" smtClean="0">
                <a:latin typeface="黑体" panose="02010609060101010101" pitchFamily="49" charset="-122"/>
                <a:ea typeface="黑体" panose="02010609060101010101" pitchFamily="49" charset="-122"/>
              </a:endParaRPr>
            </a:p>
          </p:txBody>
        </p:sp>
      </p:grpSp>
      <p:grpSp>
        <p:nvGrpSpPr>
          <p:cNvPr id="23" name="组合 30"/>
          <p:cNvGrpSpPr>
            <a:grpSpLocks/>
          </p:cNvGrpSpPr>
          <p:nvPr/>
        </p:nvGrpSpPr>
        <p:grpSpPr bwMode="auto">
          <a:xfrm>
            <a:off x="3463925" y="4722813"/>
            <a:ext cx="2582863" cy="739775"/>
            <a:chOff x="3437997" y="4722813"/>
            <a:chExt cx="2581486" cy="739658"/>
          </a:xfrm>
        </p:grpSpPr>
        <p:grpSp>
          <p:nvGrpSpPr>
            <p:cNvPr id="10302" name="组合 40"/>
            <p:cNvGrpSpPr>
              <a:grpSpLocks/>
            </p:cNvGrpSpPr>
            <p:nvPr/>
          </p:nvGrpSpPr>
          <p:grpSpPr bwMode="auto">
            <a:xfrm>
              <a:off x="3492499" y="4722813"/>
              <a:ext cx="2526984" cy="548329"/>
              <a:chOff x="3492983" y="4709375"/>
              <a:chExt cx="2526507" cy="547844"/>
            </a:xfrm>
          </p:grpSpPr>
          <p:sp>
            <p:nvSpPr>
              <p:cNvPr id="179" name="矩形 178"/>
              <p:cNvSpPr>
                <a:spLocks noChangeArrowheads="1"/>
              </p:cNvSpPr>
              <p:nvPr/>
            </p:nvSpPr>
            <p:spPr bwMode="auto">
              <a:xfrm>
                <a:off x="3915984" y="4714132"/>
                <a:ext cx="2103506" cy="501127"/>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blurRad="40000" dist="20000" dir="5400000" rotWithShape="0">
                  <a:srgbClr val="808080">
                    <a:alpha val="37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dirty="0" smtClean="0">
                    <a:solidFill>
                      <a:srgbClr val="000000"/>
                    </a:solidFill>
                    <a:latin typeface="黑体" panose="02010609060101010101" pitchFamily="49" charset="-122"/>
                    <a:ea typeface="黑体" panose="02010609060101010101" pitchFamily="49" charset="-122"/>
                  </a:rPr>
                  <a:t>分布式计算与软件</a:t>
                </a:r>
                <a:endParaRPr lang="en-US" altLang="zh-CN" sz="1600" dirty="0" smtClean="0">
                  <a:solidFill>
                    <a:srgbClr val="000000"/>
                  </a:solidFill>
                  <a:latin typeface="黑体" panose="02010609060101010101" pitchFamily="49" charset="-122"/>
                  <a:ea typeface="黑体" panose="02010609060101010101" pitchFamily="49" charset="-122"/>
                </a:endParaRPr>
              </a:p>
              <a:p>
                <a:pPr algn="ctr" eaLnBrk="1" hangingPunct="1">
                  <a:defRPr/>
                </a:pPr>
                <a:r>
                  <a:rPr lang="zh-CN" altLang="en-US" sz="1600" dirty="0" smtClean="0">
                    <a:solidFill>
                      <a:srgbClr val="000000"/>
                    </a:solidFill>
                    <a:latin typeface="黑体" panose="02010609060101010101" pitchFamily="49" charset="-122"/>
                    <a:ea typeface="黑体" panose="02010609060101010101" pitchFamily="49" charset="-122"/>
                  </a:rPr>
                  <a:t>技术</a:t>
                </a:r>
                <a:r>
                  <a:rPr lang="en-US" altLang="zh-CN" sz="1600" dirty="0" smtClean="0">
                    <a:solidFill>
                      <a:srgbClr val="000000"/>
                    </a:solidFill>
                    <a:latin typeface="黑体" panose="02010609060101010101" pitchFamily="49" charset="-122"/>
                    <a:ea typeface="黑体" panose="02010609060101010101" pitchFamily="49" charset="-122"/>
                  </a:rPr>
                  <a:t>(NSFC</a:t>
                </a:r>
                <a:r>
                  <a:rPr lang="zh-CN" altLang="en-US" sz="1600" dirty="0" smtClean="0">
                    <a:solidFill>
                      <a:srgbClr val="000000"/>
                    </a:solidFill>
                    <a:latin typeface="黑体" panose="02010609060101010101" pitchFamily="49" charset="-122"/>
                    <a:ea typeface="黑体" panose="02010609060101010101" pitchFamily="49" charset="-122"/>
                  </a:rPr>
                  <a:t>重大</a:t>
                </a:r>
                <a:r>
                  <a:rPr lang="en-US" altLang="zh-CN" sz="1600" dirty="0" smtClean="0">
                    <a:solidFill>
                      <a:srgbClr val="000000"/>
                    </a:solidFill>
                    <a:latin typeface="黑体" panose="02010609060101010101" pitchFamily="49" charset="-122"/>
                    <a:ea typeface="黑体" panose="02010609060101010101" pitchFamily="49" charset="-122"/>
                  </a:rPr>
                  <a:t>)</a:t>
                </a:r>
                <a:endParaRPr lang="zh-CN" altLang="en-US" sz="1600" dirty="0" smtClean="0">
                  <a:solidFill>
                    <a:srgbClr val="000000"/>
                  </a:solidFill>
                  <a:latin typeface="黑体" panose="02010609060101010101" pitchFamily="49" charset="-122"/>
                  <a:ea typeface="黑体" panose="02010609060101010101" pitchFamily="49" charset="-122"/>
                </a:endParaRPr>
              </a:p>
            </p:txBody>
          </p:sp>
          <p:pic>
            <p:nvPicPr>
              <p:cNvPr id="10305" name="Picture 2" descr="D:\Work\Grid\国际合作\UK\Leeds\千人计划\教育部申报\徐洁.jpg"/>
              <p:cNvPicPr>
                <a:picLocks noChangeAspect="1" noChangeArrowheads="1"/>
              </p:cNvPicPr>
              <p:nvPr/>
            </p:nvPicPr>
            <p:blipFill>
              <a:blip r:embed="rId8" cstate="screen">
                <a:extLst>
                  <a:ext uri="{28A0092B-C50C-407E-A947-70E740481C1C}">
                    <a14:useLocalDpi xmlns:a14="http://schemas.microsoft.com/office/drawing/2010/main" xmlns=""/>
                  </a:ext>
                </a:extLst>
              </a:blip>
              <a:srcRect/>
              <a:stretch>
                <a:fillRect/>
              </a:stretch>
            </p:blipFill>
            <p:spPr bwMode="auto">
              <a:xfrm>
                <a:off x="3492983" y="4709375"/>
                <a:ext cx="412106" cy="5478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85" name="文本框 84"/>
            <p:cNvSpPr txBox="1"/>
            <p:nvPr/>
          </p:nvSpPr>
          <p:spPr>
            <a:xfrm>
              <a:off x="3437997" y="5278350"/>
              <a:ext cx="932952" cy="18412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200" smtClean="0">
                  <a:latin typeface="黑体" panose="02010609060101010101" pitchFamily="49" charset="-122"/>
                  <a:ea typeface="黑体" panose="02010609060101010101" pitchFamily="49" charset="-122"/>
                </a:rPr>
                <a:t>徐 洁：千人</a:t>
              </a:r>
              <a:endParaRPr lang="en-US" altLang="en-US" sz="1200" smtClean="0">
                <a:latin typeface="黑体" panose="02010609060101010101" pitchFamily="49" charset="-122"/>
                <a:ea typeface="黑体" panose="02010609060101010101" pitchFamily="49" charset="-122"/>
              </a:endParaRPr>
            </a:p>
          </p:txBody>
        </p:sp>
      </p:grpSp>
      <p:grpSp>
        <p:nvGrpSpPr>
          <p:cNvPr id="25" name="组合 29"/>
          <p:cNvGrpSpPr>
            <a:grpSpLocks/>
          </p:cNvGrpSpPr>
          <p:nvPr/>
        </p:nvGrpSpPr>
        <p:grpSpPr bwMode="auto">
          <a:xfrm>
            <a:off x="3470275" y="2555875"/>
            <a:ext cx="2574925" cy="766763"/>
            <a:chOff x="3443995" y="2555875"/>
            <a:chExt cx="2573899" cy="766240"/>
          </a:xfrm>
        </p:grpSpPr>
        <p:grpSp>
          <p:nvGrpSpPr>
            <p:cNvPr id="10298" name="组合 11"/>
            <p:cNvGrpSpPr>
              <a:grpSpLocks/>
            </p:cNvGrpSpPr>
            <p:nvPr/>
          </p:nvGrpSpPr>
          <p:grpSpPr bwMode="auto">
            <a:xfrm>
              <a:off x="3492499" y="2555875"/>
              <a:ext cx="2525395" cy="598488"/>
              <a:chOff x="3491880" y="2153588"/>
              <a:chExt cx="2525305" cy="599822"/>
            </a:xfrm>
          </p:grpSpPr>
          <p:pic>
            <p:nvPicPr>
              <p:cNvPr id="10300" name="图片 49" descr="说明: D:\Work\Grid\项目管理\其他项目\高校创新引智基地\北航专家\3.怀进鹏\40950-1.jpg"/>
              <p:cNvPicPr>
                <a:picLocks noChangeAspect="1" noChangeArrowheads="1"/>
              </p:cNvPicPr>
              <p:nvPr/>
            </p:nvPicPr>
            <p:blipFill>
              <a:blip r:embed="rId9" cstate="screen">
                <a:extLst>
                  <a:ext uri="{28A0092B-C50C-407E-A947-70E740481C1C}">
                    <a14:useLocalDpi xmlns:a14="http://schemas.microsoft.com/office/drawing/2010/main" xmlns=""/>
                  </a:ext>
                </a:extLst>
              </a:blip>
              <a:srcRect/>
              <a:stretch>
                <a:fillRect/>
              </a:stretch>
            </p:blipFill>
            <p:spPr bwMode="auto">
              <a:xfrm>
                <a:off x="3491880" y="2153588"/>
                <a:ext cx="429738" cy="5998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9" name="矩形 168"/>
              <p:cNvSpPr>
                <a:spLocks noChangeArrowheads="1"/>
              </p:cNvSpPr>
              <p:nvPr/>
            </p:nvSpPr>
            <p:spPr bwMode="auto">
              <a:xfrm>
                <a:off x="3914661" y="2153588"/>
                <a:ext cx="2102524" cy="504015"/>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blurRad="40000" dist="20000" dir="5400000" rotWithShape="0">
                  <a:srgbClr val="808080">
                    <a:alpha val="37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dirty="0" smtClean="0">
                    <a:solidFill>
                      <a:srgbClr val="000000"/>
                    </a:solidFill>
                    <a:latin typeface="黑体" panose="02010609060101010101" pitchFamily="49" charset="-122"/>
                    <a:ea typeface="黑体" panose="02010609060101010101" pitchFamily="49" charset="-122"/>
                  </a:rPr>
                  <a:t>分布式计算与软件</a:t>
                </a:r>
                <a:endParaRPr lang="en-US" altLang="zh-CN" sz="1600" dirty="0" smtClean="0">
                  <a:solidFill>
                    <a:srgbClr val="000000"/>
                  </a:solidFill>
                  <a:latin typeface="黑体" panose="02010609060101010101" pitchFamily="49" charset="-122"/>
                  <a:ea typeface="黑体" panose="02010609060101010101" pitchFamily="49" charset="-122"/>
                </a:endParaRPr>
              </a:p>
              <a:p>
                <a:pPr algn="ctr" eaLnBrk="1" hangingPunct="1">
                  <a:defRPr/>
                </a:pPr>
                <a:r>
                  <a:rPr lang="zh-CN" altLang="en-US" sz="1600" dirty="0" smtClean="0">
                    <a:solidFill>
                      <a:srgbClr val="000000"/>
                    </a:solidFill>
                    <a:latin typeface="黑体" panose="02010609060101010101" pitchFamily="49" charset="-122"/>
                    <a:ea typeface="黑体" panose="02010609060101010101" pitchFamily="49" charset="-122"/>
                  </a:rPr>
                  <a:t>技术</a:t>
                </a:r>
                <a:r>
                  <a:rPr lang="en-US" altLang="zh-CN" sz="1600" dirty="0" smtClean="0">
                    <a:solidFill>
                      <a:srgbClr val="000000"/>
                    </a:solidFill>
                    <a:latin typeface="黑体" panose="02010609060101010101" pitchFamily="49" charset="-122"/>
                    <a:ea typeface="黑体" panose="02010609060101010101" pitchFamily="49" charset="-122"/>
                  </a:rPr>
                  <a:t>(NSFC</a:t>
                </a:r>
                <a:r>
                  <a:rPr lang="zh-CN" altLang="en-US" sz="1600" dirty="0" smtClean="0">
                    <a:solidFill>
                      <a:srgbClr val="000000"/>
                    </a:solidFill>
                    <a:latin typeface="黑体" panose="02010609060101010101" pitchFamily="49" charset="-122"/>
                    <a:ea typeface="黑体" panose="02010609060101010101" pitchFamily="49" charset="-122"/>
                  </a:rPr>
                  <a:t>重大</a:t>
                </a:r>
                <a:r>
                  <a:rPr lang="en-US" altLang="zh-CN" sz="1600" dirty="0" smtClean="0">
                    <a:solidFill>
                      <a:srgbClr val="000000"/>
                    </a:solidFill>
                    <a:latin typeface="黑体" panose="02010609060101010101" pitchFamily="49" charset="-122"/>
                    <a:ea typeface="黑体" panose="02010609060101010101" pitchFamily="49" charset="-122"/>
                  </a:rPr>
                  <a:t>)</a:t>
                </a:r>
                <a:endParaRPr lang="zh-CN" altLang="en-US" sz="1600" dirty="0" smtClean="0">
                  <a:solidFill>
                    <a:srgbClr val="000000"/>
                  </a:solidFill>
                  <a:latin typeface="黑体" panose="02010609060101010101" pitchFamily="49" charset="-122"/>
                  <a:ea typeface="黑体" panose="02010609060101010101" pitchFamily="49" charset="-122"/>
                </a:endParaRPr>
              </a:p>
            </p:txBody>
          </p:sp>
        </p:grpSp>
        <p:sp>
          <p:nvSpPr>
            <p:cNvPr id="88" name="文本框 87"/>
            <p:cNvSpPr txBox="1"/>
            <p:nvPr/>
          </p:nvSpPr>
          <p:spPr>
            <a:xfrm>
              <a:off x="3443995" y="3138091"/>
              <a:ext cx="996553" cy="184024"/>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200" smtClean="0">
                  <a:latin typeface="黑体" panose="02010609060101010101" pitchFamily="49" charset="-122"/>
                  <a:ea typeface="黑体" panose="02010609060101010101" pitchFamily="49" charset="-122"/>
                </a:rPr>
                <a:t>怀进鹏：院士</a:t>
              </a:r>
              <a:endParaRPr lang="en-US" altLang="en-US" sz="1200" smtClean="0">
                <a:latin typeface="黑体" panose="02010609060101010101" pitchFamily="49" charset="-122"/>
                <a:ea typeface="黑体" panose="02010609060101010101" pitchFamily="49" charset="-122"/>
              </a:endParaRPr>
            </a:p>
          </p:txBody>
        </p:sp>
      </p:grpSp>
      <p:grpSp>
        <p:nvGrpSpPr>
          <p:cNvPr id="27" name="组合 27"/>
          <p:cNvGrpSpPr>
            <a:grpSpLocks/>
          </p:cNvGrpSpPr>
          <p:nvPr/>
        </p:nvGrpSpPr>
        <p:grpSpPr bwMode="auto">
          <a:xfrm>
            <a:off x="6219825" y="3529013"/>
            <a:ext cx="2589213" cy="741362"/>
            <a:chOff x="6210344" y="3625775"/>
            <a:chExt cx="2590436" cy="742911"/>
          </a:xfrm>
        </p:grpSpPr>
        <p:grpSp>
          <p:nvGrpSpPr>
            <p:cNvPr id="10294" name="组合 12"/>
            <p:cNvGrpSpPr>
              <a:grpSpLocks/>
            </p:cNvGrpSpPr>
            <p:nvPr/>
          </p:nvGrpSpPr>
          <p:grpSpPr bwMode="auto">
            <a:xfrm>
              <a:off x="6247458" y="3625775"/>
              <a:ext cx="2553322" cy="559126"/>
              <a:chOff x="6226330" y="2164768"/>
              <a:chExt cx="2554225" cy="559700"/>
            </a:xfrm>
          </p:grpSpPr>
          <p:pic>
            <p:nvPicPr>
              <p:cNvPr id="10296" name="Picture 4" descr="http://scse.buaa.edu.cn/buaa-css-web/getImage.action?imagePath=upload_path/download/teacherAttachment/%E6%9D%8E%E6%B3%A2%E5%B7%A5%E4%BD%9C%E7%85%A7%E7%89%873%EF%BC%8D%E4%BF%AE%E6%94%B9.jpg"/>
              <p:cNvPicPr>
                <a:picLocks noChangeAspect="1" noChangeArrowheads="1"/>
              </p:cNvPicPr>
              <p:nvPr/>
            </p:nvPicPr>
            <p:blipFill>
              <a:blip r:embed="rId10" cstate="screen">
                <a:extLst>
                  <a:ext uri="{28A0092B-C50C-407E-A947-70E740481C1C}">
                    <a14:useLocalDpi xmlns:a14="http://schemas.microsoft.com/office/drawing/2010/main" xmlns=""/>
                  </a:ext>
                </a:extLst>
              </a:blip>
              <a:srcRect/>
              <a:stretch>
                <a:fillRect/>
              </a:stretch>
            </p:blipFill>
            <p:spPr bwMode="auto">
              <a:xfrm>
                <a:off x="6226330" y="2165775"/>
                <a:ext cx="450875" cy="5586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1" name="矩形 200"/>
              <p:cNvSpPr>
                <a:spLocks noChangeArrowheads="1"/>
              </p:cNvSpPr>
              <p:nvPr/>
            </p:nvSpPr>
            <p:spPr bwMode="auto">
              <a:xfrm>
                <a:off x="6676969" y="2164768"/>
                <a:ext cx="2103586" cy="503214"/>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smtClean="0">
                    <a:solidFill>
                      <a:srgbClr val="000000"/>
                    </a:solidFill>
                    <a:latin typeface="黑体" panose="02010609060101010101" pitchFamily="49" charset="-122"/>
                    <a:ea typeface="黑体" panose="02010609060101010101" pitchFamily="49" charset="-122"/>
                  </a:rPr>
                  <a:t>数字媒体的</a:t>
                </a:r>
                <a:endParaRPr lang="en-US" altLang="zh-CN" sz="1600" smtClean="0">
                  <a:solidFill>
                    <a:srgbClr val="000000"/>
                  </a:solidFill>
                  <a:latin typeface="黑体" panose="02010609060101010101" pitchFamily="49" charset="-122"/>
                  <a:ea typeface="黑体" panose="02010609060101010101" pitchFamily="49" charset="-122"/>
                </a:endParaRPr>
              </a:p>
              <a:p>
                <a:pPr algn="ctr" eaLnBrk="1" hangingPunct="1">
                  <a:defRPr/>
                </a:pPr>
                <a:r>
                  <a:rPr lang="zh-CN" altLang="en-US" sz="1600" smtClean="0">
                    <a:solidFill>
                      <a:srgbClr val="000000"/>
                    </a:solidFill>
                    <a:latin typeface="黑体" panose="02010609060101010101" pitchFamily="49" charset="-122"/>
                    <a:ea typeface="黑体" panose="02010609060101010101" pitchFamily="49" charset="-122"/>
                  </a:rPr>
                  <a:t>分析与理解</a:t>
                </a:r>
                <a:r>
                  <a:rPr lang="en-US" altLang="zh-CN" sz="1600" smtClean="0">
                    <a:solidFill>
                      <a:srgbClr val="000000"/>
                    </a:solidFill>
                    <a:latin typeface="黑体" panose="02010609060101010101" pitchFamily="49" charset="-122"/>
                    <a:ea typeface="黑体" panose="02010609060101010101" pitchFamily="49" charset="-122"/>
                  </a:rPr>
                  <a:t>(973)</a:t>
                </a:r>
                <a:endParaRPr lang="zh-CN" altLang="en-US" sz="1600" smtClean="0">
                  <a:solidFill>
                    <a:srgbClr val="000000"/>
                  </a:solidFill>
                  <a:latin typeface="黑体" panose="02010609060101010101" pitchFamily="49" charset="-122"/>
                  <a:ea typeface="黑体" panose="02010609060101010101" pitchFamily="49" charset="-122"/>
                </a:endParaRPr>
              </a:p>
            </p:txBody>
          </p:sp>
        </p:grpSp>
        <p:sp>
          <p:nvSpPr>
            <p:cNvPr id="89" name="文本框 88"/>
            <p:cNvSpPr txBox="1"/>
            <p:nvPr/>
          </p:nvSpPr>
          <p:spPr>
            <a:xfrm>
              <a:off x="6210344" y="4184151"/>
              <a:ext cx="1380190" cy="18453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200" smtClean="0">
                  <a:latin typeface="黑体" panose="02010609060101010101" pitchFamily="49" charset="-122"/>
                  <a:ea typeface="黑体" panose="02010609060101010101" pitchFamily="49" charset="-122"/>
                </a:rPr>
                <a:t>李 波：杰青、长江</a:t>
              </a:r>
              <a:endParaRPr lang="en-US" altLang="en-US" sz="1200" smtClean="0">
                <a:latin typeface="黑体" panose="02010609060101010101" pitchFamily="49" charset="-122"/>
                <a:ea typeface="黑体" panose="02010609060101010101" pitchFamily="49" charset="-122"/>
              </a:endParaRPr>
            </a:p>
          </p:txBody>
        </p:sp>
      </p:grpSp>
      <p:grpSp>
        <p:nvGrpSpPr>
          <p:cNvPr id="29" name="组合 28"/>
          <p:cNvGrpSpPr>
            <a:grpSpLocks/>
          </p:cNvGrpSpPr>
          <p:nvPr/>
        </p:nvGrpSpPr>
        <p:grpSpPr bwMode="auto">
          <a:xfrm>
            <a:off x="6234113" y="5038725"/>
            <a:ext cx="2565400" cy="720725"/>
            <a:chOff x="6224858" y="5127626"/>
            <a:chExt cx="2566398" cy="719571"/>
          </a:xfrm>
        </p:grpSpPr>
        <p:grpSp>
          <p:nvGrpSpPr>
            <p:cNvPr id="10290" name="组合 16"/>
            <p:cNvGrpSpPr>
              <a:grpSpLocks/>
            </p:cNvGrpSpPr>
            <p:nvPr/>
          </p:nvGrpSpPr>
          <p:grpSpPr bwMode="auto">
            <a:xfrm>
              <a:off x="6247458" y="5127626"/>
              <a:ext cx="2543798" cy="531397"/>
              <a:chOff x="6249564" y="2844390"/>
              <a:chExt cx="2544037" cy="531961"/>
            </a:xfrm>
          </p:grpSpPr>
          <p:pic>
            <p:nvPicPr>
              <p:cNvPr id="10292" name="Picture 6" descr="http://scse.buaa.edu.cn/buaa-css-web/getImage.action?imagePath=upload_path/download/teacherAttachment/24022011-10-24-04_23_39.jpg"/>
              <p:cNvPicPr>
                <a:picLocks noChangeAspect="1" noChangeArrowheads="1"/>
              </p:cNvPicPr>
              <p:nvPr/>
            </p:nvPicPr>
            <p:blipFill>
              <a:blip r:embed="rId11" cstate="screen">
                <a:extLst>
                  <a:ext uri="{28A0092B-C50C-407E-A947-70E740481C1C}">
                    <a14:useLocalDpi xmlns:a14="http://schemas.microsoft.com/office/drawing/2010/main" xmlns=""/>
                  </a:ext>
                </a:extLst>
              </a:blip>
              <a:srcRect/>
              <a:stretch>
                <a:fillRect/>
              </a:stretch>
            </p:blipFill>
            <p:spPr bwMode="auto">
              <a:xfrm>
                <a:off x="6249564" y="2844390"/>
                <a:ext cx="440969" cy="531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2" name="矩形 201"/>
              <p:cNvSpPr>
                <a:spLocks noChangeArrowheads="1"/>
              </p:cNvSpPr>
              <p:nvPr/>
            </p:nvSpPr>
            <p:spPr bwMode="auto">
              <a:xfrm>
                <a:off x="6690736" y="2847563"/>
                <a:ext cx="2102865" cy="502966"/>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dirty="0" smtClean="0">
                    <a:solidFill>
                      <a:srgbClr val="000000"/>
                    </a:solidFill>
                    <a:latin typeface="黑体" panose="02010609060101010101" pitchFamily="49" charset="-122"/>
                    <a:ea typeface="黑体" panose="02010609060101010101" pitchFamily="49" charset="-122"/>
                  </a:rPr>
                  <a:t>数据驱动的虚拟</a:t>
                </a:r>
                <a:endParaRPr lang="en-US" altLang="zh-CN" sz="1600" dirty="0" smtClean="0">
                  <a:solidFill>
                    <a:srgbClr val="000000"/>
                  </a:solidFill>
                  <a:latin typeface="黑体" panose="02010609060101010101" pitchFamily="49" charset="-122"/>
                  <a:ea typeface="黑体" panose="02010609060101010101" pitchFamily="49" charset="-122"/>
                </a:endParaRPr>
              </a:p>
              <a:p>
                <a:pPr algn="ctr" eaLnBrk="1" hangingPunct="1">
                  <a:defRPr/>
                </a:pPr>
                <a:r>
                  <a:rPr lang="zh-CN" altLang="en-US" sz="1600" dirty="0" smtClean="0">
                    <a:solidFill>
                      <a:srgbClr val="000000"/>
                    </a:solidFill>
                    <a:latin typeface="黑体" panose="02010609060101010101" pitchFamily="49" charset="-122"/>
                    <a:ea typeface="黑体" panose="02010609060101010101" pitchFamily="49" charset="-122"/>
                  </a:rPr>
                  <a:t>场景生成</a:t>
                </a:r>
                <a:r>
                  <a:rPr lang="en-US" altLang="zh-CN" sz="1600" dirty="0" smtClean="0">
                    <a:solidFill>
                      <a:srgbClr val="000000"/>
                    </a:solidFill>
                    <a:latin typeface="黑体" panose="02010609060101010101" pitchFamily="49" charset="-122"/>
                    <a:ea typeface="黑体" panose="02010609060101010101" pitchFamily="49" charset="-122"/>
                  </a:rPr>
                  <a:t>(NSFC</a:t>
                </a:r>
                <a:r>
                  <a:rPr lang="zh-CN" altLang="en-US" sz="1600" dirty="0" smtClean="0">
                    <a:solidFill>
                      <a:srgbClr val="000000"/>
                    </a:solidFill>
                    <a:latin typeface="黑体" panose="02010609060101010101" pitchFamily="49" charset="-122"/>
                    <a:ea typeface="黑体" panose="02010609060101010101" pitchFamily="49" charset="-122"/>
                  </a:rPr>
                  <a:t>重点</a:t>
                </a:r>
                <a:r>
                  <a:rPr lang="en-US" altLang="zh-CN" sz="1600" dirty="0" smtClean="0">
                    <a:solidFill>
                      <a:srgbClr val="000000"/>
                    </a:solidFill>
                    <a:latin typeface="黑体" panose="02010609060101010101" pitchFamily="49" charset="-122"/>
                    <a:ea typeface="黑体" panose="02010609060101010101" pitchFamily="49" charset="-122"/>
                  </a:rPr>
                  <a:t>)</a:t>
                </a:r>
                <a:endParaRPr lang="zh-CN" altLang="en-US" sz="1600" dirty="0" smtClean="0">
                  <a:solidFill>
                    <a:srgbClr val="000000"/>
                  </a:solidFill>
                  <a:latin typeface="黑体" panose="02010609060101010101" pitchFamily="49" charset="-122"/>
                  <a:ea typeface="黑体" panose="02010609060101010101" pitchFamily="49" charset="-122"/>
                </a:endParaRPr>
              </a:p>
            </p:txBody>
          </p:sp>
        </p:grpSp>
        <p:sp>
          <p:nvSpPr>
            <p:cNvPr id="90" name="文本框 89"/>
            <p:cNvSpPr txBox="1"/>
            <p:nvPr/>
          </p:nvSpPr>
          <p:spPr>
            <a:xfrm>
              <a:off x="6224858" y="5663342"/>
              <a:ext cx="921108" cy="18385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200" smtClean="0">
                  <a:latin typeface="黑体" panose="02010609060101010101" pitchFamily="49" charset="-122"/>
                  <a:ea typeface="黑体" panose="02010609060101010101" pitchFamily="49" charset="-122"/>
                </a:rPr>
                <a:t>陈小武：杰青</a:t>
              </a:r>
              <a:endParaRPr lang="en-US" altLang="en-US" sz="1200" smtClean="0">
                <a:latin typeface="黑体" panose="02010609060101010101" pitchFamily="49" charset="-122"/>
                <a:ea typeface="黑体" panose="02010609060101010101" pitchFamily="49" charset="-122"/>
              </a:endParaRPr>
            </a:p>
          </p:txBody>
        </p:sp>
      </p:grpSp>
      <p:grpSp>
        <p:nvGrpSpPr>
          <p:cNvPr id="9" name="组合 8"/>
          <p:cNvGrpSpPr>
            <a:grpSpLocks/>
          </p:cNvGrpSpPr>
          <p:nvPr/>
        </p:nvGrpSpPr>
        <p:grpSpPr bwMode="auto">
          <a:xfrm>
            <a:off x="3394075" y="3546475"/>
            <a:ext cx="2654300" cy="723900"/>
            <a:chOff x="3394525" y="3546477"/>
            <a:chExt cx="2653180" cy="723437"/>
          </a:xfrm>
        </p:grpSpPr>
        <p:grpSp>
          <p:nvGrpSpPr>
            <p:cNvPr id="10286" name="组合 18"/>
            <p:cNvGrpSpPr>
              <a:grpSpLocks/>
            </p:cNvGrpSpPr>
            <p:nvPr/>
          </p:nvGrpSpPr>
          <p:grpSpPr bwMode="auto">
            <a:xfrm>
              <a:off x="3519460" y="3546477"/>
              <a:ext cx="2528245" cy="541053"/>
              <a:chOff x="6264724" y="4223851"/>
              <a:chExt cx="2528727" cy="541265"/>
            </a:xfrm>
          </p:grpSpPr>
          <p:pic>
            <p:nvPicPr>
              <p:cNvPr id="10288" name="Picture 8" descr="http://scse.buaa.edu.cn/buaa-css-web/getImage.action?imagePath=upload_path/download/teacherAttachment/%E5%8D%8A%E8%BA%AB%E7%85%A7.jpg"/>
              <p:cNvPicPr>
                <a:picLocks noChangeAspect="1" noChangeArrowheads="1"/>
              </p:cNvPicPr>
              <p:nvPr/>
            </p:nvPicPr>
            <p:blipFill>
              <a:blip r:embed="rId12" cstate="screen">
                <a:extLst>
                  <a:ext uri="{28A0092B-C50C-407E-A947-70E740481C1C}">
                    <a14:useLocalDpi xmlns:a14="http://schemas.microsoft.com/office/drawing/2010/main" xmlns=""/>
                  </a:ext>
                </a:extLst>
              </a:blip>
              <a:srcRect/>
              <a:stretch>
                <a:fillRect/>
              </a:stretch>
            </p:blipFill>
            <p:spPr bwMode="auto">
              <a:xfrm>
                <a:off x="6264724" y="4225985"/>
                <a:ext cx="435088" cy="5391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4" name="矩形 203"/>
              <p:cNvSpPr>
                <a:spLocks noChangeArrowheads="1"/>
              </p:cNvSpPr>
              <p:nvPr/>
            </p:nvSpPr>
            <p:spPr bwMode="auto">
              <a:xfrm>
                <a:off x="6690501" y="4223851"/>
                <a:ext cx="2102950" cy="503113"/>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blurRad="40000" dist="20000" dir="5400000" rotWithShape="0">
                  <a:srgbClr val="808080">
                    <a:alpha val="37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smtClean="0">
                    <a:solidFill>
                      <a:srgbClr val="000000"/>
                    </a:solidFill>
                    <a:latin typeface="黑体" panose="02010609060101010101" pitchFamily="49" charset="-122"/>
                    <a:ea typeface="黑体" panose="02010609060101010101" pitchFamily="49" charset="-122"/>
                  </a:rPr>
                  <a:t>海量数据</a:t>
                </a:r>
                <a:endParaRPr lang="en-US" altLang="zh-CN" sz="1600" smtClean="0">
                  <a:solidFill>
                    <a:srgbClr val="000000"/>
                  </a:solidFill>
                  <a:latin typeface="黑体" panose="02010609060101010101" pitchFamily="49" charset="-122"/>
                  <a:ea typeface="黑体" panose="02010609060101010101" pitchFamily="49" charset="-122"/>
                </a:endParaRPr>
              </a:p>
              <a:p>
                <a:pPr algn="ctr" eaLnBrk="1" hangingPunct="1">
                  <a:defRPr/>
                </a:pPr>
                <a:r>
                  <a:rPr lang="zh-CN" altLang="en-US" sz="1600" smtClean="0">
                    <a:solidFill>
                      <a:srgbClr val="000000"/>
                    </a:solidFill>
                    <a:latin typeface="黑体" panose="02010609060101010101" pitchFamily="49" charset="-122"/>
                    <a:ea typeface="黑体" panose="02010609060101010101" pitchFamily="49" charset="-122"/>
                  </a:rPr>
                  <a:t>处理与系统</a:t>
                </a:r>
              </a:p>
            </p:txBody>
          </p:sp>
        </p:grpSp>
        <p:sp>
          <p:nvSpPr>
            <p:cNvPr id="91" name="文本框 90"/>
            <p:cNvSpPr txBox="1"/>
            <p:nvPr/>
          </p:nvSpPr>
          <p:spPr bwMode="auto">
            <a:xfrm>
              <a:off x="3394525" y="4085882"/>
              <a:ext cx="642667" cy="18403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defPPr>
                <a:defRPr lang="zh-CN"/>
              </a:defPPr>
              <a:lvl1pPr algn="ctr">
                <a:defRPr sz="1200">
                  <a:solidFill>
                    <a:schemeClr val="tx1"/>
                  </a:solidFill>
                  <a:latin typeface="黑体" panose="02010609060101010101" pitchFamily="49" charset="-122"/>
                  <a:ea typeface="黑体" panose="02010609060101010101" pitchFamily="49" charset="-122"/>
                  <a:cs typeface="Arial" pitchFamily="34" charset="0"/>
                </a:defRPr>
              </a:lvl1pPr>
            </a:lstStyle>
            <a:p>
              <a:pPr eaLnBrk="1" hangingPunct="1">
                <a:defRPr/>
              </a:pPr>
              <a:r>
                <a:rPr lang="zh-CN" altLang="en-US" dirty="0" smtClean="0"/>
                <a:t>吕卫锋</a:t>
              </a:r>
              <a:endParaRPr lang="en-US" dirty="0"/>
            </a:p>
          </p:txBody>
        </p:sp>
      </p:grpSp>
      <p:grpSp>
        <p:nvGrpSpPr>
          <p:cNvPr id="10" name="组合 9"/>
          <p:cNvGrpSpPr>
            <a:grpSpLocks/>
          </p:cNvGrpSpPr>
          <p:nvPr/>
        </p:nvGrpSpPr>
        <p:grpSpPr bwMode="auto">
          <a:xfrm>
            <a:off x="6218238" y="4303713"/>
            <a:ext cx="2582862" cy="711200"/>
            <a:chOff x="6218817" y="4303712"/>
            <a:chExt cx="2582907" cy="710912"/>
          </a:xfrm>
        </p:grpSpPr>
        <p:grpSp>
          <p:nvGrpSpPr>
            <p:cNvPr id="10282" name="组合 17"/>
            <p:cNvGrpSpPr>
              <a:grpSpLocks/>
            </p:cNvGrpSpPr>
            <p:nvPr/>
          </p:nvGrpSpPr>
          <p:grpSpPr bwMode="auto">
            <a:xfrm>
              <a:off x="6256337" y="4303712"/>
              <a:ext cx="2545387" cy="548030"/>
              <a:chOff x="6247579" y="3545303"/>
              <a:chExt cx="2545872" cy="548700"/>
            </a:xfrm>
          </p:grpSpPr>
          <p:pic>
            <p:nvPicPr>
              <p:cNvPr id="10284" name="Picture 12" descr="http://scse.buaa.edu.cn/buaa-css-web/getImage.action?imagePath=upload_path/download/teacherAttachment/bhjs25.jpg"/>
              <p:cNvPicPr>
                <a:picLocks noChangeAspect="1" noChangeArrowheads="1"/>
              </p:cNvPicPr>
              <p:nvPr/>
            </p:nvPicPr>
            <p:blipFill>
              <a:blip r:embed="rId13" cstate="screen">
                <a:extLst>
                  <a:ext uri="{28A0092B-C50C-407E-A947-70E740481C1C}">
                    <a14:useLocalDpi xmlns:a14="http://schemas.microsoft.com/office/drawing/2010/main" xmlns=""/>
                  </a:ext>
                </a:extLst>
              </a:blip>
              <a:srcRect/>
              <a:stretch>
                <a:fillRect/>
              </a:stretch>
            </p:blipFill>
            <p:spPr bwMode="auto">
              <a:xfrm>
                <a:off x="6247579" y="3545303"/>
                <a:ext cx="442809" cy="54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3" name="矩形 202"/>
              <p:cNvSpPr>
                <a:spLocks noChangeArrowheads="1"/>
              </p:cNvSpPr>
              <p:nvPr/>
            </p:nvSpPr>
            <p:spPr bwMode="auto">
              <a:xfrm>
                <a:off x="6691164" y="3546891"/>
                <a:ext cx="2102287" cy="503649"/>
              </a:xfrm>
              <a:prstGeom prst="rect">
                <a:avLst/>
              </a:prstGeom>
              <a:gradFill rotWithShape="1">
                <a:gsLst>
                  <a:gs pos="0">
                    <a:srgbClr val="FFE5E5"/>
                  </a:gs>
                  <a:gs pos="64999">
                    <a:srgbClr val="FFBEBD"/>
                  </a:gs>
                  <a:gs pos="100000">
                    <a:srgbClr val="FFA2A1"/>
                  </a:gs>
                </a:gsLst>
                <a:lin ang="5400000" scaled="1"/>
              </a:gradFill>
              <a:ln w="9525">
                <a:solidFill>
                  <a:srgbClr val="BE4B48"/>
                </a:solidFill>
                <a:miter lim="800000"/>
                <a:headEnd/>
                <a:tailEnd/>
              </a:ln>
              <a:effectLst>
                <a:outerShdw blurRad="40000" dist="20000" dir="5400000" rotWithShape="0">
                  <a:srgbClr val="808080">
                    <a:alpha val="37999"/>
                  </a:srgbClr>
                </a:outerShdw>
              </a:effectLst>
            </p:spPr>
            <p:txBody>
              <a:bodyPr anchor="ct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600" smtClean="0">
                    <a:solidFill>
                      <a:srgbClr val="000000"/>
                    </a:solidFill>
                    <a:latin typeface="黑体" panose="02010609060101010101" pitchFamily="49" charset="-122"/>
                    <a:ea typeface="黑体" panose="02010609060101010101" pitchFamily="49" charset="-122"/>
                  </a:rPr>
                  <a:t>视频的智能分析</a:t>
                </a:r>
              </a:p>
            </p:txBody>
          </p:sp>
        </p:grpSp>
        <p:sp>
          <p:nvSpPr>
            <p:cNvPr id="92" name="文本框 91"/>
            <p:cNvSpPr txBox="1"/>
            <p:nvPr/>
          </p:nvSpPr>
          <p:spPr bwMode="auto">
            <a:xfrm>
              <a:off x="6218817" y="4830549"/>
              <a:ext cx="504834" cy="18407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pAutoFit/>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algn="ctr" eaLnBrk="1" hangingPunct="1">
                <a:defRPr/>
              </a:pPr>
              <a:r>
                <a:rPr lang="zh-CN" altLang="en-US" sz="1200" smtClean="0">
                  <a:latin typeface="黑体" panose="02010609060101010101" pitchFamily="49" charset="-122"/>
                  <a:ea typeface="黑体" panose="02010609060101010101" pitchFamily="49" charset="-122"/>
                </a:rPr>
                <a:t>王蕴红</a:t>
              </a:r>
              <a:endParaRPr lang="en-US" altLang="en-US" sz="1200" smtClean="0">
                <a:latin typeface="黑体" panose="02010609060101010101" pitchFamily="49" charset="-122"/>
                <a:ea typeface="黑体" panose="02010609060101010101" pitchFamily="49" charset="-122"/>
              </a:endParaRPr>
            </a:p>
          </p:txBody>
        </p:sp>
      </p:grpSp>
      <p:sp>
        <p:nvSpPr>
          <p:cNvPr id="10281" name="灯片编号占位符 3"/>
          <p:cNvSpPr txBox="1">
            <a:spLocks noGrp="1"/>
          </p:cNvSpPr>
          <p:nvPr/>
        </p:nvSpPr>
        <p:spPr bwMode="auto">
          <a:xfrm>
            <a:off x="8491538" y="6448425"/>
            <a:ext cx="652462" cy="40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kumimoji="1"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r" eaLnBrk="1" hangingPunct="1">
              <a:spcBef>
                <a:spcPct val="0"/>
              </a:spcBef>
              <a:buFontTx/>
              <a:buNone/>
            </a:pPr>
            <a:r>
              <a:rPr kumimoji="0" lang="en-US" altLang="zh-CN" sz="1200">
                <a:solidFill>
                  <a:srgbClr val="898989"/>
                </a:solidFill>
                <a:latin typeface="Calibri" panose="020F0502020204030204" pitchFamily="34" charset="0"/>
                <a:ea typeface="宋体" panose="02010600030101010101" pitchFamily="2" charset="-122"/>
              </a:rPr>
              <a:t>3</a:t>
            </a:r>
          </a:p>
        </p:txBody>
      </p:sp>
    </p:spTree>
    <p:extLst>
      <p:ext uri="{BB962C8B-B14F-4D97-AF65-F5344CB8AC3E}">
        <p14:creationId xmlns:p14="http://schemas.microsoft.com/office/powerpoint/2010/main" xmlns="" val="41825372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diamond(in)">
                                      <p:cBhvr>
                                        <p:cTn id="7" dur="2000"/>
                                        <p:tgtEl>
                                          <p:spTgt spid="51"/>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diamond(in)">
                                      <p:cBhvr>
                                        <p:cTn id="10" dur="2000"/>
                                        <p:tgtEl>
                                          <p:spTgt spid="54"/>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diamond(in)">
                                      <p:cBhvr>
                                        <p:cTn id="13" dur="2000"/>
                                        <p:tgtEl>
                                          <p:spTgt spid="64"/>
                                        </p:tgtEl>
                                      </p:cBhvr>
                                    </p:animEffect>
                                  </p:childTnLst>
                                </p:cTn>
                              </p:par>
                            </p:childTnLst>
                          </p:cTn>
                        </p:par>
                      </p:childTnLst>
                    </p:cTn>
                  </p:par>
                  <p:par>
                    <p:cTn id="14" fill="hold">
                      <p:stCondLst>
                        <p:cond delay="indefinite"/>
                      </p:stCondLst>
                      <p:childTnLst>
                        <p:par>
                          <p:cTn id="15" fill="hold">
                            <p:stCondLst>
                              <p:cond delay="0"/>
                            </p:stCondLst>
                            <p:childTnLst>
                              <p:par>
                                <p:cTn id="16" presetID="8" presetClass="entr" presetSubtype="16" fill="hold" grpId="0" nodeType="clickEffect">
                                  <p:stCondLst>
                                    <p:cond delay="0"/>
                                  </p:stCondLst>
                                  <p:childTnLst>
                                    <p:set>
                                      <p:cBhvr>
                                        <p:cTn id="17" dur="1" fill="hold">
                                          <p:stCondLst>
                                            <p:cond delay="0"/>
                                          </p:stCondLst>
                                        </p:cTn>
                                        <p:tgtEl>
                                          <p:spTgt spid="105"/>
                                        </p:tgtEl>
                                        <p:attrNameLst>
                                          <p:attrName>style.visibility</p:attrName>
                                        </p:attrNameLst>
                                      </p:cBhvr>
                                      <p:to>
                                        <p:strVal val="visible"/>
                                      </p:to>
                                    </p:set>
                                    <p:animEffect transition="in" filter="diamond(in)">
                                      <p:cBhvr>
                                        <p:cTn id="18" dur="1000"/>
                                        <p:tgtEl>
                                          <p:spTgt spid="1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 fill="hold" nodeType="clickEffect">
                                  <p:stCondLst>
                                    <p:cond delay="0"/>
                                  </p:stCondLst>
                                  <p:childTnLst>
                                    <p:set>
                                      <p:cBhvr>
                                        <p:cTn id="22" dur="1" fill="hold">
                                          <p:stCondLst>
                                            <p:cond delay="0"/>
                                          </p:stCondLst>
                                        </p:cTn>
                                        <p:tgtEl>
                                          <p:spTgt spid="11274"/>
                                        </p:tgtEl>
                                        <p:attrNameLst>
                                          <p:attrName>style.visibility</p:attrName>
                                        </p:attrNameLst>
                                      </p:cBhvr>
                                      <p:to>
                                        <p:strVal val="visible"/>
                                      </p:to>
                                    </p:set>
                                    <p:anim calcmode="lin" valueType="num">
                                      <p:cBhvr>
                                        <p:cTn id="23" dur="500" fill="hold"/>
                                        <p:tgtEl>
                                          <p:spTgt spid="11274"/>
                                        </p:tgtEl>
                                        <p:attrNameLst>
                                          <p:attrName>ppt_x</p:attrName>
                                        </p:attrNameLst>
                                      </p:cBhvr>
                                      <p:tavLst>
                                        <p:tav tm="0">
                                          <p:val>
                                            <p:strVal val="#ppt_x"/>
                                          </p:val>
                                        </p:tav>
                                        <p:tav tm="100000">
                                          <p:val>
                                            <p:strVal val="#ppt_x"/>
                                          </p:val>
                                        </p:tav>
                                      </p:tavLst>
                                    </p:anim>
                                    <p:anim calcmode="lin" valueType="num">
                                      <p:cBhvr>
                                        <p:cTn id="24" dur="500" fill="hold"/>
                                        <p:tgtEl>
                                          <p:spTgt spid="11274"/>
                                        </p:tgtEl>
                                        <p:attrNameLst>
                                          <p:attrName>ppt_y</p:attrName>
                                        </p:attrNameLst>
                                      </p:cBhvr>
                                      <p:tavLst>
                                        <p:tav tm="0">
                                          <p:val>
                                            <p:strVal val="#ppt_y-#ppt_h/2"/>
                                          </p:val>
                                        </p:tav>
                                        <p:tav tm="100000">
                                          <p:val>
                                            <p:strVal val="#ppt_y"/>
                                          </p:val>
                                        </p:tav>
                                      </p:tavLst>
                                    </p:anim>
                                    <p:anim calcmode="lin" valueType="num">
                                      <p:cBhvr>
                                        <p:cTn id="25" dur="500" fill="hold"/>
                                        <p:tgtEl>
                                          <p:spTgt spid="11274"/>
                                        </p:tgtEl>
                                        <p:attrNameLst>
                                          <p:attrName>ppt_w</p:attrName>
                                        </p:attrNameLst>
                                      </p:cBhvr>
                                      <p:tavLst>
                                        <p:tav tm="0">
                                          <p:val>
                                            <p:strVal val="#ppt_w"/>
                                          </p:val>
                                        </p:tav>
                                        <p:tav tm="100000">
                                          <p:val>
                                            <p:strVal val="#ppt_w"/>
                                          </p:val>
                                        </p:tav>
                                      </p:tavLst>
                                    </p:anim>
                                    <p:anim calcmode="lin" valueType="num">
                                      <p:cBhvr>
                                        <p:cTn id="26" dur="500" fill="hold"/>
                                        <p:tgtEl>
                                          <p:spTgt spid="11274"/>
                                        </p:tgtEl>
                                        <p:attrNameLst>
                                          <p:attrName>ppt_h</p:attrName>
                                        </p:attrNameLst>
                                      </p:cBhvr>
                                      <p:tavLst>
                                        <p:tav tm="0">
                                          <p:val>
                                            <p:fltVal val="0"/>
                                          </p:val>
                                        </p:tav>
                                        <p:tav tm="100000">
                                          <p:val>
                                            <p:strVal val="#ppt_h"/>
                                          </p:val>
                                        </p:tav>
                                      </p:tavLst>
                                    </p:anim>
                                  </p:childTnLst>
                                </p:cTn>
                              </p:par>
                              <p:par>
                                <p:cTn id="27" presetID="8" presetClass="entr" presetSubtype="32"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diamond(out)">
                                      <p:cBhvr>
                                        <p:cTn id="29" dur="1000"/>
                                        <p:tgtEl>
                                          <p:spTgt spid="25"/>
                                        </p:tgtEl>
                                      </p:cBhvr>
                                    </p:animEffect>
                                  </p:childTnLst>
                                </p:cTn>
                              </p:par>
                              <p:par>
                                <p:cTn id="30" presetID="1"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20" presetClass="entr" presetSubtype="0" fill="hold" nodeType="clickEffect">
                                  <p:stCondLst>
                                    <p:cond delay="0"/>
                                  </p:stCondLst>
                                  <p:childTnLst>
                                    <p:set>
                                      <p:cBhvr>
                                        <p:cTn id="35" dur="1" fill="hold">
                                          <p:stCondLst>
                                            <p:cond delay="0"/>
                                          </p:stCondLst>
                                        </p:cTn>
                                        <p:tgtEl>
                                          <p:spTgt spid="11289"/>
                                        </p:tgtEl>
                                        <p:attrNameLst>
                                          <p:attrName>style.visibility</p:attrName>
                                        </p:attrNameLst>
                                      </p:cBhvr>
                                      <p:to>
                                        <p:strVal val="visible"/>
                                      </p:to>
                                    </p:set>
                                    <p:animEffect transition="in" filter="wedge">
                                      <p:cBhvr>
                                        <p:cTn id="36" dur="2000"/>
                                        <p:tgtEl>
                                          <p:spTgt spid="11289"/>
                                        </p:tgtEl>
                                      </p:cBhvr>
                                    </p:animEffec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8" presetClass="entr" presetSubtype="16" fill="hold"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diamond(in)">
                                      <p:cBhvr>
                                        <p:cTn id="41" dur="2000"/>
                                        <p:tgtEl>
                                          <p:spTgt spid="12"/>
                                        </p:tgtEl>
                                      </p:cBhvr>
                                    </p:animEffect>
                                  </p:childTnLst>
                                </p:cTn>
                              </p:par>
                              <p:par>
                                <p:cTn id="42" presetID="8" presetClass="entr" presetSubtype="16"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diamond(in)">
                                      <p:cBhvr>
                                        <p:cTn id="44" dur="2000"/>
                                        <p:tgtEl>
                                          <p:spTgt spid="1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nodeType="clickEffect">
                                  <p:stCondLst>
                                    <p:cond delay="0"/>
                                  </p:stCondLst>
                                  <p:childTnLst>
                                    <p:set>
                                      <p:cBhvr>
                                        <p:cTn id="48" dur="1" fill="hold">
                                          <p:stCondLst>
                                            <p:cond delay="0"/>
                                          </p:stCondLst>
                                        </p:cTn>
                                        <p:tgtEl>
                                          <p:spTgt spid="19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99"/>
                                        </p:tgtEl>
                                        <p:attrNameLst>
                                          <p:attrName>style.visibility</p:attrName>
                                        </p:attrNameLst>
                                      </p:cBhvr>
                                      <p:to>
                                        <p:strVal val="visible"/>
                                      </p:to>
                                    </p:set>
                                  </p:childTnLst>
                                </p:cTn>
                              </p:par>
                            </p:childTnLst>
                          </p:cTn>
                        </p:par>
                        <p:par>
                          <p:cTn id="51" fill="hold" nodeType="afterGroup">
                            <p:stCondLst>
                              <p:cond delay="0"/>
                            </p:stCondLst>
                            <p:childTnLst>
                              <p:par>
                                <p:cTn id="52" presetID="1" presetClass="entr" presetSubtype="0"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9"/>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1" fill="hold" nodeType="clickEffect">
                                  <p:stCondLst>
                                    <p:cond delay="0"/>
                                  </p:stCondLst>
                                  <p:childTnLst>
                                    <p:set>
                                      <p:cBhvr>
                                        <p:cTn id="63" dur="1" fill="hold">
                                          <p:stCondLst>
                                            <p:cond delay="0"/>
                                          </p:stCondLst>
                                        </p:cTn>
                                        <p:tgtEl>
                                          <p:spTgt spid="11293"/>
                                        </p:tgtEl>
                                        <p:attrNameLst>
                                          <p:attrName>style.visibility</p:attrName>
                                        </p:attrNameLst>
                                      </p:cBhvr>
                                      <p:to>
                                        <p:strVal val="visible"/>
                                      </p:to>
                                    </p:set>
                                    <p:anim calcmode="lin" valueType="num">
                                      <p:cBhvr>
                                        <p:cTn id="64" dur="1000" fill="hold"/>
                                        <p:tgtEl>
                                          <p:spTgt spid="11293"/>
                                        </p:tgtEl>
                                        <p:attrNameLst>
                                          <p:attrName>ppt_x</p:attrName>
                                        </p:attrNameLst>
                                      </p:cBhvr>
                                      <p:tavLst>
                                        <p:tav tm="0">
                                          <p:val>
                                            <p:strVal val="#ppt_x"/>
                                          </p:val>
                                        </p:tav>
                                        <p:tav tm="100000">
                                          <p:val>
                                            <p:strVal val="#ppt_x"/>
                                          </p:val>
                                        </p:tav>
                                      </p:tavLst>
                                    </p:anim>
                                    <p:anim calcmode="lin" valueType="num">
                                      <p:cBhvr>
                                        <p:cTn id="65" dur="1000" fill="hold"/>
                                        <p:tgtEl>
                                          <p:spTgt spid="11293"/>
                                        </p:tgtEl>
                                        <p:attrNameLst>
                                          <p:attrName>ppt_y</p:attrName>
                                        </p:attrNameLst>
                                      </p:cBhvr>
                                      <p:tavLst>
                                        <p:tav tm="0">
                                          <p:val>
                                            <p:strVal val="#ppt_y-#ppt_h/2"/>
                                          </p:val>
                                        </p:tav>
                                        <p:tav tm="100000">
                                          <p:val>
                                            <p:strVal val="#ppt_y"/>
                                          </p:val>
                                        </p:tav>
                                      </p:tavLst>
                                    </p:anim>
                                    <p:anim calcmode="lin" valueType="num">
                                      <p:cBhvr>
                                        <p:cTn id="66" dur="1000" fill="hold"/>
                                        <p:tgtEl>
                                          <p:spTgt spid="11293"/>
                                        </p:tgtEl>
                                        <p:attrNameLst>
                                          <p:attrName>ppt_w</p:attrName>
                                        </p:attrNameLst>
                                      </p:cBhvr>
                                      <p:tavLst>
                                        <p:tav tm="0">
                                          <p:val>
                                            <p:strVal val="#ppt_w"/>
                                          </p:val>
                                        </p:tav>
                                        <p:tav tm="100000">
                                          <p:val>
                                            <p:strVal val="#ppt_w"/>
                                          </p:val>
                                        </p:tav>
                                      </p:tavLst>
                                    </p:anim>
                                    <p:anim calcmode="lin" valueType="num">
                                      <p:cBhvr>
                                        <p:cTn id="67" dur="1000" fill="hold"/>
                                        <p:tgtEl>
                                          <p:spTgt spid="11293"/>
                                        </p:tgtEl>
                                        <p:attrNameLst>
                                          <p:attrName>ppt_h</p:attrName>
                                        </p:attrNameLst>
                                      </p:cBhvr>
                                      <p:tavLst>
                                        <p:tav tm="0">
                                          <p:val>
                                            <p:fltVal val="0"/>
                                          </p:val>
                                        </p:tav>
                                        <p:tav tm="100000">
                                          <p:val>
                                            <p:strVal val="#ppt_h"/>
                                          </p:val>
                                        </p:tav>
                                      </p:tavLst>
                                    </p:anim>
                                  </p:childTnLst>
                                </p:cTn>
                              </p:par>
                            </p:childTnLst>
                          </p:cTn>
                        </p:par>
                        <p:par>
                          <p:cTn id="68" fill="hold" nodeType="afterGroup">
                            <p:stCondLst>
                              <p:cond delay="1000"/>
                            </p:stCondLst>
                            <p:childTnLst>
                              <p:par>
                                <p:cTn id="69" presetID="8" presetClass="entr" presetSubtype="16" fill="hold" nodeType="after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diamond(in)">
                                      <p:cBhvr>
                                        <p:cTn id="71" dur="2000"/>
                                        <p:tgtEl>
                                          <p:spTgt spid="81"/>
                                        </p:tgtEl>
                                      </p:cBhvr>
                                    </p:animEffect>
                                  </p:childTnLst>
                                </p:cTn>
                              </p:par>
                              <p:par>
                                <p:cTn id="72" presetID="8" presetClass="entr" presetSubtype="16" fill="hold"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diamond(in)">
                                      <p:cBhvr>
                                        <p:cTn id="74" dur="2000"/>
                                        <p:tgtEl>
                                          <p:spTgt spid="10"/>
                                        </p:tgtEl>
                                      </p:cBhvr>
                                    </p:animEffect>
                                  </p:childTnLst>
                                </p:cTn>
                              </p:par>
                              <p:par>
                                <p:cTn id="75" presetID="8" presetClass="entr" presetSubtype="16"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diamond(in)">
                                      <p:cBhvr>
                                        <p:cTn id="77" dur="2000"/>
                                        <p:tgtEl>
                                          <p:spTgt spid="19"/>
                                        </p:tgtEl>
                                      </p:cBhvr>
                                    </p:animEffect>
                                  </p:childTnLst>
                                </p:cTn>
                              </p:par>
                              <p:par>
                                <p:cTn id="78" presetID="1" presetClass="entr" presetSubtype="0" fill="hold" nodeType="withEffect">
                                  <p:stCondLst>
                                    <p:cond delay="0"/>
                                  </p:stCondLst>
                                  <p:childTnLst>
                                    <p:set>
                                      <p:cBhvr>
                                        <p:cTn id="79" dur="1" fill="hold">
                                          <p:stCondLst>
                                            <p:cond delay="0"/>
                                          </p:stCondLst>
                                        </p:cTn>
                                        <p:tgtEl>
                                          <p:spTgt spid="3"/>
                                        </p:tgtEl>
                                        <p:attrNameLst>
                                          <p:attrName>style.visibility</p:attrName>
                                        </p:attrNameLst>
                                      </p:cBhvr>
                                      <p:to>
                                        <p:strVal val="visible"/>
                                      </p:to>
                                    </p:set>
                                  </p:childTnLst>
                                </p:cTn>
                              </p:par>
                            </p:childTnLst>
                          </p:cTn>
                        </p:par>
                      </p:childTnLst>
                    </p:cTn>
                  </p:par>
                  <p:par>
                    <p:cTn id="80" fill="hold" nodeType="clickPar">
                      <p:stCondLst>
                        <p:cond delay="indefinite"/>
                      </p:stCondLst>
                      <p:childTnLst>
                        <p:par>
                          <p:cTn id="81" fill="hold" nodeType="withGroup">
                            <p:stCondLst>
                              <p:cond delay="0"/>
                            </p:stCondLst>
                            <p:childTnLst>
                              <p:par>
                                <p:cTn id="82" presetID="1"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childTnLst>
                                </p:cTn>
                              </p:par>
                            </p:childTnLst>
                          </p:cTn>
                        </p:par>
                        <p:par>
                          <p:cTn id="84" fill="hold" nodeType="afterGroup">
                            <p:stCondLst>
                              <p:cond delay="0"/>
                            </p:stCondLst>
                            <p:childTnLst>
                              <p:par>
                                <p:cTn id="85" presetID="1" presetClass="entr" presetSubtype="0" fill="hold" nodeType="afterEffect">
                                  <p:stCondLst>
                                    <p:cond delay="0"/>
                                  </p:stCondLst>
                                  <p:childTnLst>
                                    <p:set>
                                      <p:cBhvr>
                                        <p:cTn id="86" dur="1" fill="hold">
                                          <p:stCondLst>
                                            <p:cond delay="0"/>
                                          </p:stCondLst>
                                        </p:cTn>
                                        <p:tgtEl>
                                          <p:spTgt spid="133121"/>
                                        </p:tgtEl>
                                        <p:attrNameLst>
                                          <p:attrName>style.visibility</p:attrName>
                                        </p:attrNameLst>
                                      </p:cBhvr>
                                      <p:to>
                                        <p:strVal val="visible"/>
                                      </p:to>
                                    </p:set>
                                  </p:childTnLst>
                                </p:cTn>
                              </p:par>
                            </p:childTnLst>
                          </p:cTn>
                        </p:par>
                        <p:par>
                          <p:cTn id="87" fill="hold" nodeType="afterGroup">
                            <p:stCondLst>
                              <p:cond delay="0"/>
                            </p:stCondLst>
                            <p:childTnLst>
                              <p:par>
                                <p:cTn id="88" presetID="1" presetClass="entr" presetSubtype="0" fill="hold" nodeType="afterEffect">
                                  <p:stCondLst>
                                    <p:cond delay="0"/>
                                  </p:stCondLst>
                                  <p:childTnLst>
                                    <p:set>
                                      <p:cBhvr>
                                        <p:cTn id="89" dur="1" fill="hold">
                                          <p:stCondLst>
                                            <p:cond delay="0"/>
                                          </p:stCondLst>
                                        </p:cTn>
                                        <p:tgtEl>
                                          <p:spTgt spid="207"/>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4"/>
                                        </p:tgtEl>
                                        <p:attrNameLst>
                                          <p:attrName>style.visibility</p:attrName>
                                        </p:attrNameLst>
                                      </p:cBhvr>
                                      <p:to>
                                        <p:strVal val="visible"/>
                                      </p:to>
                                    </p:set>
                                  </p:childTnLst>
                                </p:cTn>
                              </p:par>
                              <p:par>
                                <p:cTn id="92" presetID="20" presetClass="entr" presetSubtype="0" fill="hold" nodeType="withEffect">
                                  <p:stCondLst>
                                    <p:cond delay="0"/>
                                  </p:stCondLst>
                                  <p:childTnLst>
                                    <p:set>
                                      <p:cBhvr>
                                        <p:cTn id="93" dur="1" fill="hold">
                                          <p:stCondLst>
                                            <p:cond delay="0"/>
                                          </p:stCondLst>
                                        </p:cTn>
                                        <p:tgtEl>
                                          <p:spTgt spid="23"/>
                                        </p:tgtEl>
                                        <p:attrNameLst>
                                          <p:attrName>style.visibility</p:attrName>
                                        </p:attrNameLst>
                                      </p:cBhvr>
                                      <p:to>
                                        <p:strVal val="visible"/>
                                      </p:to>
                                    </p:set>
                                    <p:animEffect transition="in" filter="wedge">
                                      <p:cBhvr>
                                        <p:cTn id="94" dur="2000"/>
                                        <p:tgtEl>
                                          <p:spTgt spid="23"/>
                                        </p:tgtEl>
                                      </p:cBhvr>
                                    </p:animEffect>
                                  </p:childTnLst>
                                </p:cTn>
                              </p:par>
                              <p:par>
                                <p:cTn id="95" presetID="20" presetClass="entr" presetSubtype="0" fill="hold"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edge">
                                      <p:cBhvr>
                                        <p:cTn id="97" dur="2000"/>
                                        <p:tgtEl>
                                          <p:spTgt spid="29"/>
                                        </p:tgtEl>
                                      </p:cBhvr>
                                    </p:animEffect>
                                  </p:childTnLst>
                                </p:cTn>
                              </p:par>
                              <p:par>
                                <p:cTn id="98" presetID="1" presetClass="entr" presetSubtype="0" fill="hold" nodeType="withEffect">
                                  <p:stCondLst>
                                    <p:cond delay="0"/>
                                  </p:stCondLst>
                                  <p:childTnLst>
                                    <p:set>
                                      <p:cBhvr>
                                        <p:cTn id="99" dur="1" fill="hold">
                                          <p:stCondLst>
                                            <p:cond delay="0"/>
                                          </p:stCondLst>
                                        </p:cTn>
                                        <p:tgtEl>
                                          <p:spTgt spid="13"/>
                                        </p:tgtEl>
                                        <p:attrNameLst>
                                          <p:attrName>style.visibility</p:attrName>
                                        </p:attrNameLst>
                                      </p:cBhvr>
                                      <p:to>
                                        <p:strVal val="visible"/>
                                      </p:to>
                                    </p:set>
                                  </p:childTnLst>
                                </p:cTn>
                              </p:par>
                              <p:par>
                                <p:cTn id="100" presetID="20" presetClass="entr" presetSubtype="0" fill="hold" nodeType="with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wedge">
                                      <p:cBhvr>
                                        <p:cTn id="102" dur="2000"/>
                                        <p:tgtEl>
                                          <p:spTgt spid="2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8" presetClass="entr" presetSubtype="16" fill="hold" grpId="0" nodeType="clickEffect">
                                  <p:stCondLst>
                                    <p:cond delay="0"/>
                                  </p:stCondLst>
                                  <p:childTnLst>
                                    <p:set>
                                      <p:cBhvr>
                                        <p:cTn id="106" dur="1" fill="hold">
                                          <p:stCondLst>
                                            <p:cond delay="0"/>
                                          </p:stCondLst>
                                        </p:cTn>
                                        <p:tgtEl>
                                          <p:spTgt spid="78"/>
                                        </p:tgtEl>
                                        <p:attrNameLst>
                                          <p:attrName>style.visibility</p:attrName>
                                        </p:attrNameLst>
                                      </p:cBhvr>
                                      <p:to>
                                        <p:strVal val="visible"/>
                                      </p:to>
                                    </p:set>
                                    <p:animEffect transition="in" filter="diamond(in)">
                                      <p:cBhvr>
                                        <p:cTn id="107" dur="2000"/>
                                        <p:tgtEl>
                                          <p:spTgt spid="78"/>
                                        </p:tgtEl>
                                      </p:cBhvr>
                                    </p:animEffect>
                                  </p:childTnLst>
                                </p:cTn>
                              </p:par>
                              <p:par>
                                <p:cTn id="108" presetID="1" presetClass="entr" presetSubtype="0" fill="hold" nodeType="withEffect">
                                  <p:stCondLst>
                                    <p:cond delay="0"/>
                                  </p:stCondLst>
                                  <p:childTnLst>
                                    <p:set>
                                      <p:cBhvr>
                                        <p:cTn id="10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4" grpId="0" animBg="1"/>
      <p:bldP spid="64" grpId="0" animBg="1"/>
      <p:bldP spid="105" grpId="0" animBg="1"/>
      <p:bldP spid="7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920D00E2-45E3-4CF2-8B20-C1D8D8325C83}" type="slidenum">
              <a:rPr lang="en-US" altLang="zh-CN" smtClean="0"/>
              <a:pPr>
                <a:defRPr/>
              </a:pPr>
              <a:t>26</a:t>
            </a:fld>
            <a:endParaRPr lang="en-US" altLang="zh-CN"/>
          </a:p>
        </p:txBody>
      </p:sp>
      <p:sp>
        <p:nvSpPr>
          <p:cNvPr id="5" name="矩形 4"/>
          <p:cNvSpPr/>
          <p:nvPr/>
        </p:nvSpPr>
        <p:spPr>
          <a:xfrm>
            <a:off x="179512" y="692696"/>
            <a:ext cx="8856984" cy="93610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zh-CN" altLang="en-US" smtClean="0">
              <a:solidFill>
                <a:prstClr val="black"/>
              </a:solidFill>
              <a:latin typeface="黑体" panose="02010609060101010101" pitchFamily="49" charset="-122"/>
              <a:ea typeface="黑体" panose="02010609060101010101" pitchFamily="49" charset="-122"/>
            </a:endParaRPr>
          </a:p>
        </p:txBody>
      </p:sp>
      <p:sp>
        <p:nvSpPr>
          <p:cNvPr id="6" name="矩形 5"/>
          <p:cNvSpPr/>
          <p:nvPr/>
        </p:nvSpPr>
        <p:spPr>
          <a:xfrm>
            <a:off x="139756" y="1916832"/>
            <a:ext cx="8856984" cy="33123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fontAlgn="auto">
              <a:spcBef>
                <a:spcPts val="0"/>
              </a:spcBef>
              <a:spcAft>
                <a:spcPts val="0"/>
              </a:spcAft>
            </a:pPr>
            <a:endParaRPr lang="zh-CN" altLang="en-US" smtClean="0">
              <a:solidFill>
                <a:prstClr val="black"/>
              </a:solidFill>
              <a:latin typeface="黑体" panose="02010609060101010101" pitchFamily="49" charset="-122"/>
              <a:ea typeface="黑体" panose="02010609060101010101" pitchFamily="49" charset="-122"/>
            </a:endParaRPr>
          </a:p>
        </p:txBody>
      </p:sp>
      <p:sp>
        <p:nvSpPr>
          <p:cNvPr id="8" name="矩形 7"/>
          <p:cNvSpPr/>
          <p:nvPr/>
        </p:nvSpPr>
        <p:spPr bwMode="auto">
          <a:xfrm>
            <a:off x="349278" y="2822479"/>
            <a:ext cx="1800200" cy="758921"/>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Web</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开放数据</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（主动，被动）</a:t>
            </a:r>
          </a:p>
        </p:txBody>
      </p:sp>
      <p:sp>
        <p:nvSpPr>
          <p:cNvPr id="11" name="矩形 10"/>
          <p:cNvSpPr/>
          <p:nvPr/>
        </p:nvSpPr>
        <p:spPr bwMode="auto">
          <a:xfrm>
            <a:off x="360378" y="2065125"/>
            <a:ext cx="1800200" cy="715505"/>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a:ln>
                  <a:solidFill>
                    <a:srgbClr val="FFFFFF"/>
                  </a:solidFill>
                </a:ln>
                <a:solidFill>
                  <a:srgbClr val="FFFFFF"/>
                </a:solidFill>
                <a:latin typeface="黑体" panose="02010609060101010101" pitchFamily="49" charset="-122"/>
                <a:ea typeface="黑体" panose="02010609060101010101" pitchFamily="49" charset="-122"/>
              </a:rPr>
              <a:t>实时</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监测数据</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r>
              <a:rPr lang="zh-CN" altLang="en-US" sz="1600" kern="0" dirty="0">
                <a:ln>
                  <a:solidFill>
                    <a:srgbClr val="FFFFFF"/>
                  </a:solidFill>
                </a:ln>
                <a:solidFill>
                  <a:srgbClr val="FFFFFF"/>
                </a:solidFill>
                <a:latin typeface="黑体" panose="02010609060101010101" pitchFamily="49" charset="-122"/>
                <a:ea typeface="黑体" panose="02010609060101010101" pitchFamily="49" charset="-122"/>
              </a:rPr>
              <a:t>物</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联网</a:t>
            </a:r>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OS</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p>
        </p:txBody>
      </p:sp>
      <p:sp>
        <p:nvSpPr>
          <p:cNvPr id="12" name="右箭头 11"/>
          <p:cNvSpPr/>
          <p:nvPr/>
        </p:nvSpPr>
        <p:spPr bwMode="auto">
          <a:xfrm>
            <a:off x="2229528" y="3155282"/>
            <a:ext cx="360040" cy="898944"/>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eaLnBrk="0" hangingPunct="0"/>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14" name="右箭头 13"/>
          <p:cNvSpPr/>
          <p:nvPr/>
        </p:nvSpPr>
        <p:spPr bwMode="auto">
          <a:xfrm>
            <a:off x="6633408" y="2600137"/>
            <a:ext cx="360040" cy="494572"/>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eaLnBrk="0" hangingPunct="0"/>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15" name="矩形 14"/>
          <p:cNvSpPr/>
          <p:nvPr/>
        </p:nvSpPr>
        <p:spPr bwMode="auto">
          <a:xfrm>
            <a:off x="7031805" y="2997250"/>
            <a:ext cx="1873085" cy="958528"/>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知识问答</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与决策支持</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（面向人）</a:t>
            </a:r>
          </a:p>
        </p:txBody>
      </p:sp>
      <p:sp>
        <p:nvSpPr>
          <p:cNvPr id="16" name="右箭头 15"/>
          <p:cNvSpPr/>
          <p:nvPr/>
        </p:nvSpPr>
        <p:spPr bwMode="auto">
          <a:xfrm>
            <a:off x="6633408" y="3625484"/>
            <a:ext cx="360040" cy="717916"/>
          </a:xfrm>
          <a:prstGeom prst="righ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eaLnBrk="0" hangingPunct="0"/>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17" name="矩形 16"/>
          <p:cNvSpPr/>
          <p:nvPr/>
        </p:nvSpPr>
        <p:spPr bwMode="auto">
          <a:xfrm>
            <a:off x="7054385" y="4054226"/>
            <a:ext cx="1800200" cy="1093073"/>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无人实时智能系统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（机器人</a:t>
            </a:r>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无人机</a:t>
            </a:r>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无人车）</a:t>
            </a:r>
          </a:p>
        </p:txBody>
      </p:sp>
      <p:sp>
        <p:nvSpPr>
          <p:cNvPr id="19" name="矩形 18"/>
          <p:cNvSpPr/>
          <p:nvPr/>
        </p:nvSpPr>
        <p:spPr bwMode="auto">
          <a:xfrm>
            <a:off x="1266776" y="6309320"/>
            <a:ext cx="1940644" cy="50405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近似计算方法</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与新型算法</a:t>
            </a:r>
          </a:p>
        </p:txBody>
      </p:sp>
      <p:sp>
        <p:nvSpPr>
          <p:cNvPr id="20" name="矩形 19"/>
          <p:cNvSpPr/>
          <p:nvPr/>
        </p:nvSpPr>
        <p:spPr bwMode="auto">
          <a:xfrm>
            <a:off x="4788024" y="6309320"/>
            <a:ext cx="1436588" cy="50405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人机智能</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融合计算系统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21" name="下箭头 20"/>
          <p:cNvSpPr/>
          <p:nvPr/>
        </p:nvSpPr>
        <p:spPr bwMode="auto">
          <a:xfrm rot="10800000">
            <a:off x="3707905" y="6021288"/>
            <a:ext cx="324036" cy="252028"/>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22" name="下箭头 21"/>
          <p:cNvSpPr/>
          <p:nvPr/>
        </p:nvSpPr>
        <p:spPr bwMode="auto">
          <a:xfrm rot="10800000">
            <a:off x="4932041" y="6019570"/>
            <a:ext cx="324036" cy="252028"/>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23" name="矩形 22"/>
          <p:cNvSpPr/>
          <p:nvPr/>
        </p:nvSpPr>
        <p:spPr bwMode="auto">
          <a:xfrm>
            <a:off x="3283000" y="6309320"/>
            <a:ext cx="1433016" cy="50405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新型体系结构</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计算系统</a:t>
            </a:r>
          </a:p>
        </p:txBody>
      </p:sp>
      <p:sp>
        <p:nvSpPr>
          <p:cNvPr id="24" name="下箭头 23"/>
          <p:cNvSpPr/>
          <p:nvPr/>
        </p:nvSpPr>
        <p:spPr bwMode="auto">
          <a:xfrm rot="10800000">
            <a:off x="2635858" y="6021183"/>
            <a:ext cx="324036" cy="252028"/>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25" name="矩形 24"/>
          <p:cNvSpPr/>
          <p:nvPr/>
        </p:nvSpPr>
        <p:spPr bwMode="auto">
          <a:xfrm>
            <a:off x="6303764" y="6311038"/>
            <a:ext cx="1436588" cy="504056"/>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基于脑认知与模拟的学习</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26" name="下箭头 25"/>
          <p:cNvSpPr/>
          <p:nvPr/>
        </p:nvSpPr>
        <p:spPr bwMode="auto">
          <a:xfrm rot="10800000">
            <a:off x="6228185" y="6021288"/>
            <a:ext cx="324036" cy="252028"/>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28" name="矩形 27"/>
          <p:cNvSpPr/>
          <p:nvPr/>
        </p:nvSpPr>
        <p:spPr bwMode="auto">
          <a:xfrm>
            <a:off x="2286000" y="839029"/>
            <a:ext cx="1224136"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社会脑</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Ring</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p>
        </p:txBody>
      </p:sp>
      <p:sp>
        <p:nvSpPr>
          <p:cNvPr id="29" name="矩形 28"/>
          <p:cNvSpPr/>
          <p:nvPr/>
        </p:nvSpPr>
        <p:spPr bwMode="auto">
          <a:xfrm>
            <a:off x="3582995" y="839029"/>
            <a:ext cx="1332147"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zh-CN" altLang="en-US" sz="1600" kern="0" dirty="0">
                <a:ln>
                  <a:solidFill>
                    <a:srgbClr val="FFFFFF"/>
                  </a:solidFill>
                </a:ln>
                <a:solidFill>
                  <a:srgbClr val="FFFFFF"/>
                </a:solidFill>
                <a:latin typeface="黑体" panose="02010609060101010101" pitchFamily="49" charset="-122"/>
                <a:ea typeface="黑体" panose="02010609060101010101" pitchFamily="49" charset="-122"/>
              </a:rPr>
              <a:t>工控</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脑</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r>
              <a:rPr lang="zh-CN" altLang="en-US" sz="1600" kern="0" dirty="0">
                <a:ln>
                  <a:solidFill>
                    <a:srgbClr val="FFFFFF"/>
                  </a:solidFill>
                </a:ln>
                <a:solidFill>
                  <a:srgbClr val="FFFFFF"/>
                </a:solidFill>
                <a:latin typeface="黑体" panose="02010609060101010101" pitchFamily="49" charset="-122"/>
                <a:ea typeface="黑体" panose="02010609060101010101" pitchFamily="49" charset="-122"/>
              </a:rPr>
              <a:t>工</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控安全）</a:t>
            </a:r>
          </a:p>
        </p:txBody>
      </p:sp>
      <p:sp>
        <p:nvSpPr>
          <p:cNvPr id="31" name="矩形 30"/>
          <p:cNvSpPr/>
          <p:nvPr/>
        </p:nvSpPr>
        <p:spPr bwMode="auto">
          <a:xfrm>
            <a:off x="353345" y="3642211"/>
            <a:ext cx="1800200" cy="72008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基于众包的</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内容产生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32" name="矩形 31"/>
          <p:cNvSpPr/>
          <p:nvPr/>
        </p:nvSpPr>
        <p:spPr bwMode="auto">
          <a:xfrm>
            <a:off x="339282" y="4448593"/>
            <a:ext cx="1810196" cy="72008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开放数据集</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33" name="矩形 32"/>
          <p:cNvSpPr/>
          <p:nvPr/>
        </p:nvSpPr>
        <p:spPr bwMode="auto">
          <a:xfrm>
            <a:off x="2699792" y="5229200"/>
            <a:ext cx="3888432"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支持多负载混合调度的</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数据中心统一资源管理</a:t>
            </a:r>
          </a:p>
        </p:txBody>
      </p:sp>
      <p:sp>
        <p:nvSpPr>
          <p:cNvPr id="34" name="矩形 33"/>
          <p:cNvSpPr/>
          <p:nvPr/>
        </p:nvSpPr>
        <p:spPr bwMode="auto">
          <a:xfrm>
            <a:off x="2699792" y="3909566"/>
            <a:ext cx="3888432" cy="968400"/>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endParaRPr lang="en-US" altLang="zh-CN"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prstClr val="white"/>
                </a:solidFill>
                <a:latin typeface="黑体" panose="02010609060101010101" pitchFamily="49" charset="-122"/>
                <a:ea typeface="黑体" panose="02010609060101010101" pitchFamily="49" charset="-122"/>
              </a:rPr>
              <a:t>分布式算法与数据存储、计算框架</a:t>
            </a:r>
            <a:endParaRPr lang="en-US" altLang="zh-CN"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prstClr val="white"/>
                </a:solidFill>
                <a:latin typeface="黑体" panose="02010609060101010101" pitchFamily="49" charset="-122"/>
                <a:ea typeface="黑体" panose="02010609060101010101" pitchFamily="49" charset="-122"/>
              </a:rPr>
              <a:t>（深度学习、实时流式计算、图计算）</a:t>
            </a:r>
          </a:p>
        </p:txBody>
      </p:sp>
      <p:sp>
        <p:nvSpPr>
          <p:cNvPr id="36" name="矩形 35"/>
          <p:cNvSpPr/>
          <p:nvPr/>
        </p:nvSpPr>
        <p:spPr bwMode="auto">
          <a:xfrm>
            <a:off x="2771801" y="2143722"/>
            <a:ext cx="1251051" cy="950987"/>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感知</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与理解</a:t>
            </a:r>
          </a:p>
        </p:txBody>
      </p:sp>
      <p:grpSp>
        <p:nvGrpSpPr>
          <p:cNvPr id="2" name="组合 1"/>
          <p:cNvGrpSpPr/>
          <p:nvPr/>
        </p:nvGrpSpPr>
        <p:grpSpPr>
          <a:xfrm>
            <a:off x="4152481" y="2231678"/>
            <a:ext cx="1027837" cy="827534"/>
            <a:chOff x="4152481" y="2781724"/>
            <a:chExt cx="1027837" cy="827534"/>
          </a:xfrm>
        </p:grpSpPr>
        <p:pic>
          <p:nvPicPr>
            <p:cNvPr id="38" name="Picture 2"/>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4210103" y="2781724"/>
              <a:ext cx="847817" cy="827534"/>
            </a:xfrm>
            <a:prstGeom prst="rect">
              <a:avLst/>
            </a:prstGeom>
            <a:ln/>
            <a:extLst/>
          </p:spPr>
          <p:style>
            <a:lnRef idx="3">
              <a:schemeClr val="lt1"/>
            </a:lnRef>
            <a:fillRef idx="1">
              <a:schemeClr val="accent1"/>
            </a:fillRef>
            <a:effectRef idx="1">
              <a:schemeClr val="accent1"/>
            </a:effectRef>
            <a:fontRef idx="minor">
              <a:schemeClr val="lt1"/>
            </a:fontRef>
          </p:style>
        </p:pic>
        <p:sp>
          <p:nvSpPr>
            <p:cNvPr id="39" name="矩形 38"/>
            <p:cNvSpPr/>
            <p:nvPr/>
          </p:nvSpPr>
          <p:spPr>
            <a:xfrm>
              <a:off x="4152481" y="2945404"/>
              <a:ext cx="1027837" cy="516396"/>
            </a:xfrm>
            <a:prstGeom prst="rect">
              <a:avLst/>
            </a:prstGeom>
            <a:noFill/>
            <a:ln>
              <a:noFill/>
            </a:ln>
          </p:spPr>
          <p:style>
            <a:lnRef idx="3">
              <a:schemeClr val="lt1"/>
            </a:lnRef>
            <a:fillRef idx="1">
              <a:schemeClr val="accent1"/>
            </a:fillRef>
            <a:effectRef idx="1">
              <a:schemeClr val="accent1"/>
            </a:effectRef>
            <a:fontRef idx="minor">
              <a:schemeClr val="lt1"/>
            </a:fontRef>
          </p:style>
          <p:txBody>
            <a:bodyPr rtlCol="0" anchor="ctr"/>
            <a:lstStyle/>
            <a:p>
              <a:pPr algn="ctr" fontAlgn="auto">
                <a:spcBef>
                  <a:spcPts val="0"/>
                </a:spcBef>
                <a:spcAft>
                  <a:spcPts val="0"/>
                </a:spcAft>
              </a:pPr>
              <a:r>
                <a:rPr lang="zh-CN" altLang="en-US" sz="1400" b="1" dirty="0" smtClean="0">
                  <a:solidFill>
                    <a:prstClr val="black"/>
                  </a:solidFill>
                  <a:latin typeface="黑体" panose="02010609060101010101" pitchFamily="49" charset="-122"/>
                  <a:ea typeface="黑体" panose="02010609060101010101" pitchFamily="49" charset="-122"/>
                </a:rPr>
                <a:t>动态知识图谱</a:t>
              </a:r>
            </a:p>
          </p:txBody>
        </p:sp>
      </p:grpSp>
      <p:sp>
        <p:nvSpPr>
          <p:cNvPr id="44" name="矩形 43"/>
          <p:cNvSpPr/>
          <p:nvPr/>
        </p:nvSpPr>
        <p:spPr>
          <a:xfrm>
            <a:off x="235681" y="1558766"/>
            <a:ext cx="2032063"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sz="1400" b="1" dirty="0" smtClean="0">
                <a:solidFill>
                  <a:prstClr val="black"/>
                </a:solidFill>
                <a:latin typeface="黑体" panose="02010609060101010101" pitchFamily="49" charset="-122"/>
                <a:ea typeface="黑体" panose="02010609060101010101" pitchFamily="49" charset="-122"/>
              </a:rPr>
              <a:t>“脑机”的工作原理</a:t>
            </a:r>
          </a:p>
        </p:txBody>
      </p:sp>
      <p:sp>
        <p:nvSpPr>
          <p:cNvPr id="45" name="矩形 44"/>
          <p:cNvSpPr/>
          <p:nvPr/>
        </p:nvSpPr>
        <p:spPr bwMode="auto">
          <a:xfrm>
            <a:off x="7614125" y="851369"/>
            <a:ext cx="1306757"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健康脑</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（医疗健康）</a:t>
            </a:r>
          </a:p>
        </p:txBody>
      </p:sp>
      <p:sp>
        <p:nvSpPr>
          <p:cNvPr id="46" name="矩形 45"/>
          <p:cNvSpPr/>
          <p:nvPr/>
        </p:nvSpPr>
        <p:spPr>
          <a:xfrm>
            <a:off x="251520" y="752364"/>
            <a:ext cx="2032063"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sz="1400" b="1" dirty="0" smtClean="0">
                <a:solidFill>
                  <a:prstClr val="black"/>
                </a:solidFill>
                <a:latin typeface="黑体" panose="02010609060101010101" pitchFamily="49" charset="-122"/>
                <a:ea typeface="黑体" panose="02010609060101010101" pitchFamily="49" charset="-122"/>
              </a:rPr>
              <a:t>“脑机”的应用领域</a:t>
            </a:r>
            <a:endParaRPr lang="en-US" altLang="zh-CN" sz="1400" b="1" dirty="0" smtClean="0">
              <a:solidFill>
                <a:prstClr val="black"/>
              </a:solidFill>
              <a:latin typeface="黑体" panose="02010609060101010101" pitchFamily="49" charset="-122"/>
              <a:ea typeface="黑体" panose="02010609060101010101" pitchFamily="49" charset="-122"/>
            </a:endParaRPr>
          </a:p>
          <a:p>
            <a:pPr algn="ctr" fontAlgn="auto">
              <a:spcBef>
                <a:spcPts val="0"/>
              </a:spcBef>
              <a:spcAft>
                <a:spcPts val="0"/>
              </a:spcAft>
            </a:pPr>
            <a:r>
              <a:rPr lang="zh-CN" altLang="en-US" sz="1400" b="1" dirty="0" smtClean="0">
                <a:solidFill>
                  <a:prstClr val="black"/>
                </a:solidFill>
                <a:latin typeface="黑体" panose="02010609060101010101" pitchFamily="49" charset="-122"/>
                <a:ea typeface="黑体" panose="02010609060101010101" pitchFamily="49" charset="-122"/>
              </a:rPr>
              <a:t>（若干领域智库）</a:t>
            </a:r>
          </a:p>
        </p:txBody>
      </p:sp>
      <p:sp>
        <p:nvSpPr>
          <p:cNvPr id="47" name="标题 1"/>
          <p:cNvSpPr txBox="1">
            <a:spLocks/>
          </p:cNvSpPr>
          <p:nvPr/>
        </p:nvSpPr>
        <p:spPr>
          <a:xfrm>
            <a:off x="241300" y="-27384"/>
            <a:ext cx="8626475" cy="64293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fontAlgn="auto">
              <a:spcAft>
                <a:spcPts val="0"/>
              </a:spcAft>
            </a:pPr>
            <a:r>
              <a:rPr lang="zh-CN" altLang="en-US" sz="3600" dirty="0" smtClean="0">
                <a:solidFill>
                  <a:prstClr val="black"/>
                </a:solidFill>
                <a:latin typeface="黑体" panose="02010609060101010101" pitchFamily="49" charset="-122"/>
                <a:ea typeface="黑体" panose="02010609060101010101" pitchFamily="49" charset="-122"/>
              </a:rPr>
              <a:t>视角</a:t>
            </a:r>
            <a:r>
              <a:rPr lang="en-US" altLang="zh-CN" sz="3600" dirty="0" smtClean="0">
                <a:solidFill>
                  <a:prstClr val="black"/>
                </a:solidFill>
                <a:latin typeface="黑体" panose="02010609060101010101" pitchFamily="49" charset="-122"/>
                <a:ea typeface="黑体" panose="02010609060101010101" pitchFamily="49" charset="-122"/>
              </a:rPr>
              <a:t>2</a:t>
            </a:r>
            <a:endParaRPr lang="zh-CN" altLang="en-US" sz="3600" dirty="0">
              <a:solidFill>
                <a:prstClr val="black"/>
              </a:solidFill>
              <a:latin typeface="黑体" panose="02010609060101010101" pitchFamily="49" charset="-122"/>
              <a:ea typeface="黑体" panose="02010609060101010101" pitchFamily="49" charset="-122"/>
            </a:endParaRPr>
          </a:p>
        </p:txBody>
      </p:sp>
      <p:sp>
        <p:nvSpPr>
          <p:cNvPr id="52" name="矩形 51"/>
          <p:cNvSpPr/>
          <p:nvPr/>
        </p:nvSpPr>
        <p:spPr bwMode="auto">
          <a:xfrm>
            <a:off x="6211018" y="839029"/>
            <a:ext cx="1295400"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软件脑</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（软件开发）</a:t>
            </a:r>
          </a:p>
        </p:txBody>
      </p:sp>
      <p:sp>
        <p:nvSpPr>
          <p:cNvPr id="61" name="文本框 60"/>
          <p:cNvSpPr txBox="1"/>
          <p:nvPr/>
        </p:nvSpPr>
        <p:spPr>
          <a:xfrm>
            <a:off x="2699792" y="3906066"/>
            <a:ext cx="1008113"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eaLnBrk="0" hangingPunct="0"/>
            <a:r>
              <a:rPr lang="zh-CN" altLang="en-US" sz="1600" dirty="0" smtClean="0">
                <a:solidFill>
                  <a:schemeClr val="tx1"/>
                </a:solidFill>
                <a:latin typeface="黑体" panose="02010609060101010101" pitchFamily="49" charset="-122"/>
                <a:ea typeface="黑体" panose="02010609060101010101" pitchFamily="49" charset="-122"/>
              </a:rPr>
              <a:t>流式计算</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62" name="文本框 61"/>
          <p:cNvSpPr txBox="1"/>
          <p:nvPr/>
        </p:nvSpPr>
        <p:spPr>
          <a:xfrm>
            <a:off x="5528882" y="3915019"/>
            <a:ext cx="1024318"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eaLnBrk="0" hangingPunct="0"/>
            <a:r>
              <a:rPr lang="zh-CN" altLang="en-US" sz="1600" dirty="0" smtClean="0">
                <a:solidFill>
                  <a:schemeClr val="tx1"/>
                </a:solidFill>
                <a:latin typeface="黑体" panose="02010609060101010101" pitchFamily="49" charset="-122"/>
                <a:ea typeface="黑体" panose="02010609060101010101" pitchFamily="49" charset="-122"/>
              </a:rPr>
              <a:t>深度学习</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63" name="文本框 62"/>
          <p:cNvSpPr txBox="1"/>
          <p:nvPr/>
        </p:nvSpPr>
        <p:spPr>
          <a:xfrm>
            <a:off x="3628564" y="3906066"/>
            <a:ext cx="1019636"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eaLnBrk="0" hangingPunct="0"/>
            <a:r>
              <a:rPr lang="zh-CN" altLang="en-US" sz="1600" dirty="0" smtClean="0">
                <a:solidFill>
                  <a:schemeClr val="tx1"/>
                </a:solidFill>
                <a:latin typeface="黑体" panose="02010609060101010101" pitchFamily="49" charset="-122"/>
                <a:ea typeface="黑体" panose="02010609060101010101" pitchFamily="49" charset="-122"/>
              </a:rPr>
              <a:t>内存计算</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64" name="文本框 63"/>
          <p:cNvSpPr txBox="1"/>
          <p:nvPr/>
        </p:nvSpPr>
        <p:spPr>
          <a:xfrm>
            <a:off x="4625008" y="3906066"/>
            <a:ext cx="901344" cy="33855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eaLnBrk="0" hangingPunct="0"/>
            <a:r>
              <a:rPr lang="zh-CN" altLang="en-US" sz="1600" dirty="0">
                <a:solidFill>
                  <a:schemeClr val="tx1"/>
                </a:solidFill>
                <a:latin typeface="黑体" panose="02010609060101010101" pitchFamily="49" charset="-122"/>
                <a:ea typeface="黑体" panose="02010609060101010101" pitchFamily="49" charset="-122"/>
              </a:rPr>
              <a:t>图</a:t>
            </a:r>
            <a:r>
              <a:rPr lang="zh-CN" altLang="en-US" sz="1600" dirty="0" smtClean="0">
                <a:solidFill>
                  <a:schemeClr val="tx1"/>
                </a:solidFill>
                <a:latin typeface="黑体" panose="02010609060101010101" pitchFamily="49" charset="-122"/>
                <a:ea typeface="黑体" panose="02010609060101010101" pitchFamily="49" charset="-122"/>
              </a:rPr>
              <a:t>计算</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69" name="矩形 68"/>
          <p:cNvSpPr/>
          <p:nvPr/>
        </p:nvSpPr>
        <p:spPr bwMode="auto">
          <a:xfrm>
            <a:off x="4988001" y="838200"/>
            <a:ext cx="1168845"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交通脑</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（车联网）</a:t>
            </a:r>
          </a:p>
        </p:txBody>
      </p:sp>
      <p:sp>
        <p:nvSpPr>
          <p:cNvPr id="70" name="矩形 69"/>
          <p:cNvSpPr/>
          <p:nvPr/>
        </p:nvSpPr>
        <p:spPr bwMode="auto">
          <a:xfrm>
            <a:off x="4706020" y="3226149"/>
            <a:ext cx="1880898" cy="492071"/>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知识管理与推理</a:t>
            </a:r>
          </a:p>
        </p:txBody>
      </p:sp>
      <p:sp>
        <p:nvSpPr>
          <p:cNvPr id="71" name="矩形 70"/>
          <p:cNvSpPr/>
          <p:nvPr/>
        </p:nvSpPr>
        <p:spPr bwMode="auto">
          <a:xfrm>
            <a:off x="5537504" y="2124644"/>
            <a:ext cx="1015696" cy="950987"/>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认知</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与决策</a:t>
            </a:r>
          </a:p>
        </p:txBody>
      </p:sp>
      <p:sp>
        <p:nvSpPr>
          <p:cNvPr id="72" name="矩形 71"/>
          <p:cNvSpPr/>
          <p:nvPr/>
        </p:nvSpPr>
        <p:spPr bwMode="auto">
          <a:xfrm>
            <a:off x="2753797" y="3230166"/>
            <a:ext cx="1890211" cy="492071"/>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高效持续学习</a:t>
            </a:r>
          </a:p>
        </p:txBody>
      </p:sp>
      <p:sp>
        <p:nvSpPr>
          <p:cNvPr id="79" name="矩形 78"/>
          <p:cNvSpPr/>
          <p:nvPr/>
        </p:nvSpPr>
        <p:spPr>
          <a:xfrm>
            <a:off x="2667000" y="1981200"/>
            <a:ext cx="4003567" cy="3048000"/>
          </a:xfrm>
          <a:prstGeom prst="rect">
            <a:avLst/>
          </a:prstGeom>
          <a:noFill/>
          <a:ln w="952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矩形 79"/>
          <p:cNvSpPr/>
          <p:nvPr/>
        </p:nvSpPr>
        <p:spPr bwMode="auto">
          <a:xfrm>
            <a:off x="7001316" y="2014926"/>
            <a:ext cx="1873085" cy="807554"/>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态势感知</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与宏观决策</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（面向领域）</a:t>
            </a:r>
          </a:p>
        </p:txBody>
      </p:sp>
    </p:spTree>
    <p:extLst>
      <p:ext uri="{BB962C8B-B14F-4D97-AF65-F5344CB8AC3E}">
        <p14:creationId xmlns:p14="http://schemas.microsoft.com/office/powerpoint/2010/main" xmlns="" val="4017277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bwMode="auto">
          <a:xfrm>
            <a:off x="6978565" y="3488565"/>
            <a:ext cx="1584177" cy="1233428"/>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kern="0" dirty="0" smtClean="0">
                <a:ln>
                  <a:solidFill>
                    <a:srgbClr val="FFFFFF"/>
                  </a:solidFill>
                </a:ln>
                <a:solidFill>
                  <a:prstClr val="white"/>
                </a:solidFill>
                <a:latin typeface="黑体" panose="02010609060101010101" pitchFamily="49" charset="-122"/>
                <a:ea typeface="黑体" panose="02010609060101010101" pitchFamily="49" charset="-122"/>
              </a:rPr>
              <a:t>群智计算框架</a:t>
            </a:r>
            <a:endParaRPr lang="en-US" altLang="zh-CN" kern="0" dirty="0" smtClean="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zh-CN" altLang="en-US"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p:txBody>
      </p:sp>
      <p:cxnSp>
        <p:nvCxnSpPr>
          <p:cNvPr id="5" name="直接连接符 4"/>
          <p:cNvCxnSpPr/>
          <p:nvPr/>
        </p:nvCxnSpPr>
        <p:spPr>
          <a:xfrm>
            <a:off x="482080" y="1212415"/>
            <a:ext cx="8280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82080" y="3000275"/>
            <a:ext cx="82809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82080" y="5232523"/>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50032" y="539663"/>
            <a:ext cx="2032063"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sz="1400" b="1" dirty="0" smtClean="0">
                <a:solidFill>
                  <a:prstClr val="black"/>
                </a:solidFill>
                <a:latin typeface="黑体" panose="02010609060101010101" pitchFamily="49" charset="-122"/>
                <a:ea typeface="黑体" panose="02010609060101010101" pitchFamily="49" charset="-122"/>
              </a:rPr>
              <a:t>脑机交互</a:t>
            </a:r>
          </a:p>
        </p:txBody>
      </p:sp>
      <p:sp>
        <p:nvSpPr>
          <p:cNvPr id="9" name="矩形 8"/>
          <p:cNvSpPr/>
          <p:nvPr/>
        </p:nvSpPr>
        <p:spPr>
          <a:xfrm>
            <a:off x="65871" y="3996047"/>
            <a:ext cx="2032063"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sz="1400" b="1" dirty="0" smtClean="0">
                <a:solidFill>
                  <a:prstClr val="black"/>
                </a:solidFill>
                <a:latin typeface="黑体" panose="02010609060101010101" pitchFamily="49" charset="-122"/>
                <a:ea typeface="黑体" panose="02010609060101010101" pitchFamily="49" charset="-122"/>
              </a:rPr>
              <a:t>分布式系统</a:t>
            </a:r>
          </a:p>
        </p:txBody>
      </p:sp>
      <p:sp>
        <p:nvSpPr>
          <p:cNvPr id="11" name="矩形 10"/>
          <p:cNvSpPr/>
          <p:nvPr/>
        </p:nvSpPr>
        <p:spPr bwMode="auto">
          <a:xfrm>
            <a:off x="2786335" y="4800475"/>
            <a:ext cx="5760641"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“数据中心”操作系统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（数据中心资源管理与调度）</a:t>
            </a:r>
          </a:p>
        </p:txBody>
      </p:sp>
      <p:sp>
        <p:nvSpPr>
          <p:cNvPr id="13" name="矩形 12"/>
          <p:cNvSpPr/>
          <p:nvPr/>
        </p:nvSpPr>
        <p:spPr bwMode="auto">
          <a:xfrm>
            <a:off x="2773267" y="3495387"/>
            <a:ext cx="4189531" cy="1296144"/>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kern="0" dirty="0" smtClean="0">
                <a:ln>
                  <a:solidFill>
                    <a:srgbClr val="FFFFFF"/>
                  </a:solidFill>
                </a:ln>
                <a:solidFill>
                  <a:prstClr val="white"/>
                </a:solidFill>
                <a:latin typeface="黑体" panose="02010609060101010101" pitchFamily="49" charset="-122"/>
                <a:ea typeface="黑体" panose="02010609060101010101" pitchFamily="49" charset="-122"/>
              </a:rPr>
              <a:t>通用大规模分布式计算框架</a:t>
            </a:r>
            <a:endParaRPr lang="en-US" altLang="zh-CN" kern="0" dirty="0" smtClean="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zh-CN" altLang="en-US"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p:txBody>
      </p:sp>
      <p:sp>
        <p:nvSpPr>
          <p:cNvPr id="15" name="文本框 98"/>
          <p:cNvSpPr txBox="1"/>
          <p:nvPr/>
        </p:nvSpPr>
        <p:spPr>
          <a:xfrm>
            <a:off x="2829105" y="4368427"/>
            <a:ext cx="1109359"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sz="1600" dirty="0" smtClean="0">
                <a:solidFill>
                  <a:prstClr val="black"/>
                </a:solidFill>
                <a:latin typeface="黑体" panose="02010609060101010101" pitchFamily="49" charset="-122"/>
                <a:ea typeface="黑体" panose="02010609060101010101" pitchFamily="49" charset="-122"/>
              </a:rPr>
              <a:t>离线计算</a:t>
            </a:r>
            <a:endParaRPr lang="zh-CN" altLang="en-US" sz="1600" dirty="0">
              <a:solidFill>
                <a:prstClr val="black"/>
              </a:solidFill>
              <a:latin typeface="黑体" panose="02010609060101010101" pitchFamily="49" charset="-122"/>
              <a:ea typeface="黑体" panose="02010609060101010101" pitchFamily="49" charset="-122"/>
            </a:endParaRPr>
          </a:p>
        </p:txBody>
      </p:sp>
      <p:sp>
        <p:nvSpPr>
          <p:cNvPr id="29" name="矩形 28"/>
          <p:cNvSpPr/>
          <p:nvPr/>
        </p:nvSpPr>
        <p:spPr>
          <a:xfrm>
            <a:off x="50032" y="5148175"/>
            <a:ext cx="2032063"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sz="1400" b="1" dirty="0">
                <a:solidFill>
                  <a:prstClr val="black"/>
                </a:solidFill>
                <a:latin typeface="黑体" panose="02010609060101010101" pitchFamily="49" charset="-122"/>
                <a:ea typeface="黑体" panose="02010609060101010101" pitchFamily="49" charset="-122"/>
              </a:rPr>
              <a:t>资源层</a:t>
            </a:r>
            <a:endParaRPr lang="zh-CN" altLang="en-US" sz="1400" b="1" dirty="0" smtClean="0">
              <a:solidFill>
                <a:prstClr val="black"/>
              </a:solidFill>
              <a:latin typeface="黑体" panose="02010609060101010101" pitchFamily="49" charset="-122"/>
              <a:ea typeface="黑体" panose="02010609060101010101" pitchFamily="49" charset="-122"/>
            </a:endParaRPr>
          </a:p>
        </p:txBody>
      </p:sp>
      <p:sp>
        <p:nvSpPr>
          <p:cNvPr id="30" name="矩形 29"/>
          <p:cNvSpPr/>
          <p:nvPr/>
        </p:nvSpPr>
        <p:spPr bwMode="auto">
          <a:xfrm>
            <a:off x="2777864" y="5520555"/>
            <a:ext cx="1332147" cy="64807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节点操作系统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r>
              <a:rPr lang="en-US" altLang="zh-CN" sz="1600" kern="0" dirty="0" err="1" smtClean="0">
                <a:ln>
                  <a:solidFill>
                    <a:srgbClr val="FFFFFF"/>
                  </a:solidFill>
                </a:ln>
                <a:solidFill>
                  <a:srgbClr val="FFFFFF"/>
                </a:solidFill>
                <a:latin typeface="黑体" panose="02010609060101010101" pitchFamily="49" charset="-122"/>
                <a:ea typeface="黑体" panose="02010609060101010101" pitchFamily="49" charset="-122"/>
              </a:rPr>
              <a:t>linux</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31" name="矩形 30"/>
          <p:cNvSpPr/>
          <p:nvPr/>
        </p:nvSpPr>
        <p:spPr bwMode="auto">
          <a:xfrm>
            <a:off x="4226496" y="5520555"/>
            <a:ext cx="1746193" cy="64807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节点操作系统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Linux</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32" name="矩形 31"/>
          <p:cNvSpPr/>
          <p:nvPr/>
        </p:nvSpPr>
        <p:spPr bwMode="auto">
          <a:xfrm>
            <a:off x="6098704" y="5520555"/>
            <a:ext cx="1332147" cy="64807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zh-CN" altLang="en-US" sz="1600" kern="0" dirty="0">
                <a:ln>
                  <a:solidFill>
                    <a:srgbClr val="FFFFFF"/>
                  </a:solidFill>
                </a:ln>
                <a:solidFill>
                  <a:srgbClr val="FFFFFF"/>
                </a:solidFill>
                <a:latin typeface="黑体" panose="02010609060101010101" pitchFamily="49" charset="-122"/>
                <a:ea typeface="黑体" panose="02010609060101010101" pitchFamily="49" charset="-122"/>
              </a:rPr>
              <a:t>节点</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操作系统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endParaRPr lang="en-US" altLang="zh-CN" sz="1600" kern="0" dirty="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33" name="矩形 32"/>
          <p:cNvSpPr/>
          <p:nvPr/>
        </p:nvSpPr>
        <p:spPr bwMode="auto">
          <a:xfrm>
            <a:off x="2788388" y="6168627"/>
            <a:ext cx="1332147" cy="64807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36000" rIns="36000" rtlCol="0" anchor="ctr"/>
          <a:lstStyle/>
          <a:p>
            <a:pPr algn="ctr" eaLnBrk="0" hangingPunct="0"/>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X86</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结构</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服务器</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34" name="矩形 33"/>
          <p:cNvSpPr/>
          <p:nvPr/>
        </p:nvSpPr>
        <p:spPr bwMode="auto">
          <a:xfrm>
            <a:off x="4226496" y="6168627"/>
            <a:ext cx="1746193" cy="64807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新兴计算系统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（存储逻辑融合）</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35" name="矩形 34"/>
          <p:cNvSpPr/>
          <p:nvPr/>
        </p:nvSpPr>
        <p:spPr bwMode="auto">
          <a:xfrm>
            <a:off x="6098704" y="6168627"/>
            <a:ext cx="1332147" cy="64807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新型计算系统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（自旋类脑）</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39" name="文本框 98"/>
          <p:cNvSpPr txBox="1"/>
          <p:nvPr/>
        </p:nvSpPr>
        <p:spPr>
          <a:xfrm>
            <a:off x="2853390" y="3918143"/>
            <a:ext cx="884575"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eaLnBrk="0" hangingPunct="0"/>
            <a:r>
              <a:rPr lang="zh-CN" altLang="en-US" sz="1600" dirty="0">
                <a:solidFill>
                  <a:prstClr val="black"/>
                </a:solidFill>
                <a:latin typeface="黑体" panose="02010609060101010101" pitchFamily="49" charset="-122"/>
                <a:ea typeface="黑体" panose="02010609060101010101" pitchFamily="49" charset="-122"/>
              </a:rPr>
              <a:t>预处理</a:t>
            </a:r>
          </a:p>
        </p:txBody>
      </p:sp>
      <p:sp>
        <p:nvSpPr>
          <p:cNvPr id="40" name="文本框 98"/>
          <p:cNvSpPr txBox="1"/>
          <p:nvPr/>
        </p:nvSpPr>
        <p:spPr>
          <a:xfrm>
            <a:off x="3794448" y="3918143"/>
            <a:ext cx="1152127"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eaLnBrk="0" hangingPunct="0"/>
            <a:r>
              <a:rPr lang="zh-CN" altLang="en-US" sz="1600" dirty="0" smtClean="0">
                <a:solidFill>
                  <a:prstClr val="black"/>
                </a:solidFill>
                <a:latin typeface="黑体" panose="02010609060101010101" pitchFamily="49" charset="-122"/>
                <a:ea typeface="黑体" panose="02010609060101010101" pitchFamily="49" charset="-122"/>
              </a:rPr>
              <a:t>时空数据</a:t>
            </a:r>
            <a:endParaRPr lang="zh-CN" altLang="en-US" sz="1600" dirty="0">
              <a:solidFill>
                <a:prstClr val="black"/>
              </a:solidFill>
              <a:latin typeface="黑体" panose="02010609060101010101" pitchFamily="49" charset="-122"/>
              <a:ea typeface="黑体" panose="02010609060101010101" pitchFamily="49" charset="-122"/>
            </a:endParaRPr>
          </a:p>
        </p:txBody>
      </p:sp>
      <p:sp>
        <p:nvSpPr>
          <p:cNvPr id="41" name="文本框 98"/>
          <p:cNvSpPr txBox="1"/>
          <p:nvPr/>
        </p:nvSpPr>
        <p:spPr>
          <a:xfrm>
            <a:off x="3938464" y="4368427"/>
            <a:ext cx="1017112"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sz="1600" dirty="0">
                <a:solidFill>
                  <a:prstClr val="black"/>
                </a:solidFill>
                <a:latin typeface="黑体" panose="02010609060101010101" pitchFamily="49" charset="-122"/>
                <a:ea typeface="黑体" panose="02010609060101010101" pitchFamily="49" charset="-122"/>
              </a:rPr>
              <a:t>在线</a:t>
            </a:r>
            <a:r>
              <a:rPr lang="zh-CN" altLang="en-US" sz="1600" dirty="0" smtClean="0">
                <a:solidFill>
                  <a:prstClr val="black"/>
                </a:solidFill>
                <a:latin typeface="黑体" panose="02010609060101010101" pitchFamily="49" charset="-122"/>
                <a:ea typeface="黑体" panose="02010609060101010101" pitchFamily="49" charset="-122"/>
              </a:rPr>
              <a:t>计算</a:t>
            </a:r>
            <a:endParaRPr lang="zh-CN" altLang="en-US" sz="1600" dirty="0">
              <a:solidFill>
                <a:prstClr val="black"/>
              </a:solidFill>
              <a:latin typeface="黑体" panose="02010609060101010101" pitchFamily="49" charset="-122"/>
              <a:ea typeface="黑体" panose="02010609060101010101" pitchFamily="49" charset="-122"/>
            </a:endParaRPr>
          </a:p>
        </p:txBody>
      </p:sp>
      <p:sp>
        <p:nvSpPr>
          <p:cNvPr id="42" name="矩形 41"/>
          <p:cNvSpPr/>
          <p:nvPr/>
        </p:nvSpPr>
        <p:spPr bwMode="auto">
          <a:xfrm>
            <a:off x="2752824" y="1344091"/>
            <a:ext cx="2904830" cy="1152128"/>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prstClr val="white"/>
                </a:solidFill>
                <a:latin typeface="黑体" panose="02010609060101010101" pitchFamily="49" charset="-122"/>
                <a:ea typeface="黑体" panose="02010609060101010101" pitchFamily="49" charset="-122"/>
              </a:rPr>
              <a:t>感知能力（</a:t>
            </a:r>
            <a:r>
              <a:rPr lang="en-US" altLang="zh-CN" sz="1600" kern="0" dirty="0" err="1" smtClean="0">
                <a:ln>
                  <a:solidFill>
                    <a:srgbClr val="FFFFFF"/>
                  </a:solidFill>
                </a:ln>
                <a:solidFill>
                  <a:prstClr val="white"/>
                </a:solidFill>
                <a:latin typeface="黑体" panose="02010609060101010101" pitchFamily="49" charset="-122"/>
                <a:ea typeface="黑体" panose="02010609060101010101" pitchFamily="49" charset="-122"/>
              </a:rPr>
              <a:t>percepting</a:t>
            </a:r>
            <a:r>
              <a:rPr lang="zh-CN" altLang="en-US" sz="1600" kern="0" dirty="0" smtClean="0">
                <a:ln>
                  <a:solidFill>
                    <a:srgbClr val="FFFFFF"/>
                  </a:solidFill>
                </a:ln>
                <a:solidFill>
                  <a:prstClr val="white"/>
                </a:solidFill>
                <a:latin typeface="黑体" panose="02010609060101010101" pitchFamily="49" charset="-122"/>
                <a:ea typeface="黑体" panose="02010609060101010101" pitchFamily="49" charset="-122"/>
              </a:rPr>
              <a:t>）</a:t>
            </a:r>
            <a:endParaRPr lang="en-US" altLang="zh-CN"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zh-CN" altLang="en-US"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p:txBody>
      </p:sp>
      <p:sp>
        <p:nvSpPr>
          <p:cNvPr id="43" name="矩形 42"/>
          <p:cNvSpPr/>
          <p:nvPr/>
        </p:nvSpPr>
        <p:spPr bwMode="auto">
          <a:xfrm>
            <a:off x="5666656" y="1344091"/>
            <a:ext cx="2880320" cy="1152128"/>
          </a:xfrm>
          <a:prstGeom prst="rect">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prstClr val="white"/>
                </a:solidFill>
                <a:latin typeface="黑体" panose="02010609060101010101" pitchFamily="49" charset="-122"/>
                <a:ea typeface="黑体" panose="02010609060101010101" pitchFamily="49" charset="-122"/>
              </a:rPr>
              <a:t>高层认知能力（</a:t>
            </a:r>
            <a:r>
              <a:rPr lang="en-US" altLang="zh-CN" sz="1600" kern="0" dirty="0" smtClean="0">
                <a:ln>
                  <a:solidFill>
                    <a:srgbClr val="FFFFFF"/>
                  </a:solidFill>
                </a:ln>
                <a:solidFill>
                  <a:prstClr val="white"/>
                </a:solidFill>
                <a:latin typeface="黑体" panose="02010609060101010101" pitchFamily="49" charset="-122"/>
                <a:ea typeface="黑体" panose="02010609060101010101" pitchFamily="49" charset="-122"/>
              </a:rPr>
              <a:t>thinking</a:t>
            </a:r>
            <a:r>
              <a:rPr lang="zh-CN" altLang="en-US" sz="1600" kern="0" dirty="0" smtClean="0">
                <a:ln>
                  <a:solidFill>
                    <a:srgbClr val="FFFFFF"/>
                  </a:solidFill>
                </a:ln>
                <a:solidFill>
                  <a:prstClr val="white"/>
                </a:solidFill>
                <a:latin typeface="黑体" panose="02010609060101010101" pitchFamily="49" charset="-122"/>
                <a:ea typeface="黑体" panose="02010609060101010101" pitchFamily="49" charset="-122"/>
              </a:rPr>
              <a:t>）</a:t>
            </a:r>
            <a:endParaRPr lang="en-US" altLang="zh-CN"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prstClr val="white"/>
              </a:solidFill>
              <a:latin typeface="黑体" panose="02010609060101010101" pitchFamily="49" charset="-122"/>
              <a:ea typeface="黑体" panose="02010609060101010101" pitchFamily="49" charset="-122"/>
            </a:endParaRPr>
          </a:p>
          <a:p>
            <a:pPr algn="ctr" eaLnBrk="0" hangingPunct="0"/>
            <a:endParaRPr lang="zh-CN" altLang="en-US" sz="1600" kern="0" dirty="0" smtClean="0">
              <a:ln>
                <a:solidFill>
                  <a:srgbClr val="FFFFFF"/>
                </a:solidFill>
              </a:ln>
              <a:solidFill>
                <a:prstClr val="white"/>
              </a:solidFill>
              <a:latin typeface="黑体" panose="02010609060101010101" pitchFamily="49" charset="-122"/>
              <a:ea typeface="黑体" panose="02010609060101010101" pitchFamily="49" charset="-122"/>
            </a:endParaRPr>
          </a:p>
        </p:txBody>
      </p:sp>
      <p:sp>
        <p:nvSpPr>
          <p:cNvPr id="18" name="文本框 98"/>
          <p:cNvSpPr txBox="1"/>
          <p:nvPr/>
        </p:nvSpPr>
        <p:spPr>
          <a:xfrm>
            <a:off x="2773267" y="3062991"/>
            <a:ext cx="1347268"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dirty="0" smtClean="0">
                <a:solidFill>
                  <a:prstClr val="black"/>
                </a:solidFill>
                <a:latin typeface="黑体" panose="02010609060101010101" pitchFamily="49" charset="-122"/>
                <a:ea typeface="黑体" panose="02010609060101010101" pitchFamily="49" charset="-122"/>
              </a:rPr>
              <a:t>学习方法</a:t>
            </a:r>
            <a:endParaRPr lang="zh-CN" altLang="en-US" dirty="0">
              <a:solidFill>
                <a:prstClr val="black"/>
              </a:solidFill>
              <a:latin typeface="黑体" panose="02010609060101010101" pitchFamily="49" charset="-122"/>
              <a:ea typeface="黑体" panose="02010609060101010101" pitchFamily="49" charset="-122"/>
            </a:endParaRPr>
          </a:p>
        </p:txBody>
      </p:sp>
      <p:sp>
        <p:nvSpPr>
          <p:cNvPr id="44" name="文本框 98"/>
          <p:cNvSpPr txBox="1"/>
          <p:nvPr/>
        </p:nvSpPr>
        <p:spPr>
          <a:xfrm>
            <a:off x="4226496" y="3062991"/>
            <a:ext cx="1610948"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dirty="0" smtClean="0">
                <a:solidFill>
                  <a:prstClr val="black"/>
                </a:solidFill>
                <a:latin typeface="黑体" panose="02010609060101010101" pitchFamily="49" charset="-122"/>
                <a:ea typeface="黑体" panose="02010609060101010101" pitchFamily="49" charset="-122"/>
              </a:rPr>
              <a:t>自然语言处理</a:t>
            </a:r>
            <a:endParaRPr lang="zh-CN" altLang="en-US" dirty="0">
              <a:solidFill>
                <a:prstClr val="black"/>
              </a:solidFill>
              <a:latin typeface="黑体" panose="02010609060101010101" pitchFamily="49" charset="-122"/>
              <a:ea typeface="黑体" panose="02010609060101010101" pitchFamily="49" charset="-122"/>
            </a:endParaRPr>
          </a:p>
        </p:txBody>
      </p:sp>
      <p:sp>
        <p:nvSpPr>
          <p:cNvPr id="46" name="文本框 98"/>
          <p:cNvSpPr txBox="1"/>
          <p:nvPr/>
        </p:nvSpPr>
        <p:spPr>
          <a:xfrm>
            <a:off x="5666656" y="457201"/>
            <a:ext cx="1439290"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自然语言交互与问答</a:t>
            </a:r>
            <a:endParaRPr lang="zh-CN" altLang="en-US" dirty="0">
              <a:solidFill>
                <a:prstClr val="black"/>
              </a:solidFill>
              <a:latin typeface="黑体" panose="02010609060101010101" pitchFamily="49" charset="-122"/>
              <a:ea typeface="黑体" panose="02010609060101010101" pitchFamily="49" charset="-122"/>
            </a:endParaRPr>
          </a:p>
        </p:txBody>
      </p:sp>
      <p:sp>
        <p:nvSpPr>
          <p:cNvPr id="47" name="文本框 98"/>
          <p:cNvSpPr txBox="1"/>
          <p:nvPr/>
        </p:nvSpPr>
        <p:spPr>
          <a:xfrm>
            <a:off x="6730246" y="2568227"/>
            <a:ext cx="181673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dirty="0" smtClean="0">
                <a:solidFill>
                  <a:prstClr val="black"/>
                </a:solidFill>
                <a:latin typeface="黑体" panose="02010609060101010101" pitchFamily="49" charset="-122"/>
                <a:ea typeface="黑体" panose="02010609060101010101" pitchFamily="49" charset="-122"/>
              </a:rPr>
              <a:t>知识管理</a:t>
            </a:r>
            <a:endParaRPr lang="zh-CN" altLang="en-US" dirty="0">
              <a:solidFill>
                <a:prstClr val="black"/>
              </a:solidFill>
              <a:latin typeface="黑体" panose="02010609060101010101" pitchFamily="49" charset="-122"/>
              <a:ea typeface="黑体" panose="02010609060101010101" pitchFamily="49" charset="-122"/>
            </a:endParaRPr>
          </a:p>
        </p:txBody>
      </p:sp>
      <p:sp>
        <p:nvSpPr>
          <p:cNvPr id="49" name="文本框 98"/>
          <p:cNvSpPr txBox="1"/>
          <p:nvPr/>
        </p:nvSpPr>
        <p:spPr>
          <a:xfrm>
            <a:off x="2840817" y="1776139"/>
            <a:ext cx="809615"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eaLnBrk="0" hangingPunct="0"/>
            <a:r>
              <a:rPr lang="zh-CN" altLang="en-US" dirty="0">
                <a:solidFill>
                  <a:prstClr val="black"/>
                </a:solidFill>
                <a:latin typeface="黑体" panose="02010609060101010101" pitchFamily="49" charset="-122"/>
                <a:ea typeface="黑体" panose="02010609060101010101" pitchFamily="49" charset="-122"/>
              </a:rPr>
              <a:t>文本</a:t>
            </a:r>
            <a:r>
              <a:rPr lang="zh-CN" altLang="en-US" dirty="0" smtClean="0">
                <a:solidFill>
                  <a:prstClr val="black"/>
                </a:solidFill>
                <a:latin typeface="黑体" panose="02010609060101010101" pitchFamily="49" charset="-122"/>
                <a:ea typeface="黑体" panose="02010609060101010101" pitchFamily="49" charset="-122"/>
              </a:rPr>
              <a:t>感知</a:t>
            </a:r>
            <a:endParaRPr lang="zh-CN" altLang="en-US" dirty="0">
              <a:solidFill>
                <a:prstClr val="black"/>
              </a:solidFill>
              <a:latin typeface="黑体" panose="02010609060101010101" pitchFamily="49" charset="-122"/>
              <a:ea typeface="黑体" panose="02010609060101010101" pitchFamily="49" charset="-122"/>
            </a:endParaRPr>
          </a:p>
        </p:txBody>
      </p:sp>
      <p:sp>
        <p:nvSpPr>
          <p:cNvPr id="50" name="文本框 98"/>
          <p:cNvSpPr txBox="1"/>
          <p:nvPr/>
        </p:nvSpPr>
        <p:spPr>
          <a:xfrm>
            <a:off x="3667959" y="1783123"/>
            <a:ext cx="646331"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视觉</a:t>
            </a:r>
            <a:endParaRPr lang="en-US" altLang="zh-CN" dirty="0" smtClean="0">
              <a:solidFill>
                <a:prstClr val="black"/>
              </a:solidFill>
              <a:latin typeface="黑体" panose="02010609060101010101" pitchFamily="49" charset="-122"/>
              <a:ea typeface="黑体" panose="02010609060101010101" pitchFamily="49" charset="-122"/>
            </a:endParaRPr>
          </a:p>
          <a:p>
            <a:pPr eaLnBrk="0" hangingPunct="0"/>
            <a:r>
              <a:rPr lang="zh-CN" altLang="en-US" dirty="0" smtClean="0">
                <a:solidFill>
                  <a:prstClr val="black"/>
                </a:solidFill>
                <a:latin typeface="黑体" panose="02010609060101010101" pitchFamily="49" charset="-122"/>
                <a:ea typeface="黑体" panose="02010609060101010101" pitchFamily="49" charset="-122"/>
              </a:rPr>
              <a:t>感知</a:t>
            </a:r>
            <a:endParaRPr lang="zh-CN" altLang="en-US" dirty="0">
              <a:solidFill>
                <a:prstClr val="black"/>
              </a:solidFill>
              <a:latin typeface="黑体" panose="02010609060101010101" pitchFamily="49" charset="-122"/>
              <a:ea typeface="黑体" panose="02010609060101010101" pitchFamily="49" charset="-122"/>
            </a:endParaRPr>
          </a:p>
        </p:txBody>
      </p:sp>
      <p:sp>
        <p:nvSpPr>
          <p:cNvPr id="51" name="文本框 98"/>
          <p:cNvSpPr txBox="1"/>
          <p:nvPr/>
        </p:nvSpPr>
        <p:spPr>
          <a:xfrm>
            <a:off x="4298504" y="1776139"/>
            <a:ext cx="646331"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听觉</a:t>
            </a:r>
            <a:endParaRPr lang="en-US" altLang="zh-CN" dirty="0" smtClean="0">
              <a:solidFill>
                <a:prstClr val="black"/>
              </a:solidFill>
              <a:latin typeface="黑体" panose="02010609060101010101" pitchFamily="49" charset="-122"/>
              <a:ea typeface="黑体" panose="02010609060101010101" pitchFamily="49" charset="-122"/>
            </a:endParaRPr>
          </a:p>
          <a:p>
            <a:pPr eaLnBrk="0" hangingPunct="0"/>
            <a:r>
              <a:rPr lang="zh-CN" altLang="en-US" dirty="0" smtClean="0">
                <a:solidFill>
                  <a:prstClr val="black"/>
                </a:solidFill>
                <a:latin typeface="黑体" panose="02010609060101010101" pitchFamily="49" charset="-122"/>
                <a:ea typeface="黑体" panose="02010609060101010101" pitchFamily="49" charset="-122"/>
              </a:rPr>
              <a:t>感知</a:t>
            </a:r>
            <a:endParaRPr lang="zh-CN" altLang="en-US" dirty="0">
              <a:solidFill>
                <a:prstClr val="black"/>
              </a:solidFill>
              <a:latin typeface="黑体" panose="02010609060101010101" pitchFamily="49" charset="-122"/>
              <a:ea typeface="黑体" panose="02010609060101010101" pitchFamily="49" charset="-122"/>
            </a:endParaRPr>
          </a:p>
        </p:txBody>
      </p:sp>
      <p:sp>
        <p:nvSpPr>
          <p:cNvPr id="52" name="文本框 98"/>
          <p:cNvSpPr txBox="1"/>
          <p:nvPr/>
        </p:nvSpPr>
        <p:spPr>
          <a:xfrm>
            <a:off x="4946576" y="1776139"/>
            <a:ext cx="646331" cy="646331"/>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数据</a:t>
            </a:r>
            <a:endParaRPr lang="en-US" altLang="zh-CN" dirty="0" smtClean="0">
              <a:solidFill>
                <a:prstClr val="black"/>
              </a:solidFill>
              <a:latin typeface="黑体" panose="02010609060101010101" pitchFamily="49" charset="-122"/>
              <a:ea typeface="黑体" panose="02010609060101010101" pitchFamily="49" charset="-122"/>
            </a:endParaRPr>
          </a:p>
          <a:p>
            <a:pPr eaLnBrk="0" hangingPunct="0"/>
            <a:r>
              <a:rPr lang="zh-CN" altLang="en-US" dirty="0" smtClean="0">
                <a:solidFill>
                  <a:prstClr val="black"/>
                </a:solidFill>
                <a:latin typeface="黑体" panose="02010609060101010101" pitchFamily="49" charset="-122"/>
                <a:ea typeface="黑体" panose="02010609060101010101" pitchFamily="49" charset="-122"/>
              </a:rPr>
              <a:t>感知</a:t>
            </a:r>
            <a:endParaRPr lang="zh-CN" altLang="en-US" dirty="0">
              <a:solidFill>
                <a:prstClr val="black"/>
              </a:solidFill>
              <a:latin typeface="黑体" panose="02010609060101010101" pitchFamily="49" charset="-122"/>
              <a:ea typeface="黑体" panose="02010609060101010101" pitchFamily="49" charset="-122"/>
            </a:endParaRPr>
          </a:p>
        </p:txBody>
      </p:sp>
      <p:sp>
        <p:nvSpPr>
          <p:cNvPr id="53" name="文本框 98"/>
          <p:cNvSpPr txBox="1"/>
          <p:nvPr/>
        </p:nvSpPr>
        <p:spPr>
          <a:xfrm>
            <a:off x="7158874" y="2077281"/>
            <a:ext cx="64633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eaLnBrk="0" hangingPunct="0"/>
            <a:r>
              <a:rPr lang="zh-CN" altLang="en-US" dirty="0">
                <a:solidFill>
                  <a:prstClr val="black"/>
                </a:solidFill>
                <a:latin typeface="黑体" panose="02010609060101010101" pitchFamily="49" charset="-122"/>
                <a:ea typeface="黑体" panose="02010609060101010101" pitchFamily="49" charset="-122"/>
              </a:rPr>
              <a:t>规划</a:t>
            </a:r>
          </a:p>
        </p:txBody>
      </p:sp>
      <p:sp>
        <p:nvSpPr>
          <p:cNvPr id="59" name="矩形 58"/>
          <p:cNvSpPr/>
          <p:nvPr/>
        </p:nvSpPr>
        <p:spPr>
          <a:xfrm>
            <a:off x="50032" y="1776139"/>
            <a:ext cx="2032063"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zh-CN" altLang="en-US" sz="1400" b="1" dirty="0" smtClean="0">
                <a:solidFill>
                  <a:prstClr val="black"/>
                </a:solidFill>
                <a:latin typeface="黑体" panose="02010609060101010101" pitchFamily="49" charset="-122"/>
                <a:ea typeface="黑体" panose="02010609060101010101" pitchFamily="49" charset="-122"/>
              </a:rPr>
              <a:t>脑机认知</a:t>
            </a:r>
          </a:p>
        </p:txBody>
      </p:sp>
      <p:sp>
        <p:nvSpPr>
          <p:cNvPr id="60" name="矩形 59"/>
          <p:cNvSpPr/>
          <p:nvPr/>
        </p:nvSpPr>
        <p:spPr bwMode="auto">
          <a:xfrm>
            <a:off x="7610873" y="5520555"/>
            <a:ext cx="936104" cy="64807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HOS</a:t>
            </a: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a:t>
            </a:r>
            <a:endParaRPr lang="en-US" altLang="zh-CN" sz="1600" kern="0" dirty="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61" name="矩形 60"/>
          <p:cNvSpPr/>
          <p:nvPr/>
        </p:nvSpPr>
        <p:spPr bwMode="auto">
          <a:xfrm>
            <a:off x="7610872" y="6168627"/>
            <a:ext cx="936105" cy="648072"/>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人</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62" name="文本框 98"/>
          <p:cNvSpPr txBox="1"/>
          <p:nvPr/>
        </p:nvSpPr>
        <p:spPr>
          <a:xfrm>
            <a:off x="5801552" y="2077281"/>
            <a:ext cx="1338828"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归纳、演绎</a:t>
            </a:r>
            <a:endParaRPr lang="zh-CN" altLang="en-US" dirty="0">
              <a:solidFill>
                <a:prstClr val="black"/>
              </a:solidFill>
              <a:latin typeface="黑体" panose="02010609060101010101" pitchFamily="49" charset="-122"/>
              <a:ea typeface="黑体" panose="02010609060101010101" pitchFamily="49" charset="-122"/>
            </a:endParaRPr>
          </a:p>
        </p:txBody>
      </p:sp>
      <p:sp>
        <p:nvSpPr>
          <p:cNvPr id="63" name="文本框 98"/>
          <p:cNvSpPr txBox="1"/>
          <p:nvPr/>
        </p:nvSpPr>
        <p:spPr>
          <a:xfrm>
            <a:off x="5801552" y="1720091"/>
            <a:ext cx="64633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学习</a:t>
            </a:r>
            <a:endParaRPr lang="zh-CN" altLang="en-US" dirty="0">
              <a:solidFill>
                <a:prstClr val="black"/>
              </a:solidFill>
              <a:latin typeface="黑体" panose="02010609060101010101" pitchFamily="49" charset="-122"/>
              <a:ea typeface="黑体" panose="02010609060101010101" pitchFamily="49" charset="-122"/>
            </a:endParaRPr>
          </a:p>
        </p:txBody>
      </p:sp>
      <p:sp>
        <p:nvSpPr>
          <p:cNvPr id="64" name="文本框 98"/>
          <p:cNvSpPr txBox="1"/>
          <p:nvPr/>
        </p:nvSpPr>
        <p:spPr>
          <a:xfrm>
            <a:off x="7158875" y="457200"/>
            <a:ext cx="1316094"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机－机间</a:t>
            </a:r>
            <a:endParaRPr lang="en-US" altLang="zh-CN" dirty="0" smtClean="0">
              <a:solidFill>
                <a:prstClr val="black"/>
              </a:solidFill>
              <a:latin typeface="黑体" panose="02010609060101010101" pitchFamily="49" charset="-122"/>
              <a:ea typeface="黑体" panose="02010609060101010101" pitchFamily="49" charset="-122"/>
            </a:endParaRPr>
          </a:p>
          <a:p>
            <a:pPr eaLnBrk="0" hangingPunct="0"/>
            <a:r>
              <a:rPr lang="zh-CN" altLang="en-US" dirty="0" smtClean="0">
                <a:solidFill>
                  <a:prstClr val="black"/>
                </a:solidFill>
                <a:latin typeface="黑体" panose="02010609060101010101" pitchFamily="49" charset="-122"/>
                <a:ea typeface="黑体" panose="02010609060101010101" pitchFamily="49" charset="-122"/>
              </a:rPr>
              <a:t>实时交互</a:t>
            </a:r>
            <a:endParaRPr lang="zh-CN" altLang="en-US" dirty="0">
              <a:solidFill>
                <a:prstClr val="black"/>
              </a:solidFill>
              <a:latin typeface="黑体" panose="02010609060101010101" pitchFamily="49" charset="-122"/>
              <a:ea typeface="黑体" panose="02010609060101010101" pitchFamily="49" charset="-122"/>
            </a:endParaRPr>
          </a:p>
        </p:txBody>
      </p:sp>
      <p:sp>
        <p:nvSpPr>
          <p:cNvPr id="65" name="文本框 98"/>
          <p:cNvSpPr txBox="1"/>
          <p:nvPr/>
        </p:nvSpPr>
        <p:spPr>
          <a:xfrm>
            <a:off x="7826896" y="2077281"/>
            <a:ext cx="64633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eaLnBrk="0" hangingPunct="0"/>
            <a:r>
              <a:rPr lang="zh-CN" altLang="en-US" dirty="0">
                <a:solidFill>
                  <a:prstClr val="black"/>
                </a:solidFill>
                <a:latin typeface="黑体" panose="02010609060101010101" pitchFamily="49" charset="-122"/>
                <a:ea typeface="黑体" panose="02010609060101010101" pitchFamily="49" charset="-122"/>
              </a:rPr>
              <a:t>预测</a:t>
            </a:r>
          </a:p>
        </p:txBody>
      </p:sp>
      <p:sp>
        <p:nvSpPr>
          <p:cNvPr id="66" name="文本框 98"/>
          <p:cNvSpPr txBox="1"/>
          <p:nvPr/>
        </p:nvSpPr>
        <p:spPr>
          <a:xfrm>
            <a:off x="5927916" y="3062991"/>
            <a:ext cx="261906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dirty="0" smtClean="0">
                <a:solidFill>
                  <a:prstClr val="black"/>
                </a:solidFill>
                <a:latin typeface="黑体" panose="02010609060101010101" pitchFamily="49" charset="-122"/>
                <a:ea typeface="黑体" panose="02010609060101010101" pitchFamily="49" charset="-122"/>
              </a:rPr>
              <a:t>定量分析模型</a:t>
            </a:r>
            <a:endParaRPr lang="zh-CN" altLang="en-US" dirty="0">
              <a:solidFill>
                <a:prstClr val="black"/>
              </a:solidFill>
              <a:latin typeface="黑体" panose="02010609060101010101" pitchFamily="49" charset="-122"/>
              <a:ea typeface="黑体" panose="02010609060101010101" pitchFamily="49" charset="-122"/>
            </a:endParaRPr>
          </a:p>
        </p:txBody>
      </p:sp>
      <p:sp>
        <p:nvSpPr>
          <p:cNvPr id="68" name="文本框 98"/>
          <p:cNvSpPr txBox="1"/>
          <p:nvPr/>
        </p:nvSpPr>
        <p:spPr>
          <a:xfrm>
            <a:off x="7156146" y="3844626"/>
            <a:ext cx="135000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sz="1400" dirty="0" smtClean="0">
                <a:solidFill>
                  <a:prstClr val="black"/>
                </a:solidFill>
                <a:latin typeface="黑体" panose="02010609060101010101" pitchFamily="49" charset="-122"/>
                <a:ea typeface="黑体" panose="02010609060101010101" pitchFamily="49" charset="-122"/>
              </a:rPr>
              <a:t>群体数据收集</a:t>
            </a:r>
            <a:endParaRPr lang="zh-CN" altLang="en-US" sz="1400" dirty="0">
              <a:solidFill>
                <a:prstClr val="black"/>
              </a:solidFill>
              <a:latin typeface="黑体" panose="02010609060101010101" pitchFamily="49" charset="-122"/>
              <a:ea typeface="黑体" panose="02010609060101010101" pitchFamily="49" charset="-122"/>
            </a:endParaRPr>
          </a:p>
        </p:txBody>
      </p:sp>
      <p:sp>
        <p:nvSpPr>
          <p:cNvPr id="71" name="矩形 70"/>
          <p:cNvSpPr/>
          <p:nvPr/>
        </p:nvSpPr>
        <p:spPr bwMode="auto">
          <a:xfrm>
            <a:off x="1778224" y="1344091"/>
            <a:ext cx="871238" cy="547260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脑机</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安全</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en-US" altLang="zh-CN" sz="1600" kern="0" dirty="0">
              <a:ln>
                <a:solidFill>
                  <a:srgbClr val="FFFFFF"/>
                </a:solidFill>
              </a:ln>
              <a:solidFill>
                <a:srgbClr val="FFFFFF"/>
              </a:solidFill>
              <a:latin typeface="黑体" panose="02010609060101010101" pitchFamily="49" charset="-122"/>
              <a:ea typeface="黑体" panose="02010609060101010101" pitchFamily="49" charset="-122"/>
            </a:endParaRPr>
          </a:p>
          <a:p>
            <a:pPr algn="ctr" eaLnBrk="0" hangingPunct="0"/>
            <a:endPar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45" name="文本框 98"/>
          <p:cNvSpPr txBox="1"/>
          <p:nvPr/>
        </p:nvSpPr>
        <p:spPr>
          <a:xfrm>
            <a:off x="2801156" y="2577347"/>
            <a:ext cx="181673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dirty="0" smtClean="0">
                <a:solidFill>
                  <a:prstClr val="black"/>
                </a:solidFill>
                <a:latin typeface="黑体" panose="02010609060101010101" pitchFamily="49" charset="-122"/>
                <a:ea typeface="黑体" panose="02010609060101010101" pitchFamily="49" charset="-122"/>
              </a:rPr>
              <a:t>知识抽取</a:t>
            </a:r>
            <a:endParaRPr lang="zh-CN" altLang="en-US" dirty="0">
              <a:solidFill>
                <a:prstClr val="black"/>
              </a:solidFill>
              <a:latin typeface="黑体" panose="02010609060101010101" pitchFamily="49" charset="-122"/>
              <a:ea typeface="黑体" panose="02010609060101010101" pitchFamily="49" charset="-122"/>
            </a:endParaRPr>
          </a:p>
        </p:txBody>
      </p:sp>
      <p:sp>
        <p:nvSpPr>
          <p:cNvPr id="48" name="文本框 98"/>
          <p:cNvSpPr txBox="1"/>
          <p:nvPr/>
        </p:nvSpPr>
        <p:spPr>
          <a:xfrm>
            <a:off x="4801420" y="2577347"/>
            <a:ext cx="181673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dirty="0" smtClean="0">
                <a:solidFill>
                  <a:prstClr val="black"/>
                </a:solidFill>
                <a:latin typeface="黑体" panose="02010609060101010101" pitchFamily="49" charset="-122"/>
                <a:ea typeface="黑体" panose="02010609060101010101" pitchFamily="49" charset="-122"/>
              </a:rPr>
              <a:t>知识发现</a:t>
            </a:r>
            <a:endParaRPr lang="zh-CN" altLang="en-US" dirty="0">
              <a:solidFill>
                <a:prstClr val="black"/>
              </a:solidFill>
              <a:latin typeface="黑体" panose="02010609060101010101" pitchFamily="49" charset="-122"/>
              <a:ea typeface="黑体" panose="02010609060101010101" pitchFamily="49" charset="-122"/>
            </a:endParaRPr>
          </a:p>
        </p:txBody>
      </p:sp>
      <p:sp>
        <p:nvSpPr>
          <p:cNvPr id="54" name="文本框 98"/>
          <p:cNvSpPr txBox="1"/>
          <p:nvPr/>
        </p:nvSpPr>
        <p:spPr>
          <a:xfrm>
            <a:off x="6476026" y="1720091"/>
            <a:ext cx="64633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推理</a:t>
            </a:r>
            <a:endParaRPr lang="zh-CN" altLang="en-US" dirty="0">
              <a:solidFill>
                <a:prstClr val="black"/>
              </a:solidFill>
              <a:latin typeface="黑体" panose="02010609060101010101" pitchFamily="49" charset="-122"/>
              <a:ea typeface="黑体" panose="02010609060101010101" pitchFamily="49" charset="-122"/>
            </a:endParaRPr>
          </a:p>
        </p:txBody>
      </p:sp>
      <p:sp>
        <p:nvSpPr>
          <p:cNvPr id="55" name="文本框 98"/>
          <p:cNvSpPr txBox="1"/>
          <p:nvPr/>
        </p:nvSpPr>
        <p:spPr>
          <a:xfrm>
            <a:off x="7798427" y="1720091"/>
            <a:ext cx="64633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问答</a:t>
            </a:r>
            <a:endParaRPr lang="zh-CN" altLang="en-US" dirty="0">
              <a:solidFill>
                <a:prstClr val="black"/>
              </a:solidFill>
              <a:latin typeface="黑体" panose="02010609060101010101" pitchFamily="49" charset="-122"/>
              <a:ea typeface="黑体" panose="02010609060101010101" pitchFamily="49" charset="-122"/>
            </a:endParaRPr>
          </a:p>
        </p:txBody>
      </p:sp>
      <p:sp>
        <p:nvSpPr>
          <p:cNvPr id="56" name="文本框 98"/>
          <p:cNvSpPr txBox="1"/>
          <p:nvPr/>
        </p:nvSpPr>
        <p:spPr>
          <a:xfrm>
            <a:off x="7158874" y="1720091"/>
            <a:ext cx="64633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联想</a:t>
            </a:r>
            <a:endParaRPr lang="zh-CN" altLang="en-US" dirty="0">
              <a:solidFill>
                <a:prstClr val="black"/>
              </a:solidFill>
              <a:latin typeface="黑体" panose="02010609060101010101" pitchFamily="49" charset="-122"/>
              <a:ea typeface="黑体" panose="02010609060101010101" pitchFamily="49" charset="-122"/>
            </a:endParaRPr>
          </a:p>
        </p:txBody>
      </p:sp>
      <p:sp>
        <p:nvSpPr>
          <p:cNvPr id="57" name="文本框 98"/>
          <p:cNvSpPr txBox="1"/>
          <p:nvPr/>
        </p:nvSpPr>
        <p:spPr>
          <a:xfrm>
            <a:off x="5018584" y="3918143"/>
            <a:ext cx="909332"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eaLnBrk="0" hangingPunct="0"/>
            <a:r>
              <a:rPr lang="zh-CN" altLang="en-US" sz="1600" dirty="0" smtClean="0">
                <a:solidFill>
                  <a:prstClr val="black"/>
                </a:solidFill>
                <a:latin typeface="黑体" panose="02010609060101010101" pitchFamily="49" charset="-122"/>
                <a:ea typeface="黑体" panose="02010609060101010101" pitchFamily="49" charset="-122"/>
              </a:rPr>
              <a:t>图数据</a:t>
            </a:r>
            <a:endParaRPr lang="zh-CN" altLang="en-US" sz="1600" dirty="0">
              <a:solidFill>
                <a:prstClr val="black"/>
              </a:solidFill>
              <a:latin typeface="黑体" panose="02010609060101010101" pitchFamily="49" charset="-122"/>
              <a:ea typeface="黑体" panose="02010609060101010101" pitchFamily="49" charset="-122"/>
            </a:endParaRPr>
          </a:p>
        </p:txBody>
      </p:sp>
      <p:sp>
        <p:nvSpPr>
          <p:cNvPr id="58" name="文本框 98"/>
          <p:cNvSpPr txBox="1"/>
          <p:nvPr/>
        </p:nvSpPr>
        <p:spPr>
          <a:xfrm>
            <a:off x="5954687" y="3927435"/>
            <a:ext cx="1008111"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eaLnBrk="0" hangingPunct="0"/>
            <a:r>
              <a:rPr lang="zh-CN" altLang="en-US" sz="1600" dirty="0" smtClean="0">
                <a:solidFill>
                  <a:prstClr val="black"/>
                </a:solidFill>
                <a:latin typeface="黑体" panose="02010609060101010101" pitchFamily="49" charset="-122"/>
                <a:ea typeface="黑体" panose="02010609060101010101" pitchFamily="49" charset="-122"/>
              </a:rPr>
              <a:t>图谱数据</a:t>
            </a:r>
            <a:endParaRPr lang="zh-CN" altLang="en-US" sz="1600" dirty="0">
              <a:solidFill>
                <a:prstClr val="black"/>
              </a:solidFill>
              <a:latin typeface="黑体" panose="02010609060101010101" pitchFamily="49" charset="-122"/>
              <a:ea typeface="黑体" panose="02010609060101010101" pitchFamily="49" charset="-122"/>
            </a:endParaRPr>
          </a:p>
        </p:txBody>
      </p:sp>
      <p:sp>
        <p:nvSpPr>
          <p:cNvPr id="67" name="文本框 98"/>
          <p:cNvSpPr txBox="1"/>
          <p:nvPr/>
        </p:nvSpPr>
        <p:spPr>
          <a:xfrm>
            <a:off x="7156146" y="4420690"/>
            <a:ext cx="135000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sz="1400" dirty="0" smtClean="0">
                <a:solidFill>
                  <a:prstClr val="black"/>
                </a:solidFill>
                <a:latin typeface="黑体" panose="02010609060101010101" pitchFamily="49" charset="-122"/>
                <a:ea typeface="黑体" panose="02010609060101010101" pitchFamily="49" charset="-122"/>
              </a:rPr>
              <a:t>众包性能优化</a:t>
            </a:r>
            <a:endParaRPr lang="zh-CN" altLang="en-US" sz="1400" dirty="0">
              <a:solidFill>
                <a:prstClr val="black"/>
              </a:solidFill>
              <a:latin typeface="黑体" panose="02010609060101010101" pitchFamily="49" charset="-122"/>
              <a:ea typeface="黑体" panose="02010609060101010101" pitchFamily="49" charset="-122"/>
            </a:endParaRPr>
          </a:p>
        </p:txBody>
      </p:sp>
      <p:sp>
        <p:nvSpPr>
          <p:cNvPr id="70" name="TextBox 69"/>
          <p:cNvSpPr txBox="1"/>
          <p:nvPr/>
        </p:nvSpPr>
        <p:spPr>
          <a:xfrm>
            <a:off x="1850232" y="2344652"/>
            <a:ext cx="738664" cy="1015663"/>
          </a:xfrm>
          <a:prstGeom prst="rect">
            <a:avLst/>
          </a:prstGeom>
          <a:ln/>
        </p:spPr>
        <p:style>
          <a:lnRef idx="1">
            <a:schemeClr val="accent2"/>
          </a:lnRef>
          <a:fillRef idx="2">
            <a:schemeClr val="accent2"/>
          </a:fillRef>
          <a:effectRef idx="1">
            <a:schemeClr val="accent2"/>
          </a:effectRef>
          <a:fontRef idx="minor">
            <a:schemeClr val="dk1"/>
          </a:fontRef>
        </p:style>
        <p:txBody>
          <a:bodyPr vert="eaVert" wrap="none" rtlCol="0">
            <a:spAutoFit/>
          </a:bodyPr>
          <a:lstStyle/>
          <a:p>
            <a:pPr eaLnBrk="0" hangingPunct="0"/>
            <a:r>
              <a:rPr lang="zh-CN" altLang="en-US" dirty="0" smtClean="0">
                <a:solidFill>
                  <a:prstClr val="black"/>
                </a:solidFill>
                <a:latin typeface="黑体" pitchFamily="49" charset="-122"/>
                <a:ea typeface="黑体" pitchFamily="49" charset="-122"/>
              </a:rPr>
              <a:t>安全分</a:t>
            </a:r>
            <a:r>
              <a:rPr lang="zh-CN" altLang="en-US" dirty="0">
                <a:solidFill>
                  <a:prstClr val="black"/>
                </a:solidFill>
                <a:latin typeface="黑体" panose="02010609060101010101" pitchFamily="49" charset="-122"/>
                <a:ea typeface="黑体" panose="02010609060101010101" pitchFamily="49" charset="-122"/>
              </a:rPr>
              <a:t>析</a:t>
            </a:r>
            <a:endParaRPr lang="en-US" altLang="zh-CN" dirty="0">
              <a:solidFill>
                <a:prstClr val="black"/>
              </a:solidFill>
              <a:latin typeface="黑体" panose="02010609060101010101" pitchFamily="49" charset="-122"/>
              <a:ea typeface="黑体" panose="02010609060101010101" pitchFamily="49" charset="-122"/>
            </a:endParaRPr>
          </a:p>
          <a:p>
            <a:pPr eaLnBrk="0" hangingPunct="0"/>
            <a:r>
              <a:rPr lang="zh-CN" altLang="en-US" dirty="0">
                <a:solidFill>
                  <a:prstClr val="black"/>
                </a:solidFill>
                <a:latin typeface="黑体" panose="02010609060101010101" pitchFamily="49" charset="-122"/>
                <a:ea typeface="黑体" panose="02010609060101010101" pitchFamily="49" charset="-122"/>
              </a:rPr>
              <a:t>态</a:t>
            </a:r>
            <a:r>
              <a:rPr lang="zh-CN" altLang="en-US" dirty="0" smtClean="0">
                <a:solidFill>
                  <a:prstClr val="black"/>
                </a:solidFill>
                <a:latin typeface="黑体" pitchFamily="49" charset="-122"/>
                <a:ea typeface="黑体" pitchFamily="49" charset="-122"/>
              </a:rPr>
              <a:t>势感知</a:t>
            </a:r>
            <a:endParaRPr lang="zh-CN" altLang="en-US" dirty="0">
              <a:solidFill>
                <a:prstClr val="black"/>
              </a:solidFill>
              <a:latin typeface="黑体" pitchFamily="49" charset="-122"/>
              <a:ea typeface="黑体" pitchFamily="49" charset="-122"/>
            </a:endParaRPr>
          </a:p>
        </p:txBody>
      </p:sp>
      <p:sp>
        <p:nvSpPr>
          <p:cNvPr id="72" name="TextBox 71"/>
          <p:cNvSpPr txBox="1"/>
          <p:nvPr/>
        </p:nvSpPr>
        <p:spPr>
          <a:xfrm>
            <a:off x="1850232" y="5160515"/>
            <a:ext cx="738664" cy="1015663"/>
          </a:xfrm>
          <a:prstGeom prst="rect">
            <a:avLst/>
          </a:prstGeom>
          <a:ln/>
        </p:spPr>
        <p:style>
          <a:lnRef idx="1">
            <a:schemeClr val="accent2"/>
          </a:lnRef>
          <a:fillRef idx="2">
            <a:schemeClr val="accent2"/>
          </a:fillRef>
          <a:effectRef idx="1">
            <a:schemeClr val="accent2"/>
          </a:effectRef>
          <a:fontRef idx="minor">
            <a:schemeClr val="dk1"/>
          </a:fontRef>
        </p:style>
        <p:txBody>
          <a:bodyPr vert="eaVert" wrap="none" rtlCol="0">
            <a:spAutoFit/>
          </a:bodyPr>
          <a:lstStyle/>
          <a:p>
            <a:pPr eaLnBrk="0" hangingPunct="0"/>
            <a:r>
              <a:rPr lang="zh-CN" altLang="en-US" dirty="0" smtClean="0">
                <a:solidFill>
                  <a:prstClr val="black"/>
                </a:solidFill>
                <a:latin typeface="黑体" pitchFamily="49" charset="-122"/>
                <a:ea typeface="黑体" pitchFamily="49" charset="-122"/>
              </a:rPr>
              <a:t>端点检测</a:t>
            </a:r>
            <a:endParaRPr lang="en-US" altLang="zh-CN" dirty="0" smtClean="0">
              <a:solidFill>
                <a:prstClr val="black"/>
              </a:solidFill>
              <a:latin typeface="黑体" pitchFamily="49" charset="-122"/>
              <a:ea typeface="黑体" pitchFamily="49" charset="-122"/>
            </a:endParaRPr>
          </a:p>
          <a:p>
            <a:pPr eaLnBrk="0" hangingPunct="0"/>
            <a:r>
              <a:rPr lang="zh-CN" altLang="en-US" dirty="0">
                <a:solidFill>
                  <a:prstClr val="black"/>
                </a:solidFill>
                <a:latin typeface="黑体" pitchFamily="49" charset="-122"/>
                <a:ea typeface="黑体" pitchFamily="49" charset="-122"/>
              </a:rPr>
              <a:t>智能</a:t>
            </a:r>
            <a:r>
              <a:rPr lang="zh-CN" altLang="en-US" dirty="0" smtClean="0">
                <a:solidFill>
                  <a:prstClr val="black"/>
                </a:solidFill>
                <a:latin typeface="黑体" pitchFamily="49" charset="-122"/>
                <a:ea typeface="黑体" pitchFamily="49" charset="-122"/>
              </a:rPr>
              <a:t>防护</a:t>
            </a:r>
            <a:endParaRPr lang="zh-CN" altLang="en-US" dirty="0">
              <a:solidFill>
                <a:prstClr val="black"/>
              </a:solidFill>
              <a:latin typeface="黑体" pitchFamily="49" charset="-122"/>
              <a:ea typeface="黑体" pitchFamily="49" charset="-122"/>
            </a:endParaRPr>
          </a:p>
        </p:txBody>
      </p:sp>
      <p:sp>
        <p:nvSpPr>
          <p:cNvPr id="75" name="TextBox 74"/>
          <p:cNvSpPr txBox="1"/>
          <p:nvPr/>
        </p:nvSpPr>
        <p:spPr>
          <a:xfrm>
            <a:off x="1850232" y="3712804"/>
            <a:ext cx="738664" cy="1015663"/>
          </a:xfrm>
          <a:prstGeom prst="rect">
            <a:avLst/>
          </a:prstGeom>
          <a:ln/>
        </p:spPr>
        <p:style>
          <a:lnRef idx="1">
            <a:schemeClr val="accent2"/>
          </a:lnRef>
          <a:fillRef idx="2">
            <a:schemeClr val="accent2"/>
          </a:fillRef>
          <a:effectRef idx="1">
            <a:schemeClr val="accent2"/>
          </a:effectRef>
          <a:fontRef idx="minor">
            <a:schemeClr val="dk1"/>
          </a:fontRef>
        </p:style>
        <p:txBody>
          <a:bodyPr vert="eaVert" wrap="non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特征抽取</a:t>
            </a:r>
            <a:endParaRPr lang="en-US" altLang="zh-CN" dirty="0" smtClean="0">
              <a:solidFill>
                <a:prstClr val="black"/>
              </a:solidFill>
              <a:latin typeface="黑体" panose="02010609060101010101" pitchFamily="49" charset="-122"/>
              <a:ea typeface="黑体" panose="02010609060101010101" pitchFamily="49" charset="-122"/>
            </a:endParaRPr>
          </a:p>
          <a:p>
            <a:pPr eaLnBrk="0" hangingPunct="0"/>
            <a:r>
              <a:rPr lang="zh-CN" altLang="en-US" dirty="0" smtClean="0">
                <a:solidFill>
                  <a:prstClr val="black"/>
                </a:solidFill>
                <a:latin typeface="黑体" panose="02010609060101010101" pitchFamily="49" charset="-122"/>
                <a:ea typeface="黑体" panose="02010609060101010101" pitchFamily="49" charset="-122"/>
              </a:rPr>
              <a:t>在线</a:t>
            </a:r>
            <a:r>
              <a:rPr lang="zh-CN" altLang="en-US" dirty="0">
                <a:solidFill>
                  <a:prstClr val="black"/>
                </a:solidFill>
                <a:latin typeface="黑体" panose="02010609060101010101" pitchFamily="49" charset="-122"/>
                <a:ea typeface="黑体" panose="02010609060101010101" pitchFamily="49" charset="-122"/>
              </a:rPr>
              <a:t>学习</a:t>
            </a:r>
          </a:p>
        </p:txBody>
      </p:sp>
      <p:sp>
        <p:nvSpPr>
          <p:cNvPr id="2" name="下箭头 1"/>
          <p:cNvSpPr/>
          <p:nvPr/>
        </p:nvSpPr>
        <p:spPr>
          <a:xfrm rot="10800000">
            <a:off x="2082095" y="4728467"/>
            <a:ext cx="324036" cy="419708"/>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eaLnBrk="0" hangingPunct="0"/>
            <a:endParaRPr lang="zh-CN" altLang="en-US">
              <a:solidFill>
                <a:prstClr val="black"/>
              </a:solidFill>
            </a:endParaRPr>
          </a:p>
        </p:txBody>
      </p:sp>
      <p:sp>
        <p:nvSpPr>
          <p:cNvPr id="76" name="下箭头 75"/>
          <p:cNvSpPr/>
          <p:nvPr/>
        </p:nvSpPr>
        <p:spPr>
          <a:xfrm rot="10800000">
            <a:off x="2066256" y="3360314"/>
            <a:ext cx="339875" cy="352489"/>
          </a:xfrm>
          <a:prstGeom prst="down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eaLnBrk="0" hangingPunct="0"/>
            <a:endParaRPr lang="zh-CN" altLang="en-US">
              <a:solidFill>
                <a:prstClr val="black"/>
              </a:solidFill>
            </a:endParaRPr>
          </a:p>
        </p:txBody>
      </p:sp>
      <p:sp>
        <p:nvSpPr>
          <p:cNvPr id="77" name="文本框 98"/>
          <p:cNvSpPr txBox="1"/>
          <p:nvPr/>
        </p:nvSpPr>
        <p:spPr>
          <a:xfrm>
            <a:off x="7140380" y="4132658"/>
            <a:ext cx="1350000" cy="30777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sz="1400" dirty="0" smtClean="0">
                <a:solidFill>
                  <a:prstClr val="black"/>
                </a:solidFill>
                <a:latin typeface="黑体" panose="02010609060101010101" pitchFamily="49" charset="-122"/>
                <a:ea typeface="黑体" panose="02010609060101010101" pitchFamily="49" charset="-122"/>
              </a:rPr>
              <a:t>人机任务</a:t>
            </a:r>
            <a:endParaRPr lang="zh-CN" altLang="en-US" sz="1400" dirty="0">
              <a:solidFill>
                <a:prstClr val="black"/>
              </a:solidFill>
              <a:latin typeface="黑体" panose="02010609060101010101" pitchFamily="49" charset="-122"/>
              <a:ea typeface="黑体" panose="02010609060101010101" pitchFamily="49" charset="-122"/>
            </a:endParaRPr>
          </a:p>
        </p:txBody>
      </p:sp>
      <p:sp>
        <p:nvSpPr>
          <p:cNvPr id="78" name="文本框 98"/>
          <p:cNvSpPr txBox="1"/>
          <p:nvPr/>
        </p:nvSpPr>
        <p:spPr>
          <a:xfrm>
            <a:off x="4955576" y="4368427"/>
            <a:ext cx="1935216"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eaLnBrk="0" hangingPunct="0"/>
            <a:r>
              <a:rPr lang="zh-CN" altLang="en-US" sz="1600" dirty="0" smtClean="0">
                <a:solidFill>
                  <a:prstClr val="black"/>
                </a:solidFill>
                <a:latin typeface="黑体" panose="02010609060101010101" pitchFamily="49" charset="-122"/>
                <a:ea typeface="黑体" panose="02010609060101010101" pitchFamily="49" charset="-122"/>
              </a:rPr>
              <a:t>多源异构数据管理</a:t>
            </a:r>
            <a:endParaRPr lang="zh-CN" altLang="en-US" sz="1600" dirty="0">
              <a:solidFill>
                <a:prstClr val="black"/>
              </a:solidFill>
              <a:latin typeface="黑体" panose="02010609060101010101" pitchFamily="49" charset="-122"/>
              <a:ea typeface="黑体" panose="02010609060101010101" pitchFamily="49" charset="-122"/>
            </a:endParaRPr>
          </a:p>
        </p:txBody>
      </p:sp>
      <p:sp>
        <p:nvSpPr>
          <p:cNvPr id="88" name="文本框 98"/>
          <p:cNvSpPr txBox="1"/>
          <p:nvPr/>
        </p:nvSpPr>
        <p:spPr>
          <a:xfrm>
            <a:off x="2498304" y="466057"/>
            <a:ext cx="864097"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数据传感</a:t>
            </a:r>
            <a:endParaRPr lang="zh-CN" altLang="en-US" dirty="0">
              <a:solidFill>
                <a:prstClr val="black"/>
              </a:solidFill>
              <a:latin typeface="黑体" panose="02010609060101010101" pitchFamily="49" charset="-122"/>
              <a:ea typeface="黑体" panose="02010609060101010101" pitchFamily="49" charset="-122"/>
            </a:endParaRPr>
          </a:p>
        </p:txBody>
      </p:sp>
      <p:sp>
        <p:nvSpPr>
          <p:cNvPr id="89" name="文本框 98"/>
          <p:cNvSpPr txBox="1"/>
          <p:nvPr/>
        </p:nvSpPr>
        <p:spPr>
          <a:xfrm>
            <a:off x="3526741" y="465741"/>
            <a:ext cx="864097"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机器视觉</a:t>
            </a:r>
            <a:endParaRPr lang="zh-CN" altLang="en-US" dirty="0">
              <a:solidFill>
                <a:prstClr val="black"/>
              </a:solidFill>
              <a:latin typeface="黑体" panose="02010609060101010101" pitchFamily="49" charset="-122"/>
              <a:ea typeface="黑体" panose="02010609060101010101" pitchFamily="49" charset="-122"/>
            </a:endParaRPr>
          </a:p>
        </p:txBody>
      </p:sp>
      <p:sp>
        <p:nvSpPr>
          <p:cNvPr id="90" name="文本框 98"/>
          <p:cNvSpPr txBox="1"/>
          <p:nvPr/>
        </p:nvSpPr>
        <p:spPr>
          <a:xfrm>
            <a:off x="4555178" y="464784"/>
            <a:ext cx="1006973" cy="64633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eaLnBrk="0" hangingPunct="0"/>
            <a:r>
              <a:rPr lang="zh-CN" altLang="en-US" dirty="0" smtClean="0">
                <a:solidFill>
                  <a:prstClr val="black"/>
                </a:solidFill>
                <a:latin typeface="黑体" panose="02010609060101010101" pitchFamily="49" charset="-122"/>
                <a:ea typeface="黑体" panose="02010609060101010101" pitchFamily="49" charset="-122"/>
              </a:rPr>
              <a:t>数据主动采集</a:t>
            </a:r>
            <a:endParaRPr lang="zh-CN" altLang="en-US"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490525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三大方向与组织</a:t>
            </a:r>
            <a:endParaRPr lang="en-US" dirty="0"/>
          </a:p>
        </p:txBody>
      </p:sp>
      <p:sp>
        <p:nvSpPr>
          <p:cNvPr id="3" name="内容占位符 2"/>
          <p:cNvSpPr>
            <a:spLocks noGrp="1"/>
          </p:cNvSpPr>
          <p:nvPr>
            <p:ph idx="1"/>
          </p:nvPr>
        </p:nvSpPr>
        <p:spPr>
          <a:xfrm>
            <a:off x="3810000" y="3874746"/>
            <a:ext cx="4953000" cy="2183156"/>
          </a:xfrm>
        </p:spPr>
        <p:style>
          <a:lnRef idx="1">
            <a:schemeClr val="accent5"/>
          </a:lnRef>
          <a:fillRef idx="2">
            <a:schemeClr val="accent5"/>
          </a:fillRef>
          <a:effectRef idx="1">
            <a:schemeClr val="accent5"/>
          </a:effectRef>
          <a:fontRef idx="minor">
            <a:schemeClr val="dk1"/>
          </a:fontRef>
        </p:style>
        <p:txBody>
          <a:bodyPr/>
          <a:lstStyle/>
          <a:p>
            <a:r>
              <a:rPr lang="zh-CN" altLang="en-US" sz="2000" smtClean="0"/>
              <a:t>大数据计算</a:t>
            </a:r>
            <a:endParaRPr lang="en-US" altLang="zh-CN" sz="2000" smtClean="0"/>
          </a:p>
          <a:p>
            <a:r>
              <a:rPr lang="zh-CN" altLang="en-US" sz="2000" smtClean="0"/>
              <a:t>社交媒体</a:t>
            </a:r>
            <a:endParaRPr lang="en-US" altLang="zh-CN" sz="2000" smtClean="0"/>
          </a:p>
          <a:p>
            <a:r>
              <a:rPr lang="zh-CN" altLang="en-US" sz="2000" smtClean="0"/>
              <a:t>车联网</a:t>
            </a:r>
            <a:endParaRPr lang="en-US" altLang="zh-CN" sz="2000" smtClean="0"/>
          </a:p>
          <a:p>
            <a:r>
              <a:rPr lang="zh-CN" altLang="en-US" sz="2000" smtClean="0"/>
              <a:t>工控安全</a:t>
            </a:r>
            <a:endParaRPr lang="en-US" altLang="zh-CN" sz="2000" smtClean="0"/>
          </a:p>
          <a:p>
            <a:r>
              <a:rPr lang="zh-CN" altLang="en-US" sz="2000" smtClean="0"/>
              <a:t>软件开发</a:t>
            </a:r>
            <a:endParaRPr lang="en-US" sz="2000" dirty="0"/>
          </a:p>
        </p:txBody>
      </p:sp>
      <p:sp>
        <p:nvSpPr>
          <p:cNvPr id="4" name="灯片编号占位符 3"/>
          <p:cNvSpPr>
            <a:spLocks noGrp="1"/>
          </p:cNvSpPr>
          <p:nvPr>
            <p:ph type="sldNum" sz="quarter" idx="12"/>
          </p:nvPr>
        </p:nvSpPr>
        <p:spPr/>
        <p:txBody>
          <a:bodyPr/>
          <a:lstStyle/>
          <a:p>
            <a:pPr>
              <a:defRPr/>
            </a:pPr>
            <a:fld id="{920D00E2-45E3-4CF2-8B20-C1D8D8325C83}" type="slidenum">
              <a:rPr lang="en-US" altLang="zh-CN" smtClean="0"/>
              <a:pPr>
                <a:defRPr/>
              </a:pPr>
              <a:t>28</a:t>
            </a:fld>
            <a:endParaRPr lang="en-US" altLang="zh-CN"/>
          </a:p>
        </p:txBody>
      </p:sp>
      <p:grpSp>
        <p:nvGrpSpPr>
          <p:cNvPr id="5" name="组 19"/>
          <p:cNvGrpSpPr>
            <a:grpSpLocks/>
          </p:cNvGrpSpPr>
          <p:nvPr/>
        </p:nvGrpSpPr>
        <p:grpSpPr bwMode="auto">
          <a:xfrm>
            <a:off x="685800" y="2096745"/>
            <a:ext cx="3025775" cy="3744912"/>
            <a:chOff x="1403649" y="1484784"/>
            <a:chExt cx="4824535" cy="4680520"/>
          </a:xfrm>
        </p:grpSpPr>
        <p:sp>
          <p:nvSpPr>
            <p:cNvPr id="6" name="矩形 5"/>
            <p:cNvSpPr>
              <a:spLocks noChangeArrowheads="1"/>
            </p:cNvSpPr>
            <p:nvPr/>
          </p:nvSpPr>
          <p:spPr bwMode="auto">
            <a:xfrm>
              <a:off x="4010822" y="4869679"/>
              <a:ext cx="2217362" cy="1295625"/>
            </a:xfrm>
            <a:prstGeom prst="rect">
              <a:avLst/>
            </a:prstGeom>
            <a:gradFill rotWithShape="1">
              <a:gsLst>
                <a:gs pos="0">
                  <a:srgbClr val="F0EAF9"/>
                </a:gs>
                <a:gs pos="64999">
                  <a:srgbClr val="D9CBEE"/>
                </a:gs>
                <a:gs pos="100000">
                  <a:srgbClr val="C9B5E8"/>
                </a:gs>
              </a:gsLst>
              <a:lin ang="5400000" scaled="1"/>
            </a:gradFill>
            <a:ln w="9525">
              <a:solidFill>
                <a:srgbClr val="7D60A0"/>
              </a:solidFill>
              <a:miter lim="800000"/>
              <a:headEnd/>
              <a:tailEnd/>
            </a:ln>
            <a:effectLst>
              <a:outerShdw blurRad="40000" dist="20000" dir="5400000" rotWithShape="0">
                <a:srgbClr val="808080">
                  <a:alpha val="37999"/>
                </a:srgbClr>
              </a:outerShdw>
            </a:effectLst>
          </p:spPr>
          <p:txBody>
            <a:bodyPr anchor="ctr"/>
            <a:lstStyle/>
            <a:p>
              <a:pPr algn="ctr"/>
              <a:r>
                <a:rPr kumimoji="0" lang="en-US" altLang="zh-CN" sz="1600" b="1">
                  <a:solidFill>
                    <a:srgbClr val="002060"/>
                  </a:solidFill>
                  <a:latin typeface="Arial" pitchFamily="34" charset="0"/>
                  <a:ea typeface="黑体" pitchFamily="49" charset="-122"/>
                  <a:cs typeface="Arial" pitchFamily="34" charset="0"/>
                </a:rPr>
                <a:t>2.</a:t>
              </a:r>
              <a:r>
                <a:rPr kumimoji="0" lang="zh-CN" altLang="en-US" sz="1600" b="1">
                  <a:solidFill>
                    <a:srgbClr val="002060"/>
                  </a:solidFill>
                  <a:latin typeface="Arial" pitchFamily="34" charset="0"/>
                  <a:ea typeface="黑体" pitchFamily="49" charset="-122"/>
                </a:rPr>
                <a:t>大数据计算复杂性理论与算法理论</a:t>
              </a:r>
              <a:endParaRPr lang="zh-CN" altLang="en-US" sz="1600">
                <a:solidFill>
                  <a:srgbClr val="FF0000"/>
                </a:solidFill>
                <a:latin typeface="黑体" pitchFamily="49" charset="-122"/>
                <a:ea typeface="黑体" pitchFamily="49" charset="-122"/>
              </a:endParaRPr>
            </a:p>
          </p:txBody>
        </p:sp>
        <p:grpSp>
          <p:nvGrpSpPr>
            <p:cNvPr id="7" name="组合 5"/>
            <p:cNvGrpSpPr>
              <a:grpSpLocks/>
            </p:cNvGrpSpPr>
            <p:nvPr/>
          </p:nvGrpSpPr>
          <p:grpSpPr bwMode="auto">
            <a:xfrm>
              <a:off x="1403649" y="1484784"/>
              <a:ext cx="4824535" cy="4680520"/>
              <a:chOff x="2605760" y="1772816"/>
              <a:chExt cx="6277732" cy="3600400"/>
            </a:xfrm>
          </p:grpSpPr>
          <p:sp>
            <p:nvSpPr>
              <p:cNvPr id="8" name="矩形 7"/>
              <p:cNvSpPr>
                <a:spLocks noChangeArrowheads="1"/>
              </p:cNvSpPr>
              <p:nvPr/>
            </p:nvSpPr>
            <p:spPr bwMode="auto">
              <a:xfrm>
                <a:off x="2605760" y="4394897"/>
                <a:ext cx="3504463" cy="978319"/>
              </a:xfrm>
              <a:prstGeom prst="rect">
                <a:avLst/>
              </a:prstGeom>
              <a:gradFill rotWithShape="1">
                <a:gsLst>
                  <a:gs pos="0">
                    <a:srgbClr val="F0EAF9"/>
                  </a:gs>
                  <a:gs pos="64999">
                    <a:srgbClr val="D9CBEE"/>
                  </a:gs>
                  <a:gs pos="100000">
                    <a:srgbClr val="C9B5E8"/>
                  </a:gs>
                </a:gsLst>
                <a:lin ang="5400000" scaled="1"/>
              </a:gradFill>
              <a:ln w="9525">
                <a:solidFill>
                  <a:srgbClr val="7D60A0"/>
                </a:solidFill>
                <a:miter lim="800000"/>
                <a:headEnd/>
                <a:tailEnd/>
              </a:ln>
              <a:effectLst>
                <a:outerShdw blurRad="40000" dist="20000" dir="5400000" rotWithShape="0">
                  <a:srgbClr val="808080">
                    <a:alpha val="37999"/>
                  </a:srgbClr>
                </a:outerShdw>
              </a:effectLst>
            </p:spPr>
            <p:txBody>
              <a:bodyPr anchor="ctr"/>
              <a:lstStyle/>
              <a:p>
                <a:pPr algn="ctr"/>
                <a:r>
                  <a:rPr kumimoji="0" lang="en-US" altLang="zh-CN" sz="1600" b="1">
                    <a:solidFill>
                      <a:srgbClr val="002060"/>
                    </a:solidFill>
                    <a:latin typeface="Arial" pitchFamily="34" charset="0"/>
                    <a:cs typeface="Arial" pitchFamily="34" charset="0"/>
                  </a:rPr>
                  <a:t>1.</a:t>
                </a:r>
                <a:r>
                  <a:rPr kumimoji="0" lang="zh-CN" altLang="en-US" sz="1600" b="1">
                    <a:solidFill>
                      <a:srgbClr val="002060"/>
                    </a:solidFill>
                    <a:latin typeface="Arial" pitchFamily="34" charset="0"/>
                    <a:ea typeface="黑体" pitchFamily="49" charset="-122"/>
                  </a:rPr>
                  <a:t>多源异构数据</a:t>
                </a:r>
                <a:endParaRPr kumimoji="0" lang="en-US" altLang="zh-CN" sz="1600" b="1">
                  <a:solidFill>
                    <a:srgbClr val="002060"/>
                  </a:solidFill>
                  <a:latin typeface="Arial" pitchFamily="34" charset="0"/>
                  <a:cs typeface="Arial" pitchFamily="34" charset="0"/>
                </a:endParaRPr>
              </a:p>
              <a:p>
                <a:pPr algn="ctr"/>
                <a:r>
                  <a:rPr kumimoji="0" lang="zh-CN" altLang="en-US" sz="1600" b="1">
                    <a:solidFill>
                      <a:srgbClr val="002060"/>
                    </a:solidFill>
                    <a:latin typeface="Arial" pitchFamily="34" charset="0"/>
                    <a:ea typeface="黑体" pitchFamily="49" charset="-122"/>
                  </a:rPr>
                  <a:t>表示</a:t>
                </a:r>
                <a:r>
                  <a:rPr kumimoji="0" lang="en-US" altLang="zh-CN" sz="1600" b="1">
                    <a:solidFill>
                      <a:srgbClr val="002060"/>
                    </a:solidFill>
                    <a:latin typeface="Arial" pitchFamily="34" charset="0"/>
                    <a:cs typeface="Arial" pitchFamily="34" charset="0"/>
                  </a:rPr>
                  <a:t>,</a:t>
                </a:r>
                <a:r>
                  <a:rPr kumimoji="0" lang="zh-CN" altLang="en-US" sz="1600" b="1">
                    <a:solidFill>
                      <a:srgbClr val="002060"/>
                    </a:solidFill>
                    <a:latin typeface="Arial" pitchFamily="34" charset="0"/>
                    <a:ea typeface="黑体" pitchFamily="49" charset="-122"/>
                  </a:rPr>
                  <a:t>度量与理解</a:t>
                </a:r>
                <a:endParaRPr lang="zh-CN" altLang="en-US" sz="1600">
                  <a:solidFill>
                    <a:srgbClr val="FF0000"/>
                  </a:solidFill>
                  <a:latin typeface="黑体" pitchFamily="49" charset="-122"/>
                  <a:ea typeface="黑体" pitchFamily="49" charset="-122"/>
                </a:endParaRPr>
              </a:p>
            </p:txBody>
          </p:sp>
          <p:sp>
            <p:nvSpPr>
              <p:cNvPr id="9" name="矩形 8"/>
              <p:cNvSpPr>
                <a:spLocks noChangeArrowheads="1"/>
              </p:cNvSpPr>
              <p:nvPr/>
            </p:nvSpPr>
            <p:spPr bwMode="auto">
              <a:xfrm>
                <a:off x="2609055" y="3500520"/>
                <a:ext cx="6267850" cy="909639"/>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blurRad="40000" dist="20000" dir="5400000" rotWithShape="0">
                  <a:srgbClr val="808080">
                    <a:alpha val="37999"/>
                  </a:srgbClr>
                </a:outerShdw>
              </a:effectLst>
            </p:spPr>
            <p:txBody>
              <a:bodyPr anchor="ctr"/>
              <a:lstStyle/>
              <a:p>
                <a:pPr algn="ctr"/>
                <a:r>
                  <a:rPr kumimoji="0" lang="en-US" altLang="zh-CN" sz="1600" b="1" dirty="0">
                    <a:solidFill>
                      <a:srgbClr val="002060"/>
                    </a:solidFill>
                    <a:latin typeface="Arial" pitchFamily="34" charset="0"/>
                    <a:ea typeface="黑体" pitchFamily="49" charset="-122"/>
                    <a:cs typeface="Arial" pitchFamily="34" charset="0"/>
                  </a:rPr>
                  <a:t>3.</a:t>
                </a:r>
                <a:r>
                  <a:rPr kumimoji="0" lang="zh-CN" altLang="en-US" sz="1600" b="1" dirty="0">
                    <a:solidFill>
                      <a:srgbClr val="002060"/>
                    </a:solidFill>
                    <a:latin typeface="Arial" pitchFamily="34" charset="0"/>
                    <a:ea typeface="黑体" pitchFamily="49" charset="-122"/>
                  </a:rPr>
                  <a:t>能效优化的分布式系统架构与机制</a:t>
                </a:r>
                <a:endParaRPr lang="zh-CN" altLang="en-US" sz="1600" dirty="0">
                  <a:solidFill>
                    <a:srgbClr val="FF0000"/>
                  </a:solidFill>
                  <a:latin typeface="黑体" pitchFamily="49" charset="-122"/>
                  <a:ea typeface="黑体" pitchFamily="49" charset="-122"/>
                </a:endParaRPr>
              </a:p>
            </p:txBody>
          </p:sp>
          <p:sp>
            <p:nvSpPr>
              <p:cNvPr id="10" name="矩形 9"/>
              <p:cNvSpPr>
                <a:spLocks noChangeArrowheads="1"/>
              </p:cNvSpPr>
              <p:nvPr/>
            </p:nvSpPr>
            <p:spPr bwMode="auto">
              <a:xfrm>
                <a:off x="2612347" y="2493201"/>
                <a:ext cx="6271145" cy="989004"/>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blurRad="40000" dist="20000" dir="5400000" rotWithShape="0">
                  <a:srgbClr val="808080">
                    <a:alpha val="37999"/>
                  </a:srgbClr>
                </a:outerShdw>
              </a:effectLst>
            </p:spPr>
            <p:txBody>
              <a:bodyPr anchor="ctr"/>
              <a:lstStyle/>
              <a:p>
                <a:pPr algn="ctr"/>
                <a:r>
                  <a:rPr kumimoji="0" lang="en-US" altLang="zh-CN" sz="1600" b="1" dirty="0">
                    <a:solidFill>
                      <a:srgbClr val="002060"/>
                    </a:solidFill>
                    <a:latin typeface="Arial" pitchFamily="34" charset="0"/>
                    <a:ea typeface="黑体" pitchFamily="49" charset="-122"/>
                    <a:cs typeface="Arial" pitchFamily="34" charset="0"/>
                  </a:rPr>
                  <a:t>4.</a:t>
                </a:r>
                <a:r>
                  <a:rPr kumimoji="0" lang="zh-CN" altLang="en-US" sz="1600" b="1" dirty="0">
                    <a:solidFill>
                      <a:srgbClr val="002060"/>
                    </a:solidFill>
                    <a:latin typeface="Arial" pitchFamily="34" charset="0"/>
                    <a:ea typeface="黑体" pitchFamily="49" charset="-122"/>
                  </a:rPr>
                  <a:t>大数据分析与挖掘处理系统 </a:t>
                </a:r>
              </a:p>
            </p:txBody>
          </p:sp>
          <p:sp>
            <p:nvSpPr>
              <p:cNvPr id="11" name="矩形 10"/>
              <p:cNvSpPr>
                <a:spLocks noChangeArrowheads="1"/>
              </p:cNvSpPr>
              <p:nvPr/>
            </p:nvSpPr>
            <p:spPr bwMode="auto">
              <a:xfrm>
                <a:off x="2612347" y="1772816"/>
                <a:ext cx="6271145" cy="747858"/>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a:r>
                  <a:rPr kumimoji="0" lang="en-US" altLang="zh-CN" sz="1600" b="1" dirty="0">
                    <a:solidFill>
                      <a:srgbClr val="002060"/>
                    </a:solidFill>
                    <a:latin typeface="Arial" pitchFamily="34" charset="0"/>
                    <a:ea typeface="黑体" pitchFamily="49" charset="-122"/>
                    <a:cs typeface="Arial" pitchFamily="34" charset="0"/>
                  </a:rPr>
                  <a:t>5.</a:t>
                </a:r>
                <a:r>
                  <a:rPr kumimoji="0" lang="zh-CN" altLang="en-US" sz="1600" b="1" dirty="0">
                    <a:solidFill>
                      <a:srgbClr val="002060"/>
                    </a:solidFill>
                    <a:latin typeface="Arial" pitchFamily="34" charset="0"/>
                    <a:ea typeface="黑体" pitchFamily="49" charset="-122"/>
                  </a:rPr>
                  <a:t>实验验证及示范应用</a:t>
                </a:r>
              </a:p>
            </p:txBody>
          </p:sp>
        </p:grpSp>
      </p:grpSp>
      <p:sp>
        <p:nvSpPr>
          <p:cNvPr id="12" name="圆角矩形 11"/>
          <p:cNvSpPr/>
          <p:nvPr/>
        </p:nvSpPr>
        <p:spPr bwMode="auto">
          <a:xfrm>
            <a:off x="3810000" y="1822451"/>
            <a:ext cx="4953000" cy="1913280"/>
          </a:xfrm>
          <a:prstGeom prst="roundRect">
            <a:avLst>
              <a:gd name="adj" fmla="val 7190"/>
            </a:avLst>
          </a:prstGeom>
          <a:solidFill>
            <a:schemeClr val="bg1">
              <a:lumMod val="95000"/>
            </a:schemeClr>
          </a:solidFill>
          <a:ln w="38100">
            <a:solidFill>
              <a:srgbClr val="00B050"/>
            </a:solidFill>
          </a:ln>
        </p:spPr>
        <p:style>
          <a:lnRef idx="2">
            <a:schemeClr val="accent1"/>
          </a:lnRef>
          <a:fillRef idx="1">
            <a:schemeClr val="lt1"/>
          </a:fillRef>
          <a:effectRef idx="0">
            <a:schemeClr val="accent1"/>
          </a:effectRef>
          <a:fontRef idx="minor">
            <a:schemeClr val="dk1"/>
          </a:fontRef>
        </p:style>
        <p:txBody>
          <a:bodyPr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2400" b="1" dirty="0" smtClean="0">
                <a:solidFill>
                  <a:schemeClr val="tx1"/>
                </a:solidFill>
                <a:latin typeface="黑体" pitchFamily="49" charset="-122"/>
                <a:ea typeface="黑体" pitchFamily="49" charset="-122"/>
              </a:rPr>
              <a:t>研究方向</a:t>
            </a:r>
            <a:endParaRPr lang="en-US" altLang="zh-CN" sz="2400" b="1" dirty="0" smtClean="0">
              <a:solidFill>
                <a:schemeClr val="tx1"/>
              </a:solidFill>
              <a:latin typeface="黑体" pitchFamily="49" charset="-122"/>
              <a:ea typeface="黑体" pitchFamily="49" charset="-122"/>
            </a:endParaRPr>
          </a:p>
          <a:p>
            <a:r>
              <a:rPr lang="en-US" altLang="zh-CN" sz="2400" dirty="0" smtClean="0">
                <a:solidFill>
                  <a:schemeClr val="tx1"/>
                </a:solidFill>
                <a:latin typeface="黑体" pitchFamily="49" charset="-122"/>
                <a:ea typeface="黑体" pitchFamily="49" charset="-122"/>
              </a:rPr>
              <a:t>1</a:t>
            </a:r>
            <a:r>
              <a:rPr lang="zh-CN" altLang="en-US" sz="2400" dirty="0" smtClean="0">
                <a:solidFill>
                  <a:schemeClr val="tx1"/>
                </a:solidFill>
                <a:latin typeface="黑体" pitchFamily="49" charset="-122"/>
                <a:ea typeface="黑体" pitchFamily="49" charset="-122"/>
              </a:rPr>
              <a:t>、</a:t>
            </a:r>
            <a:r>
              <a:rPr lang="zh-CN" altLang="en-US" sz="2000" dirty="0">
                <a:solidFill>
                  <a:schemeClr val="tx1"/>
                </a:solidFill>
                <a:latin typeface="黑体" pitchFamily="49" charset="-122"/>
                <a:ea typeface="黑体" pitchFamily="49" charset="-122"/>
              </a:rPr>
              <a:t>分布式软件</a:t>
            </a:r>
            <a:r>
              <a:rPr lang="zh-CN" altLang="en-US" sz="2000" dirty="0" smtClean="0">
                <a:solidFill>
                  <a:schemeClr val="tx1"/>
                </a:solidFill>
                <a:latin typeface="黑体" pitchFamily="49" charset="-122"/>
                <a:ea typeface="黑体" pitchFamily="49" charset="-122"/>
              </a:rPr>
              <a:t>技术</a:t>
            </a:r>
            <a:endParaRPr lang="en-US" altLang="zh-CN" sz="2000" dirty="0" smtClean="0">
              <a:solidFill>
                <a:schemeClr val="tx1"/>
              </a:solidFill>
              <a:latin typeface="黑体" pitchFamily="49" charset="-122"/>
              <a:ea typeface="黑体" pitchFamily="49" charset="-122"/>
            </a:endParaRPr>
          </a:p>
          <a:p>
            <a:r>
              <a:rPr lang="en-US" altLang="zh-CN" sz="2000" dirty="0" smtClean="0">
                <a:solidFill>
                  <a:schemeClr val="tx1"/>
                </a:solidFill>
                <a:latin typeface="黑体" pitchFamily="49" charset="-122"/>
                <a:ea typeface="黑体" pitchFamily="49" charset="-122"/>
              </a:rPr>
              <a:t>2</a:t>
            </a:r>
            <a:r>
              <a:rPr lang="zh-CN" altLang="en-US" sz="2000" dirty="0" smtClean="0">
                <a:solidFill>
                  <a:schemeClr val="tx1"/>
                </a:solidFill>
                <a:latin typeface="黑体" pitchFamily="49" charset="-122"/>
                <a:ea typeface="黑体" pitchFamily="49" charset="-122"/>
              </a:rPr>
              <a:t>、大数据计算</a:t>
            </a:r>
            <a:endParaRPr lang="en-US" altLang="zh-CN" sz="2000" dirty="0" smtClean="0">
              <a:solidFill>
                <a:schemeClr val="tx1"/>
              </a:solidFill>
              <a:latin typeface="黑体" pitchFamily="49" charset="-122"/>
              <a:ea typeface="黑体" pitchFamily="49" charset="-122"/>
            </a:endParaRPr>
          </a:p>
          <a:p>
            <a:r>
              <a:rPr lang="en-US" altLang="zh-CN" sz="2000" dirty="0" smtClean="0">
                <a:solidFill>
                  <a:schemeClr val="tx1"/>
                </a:solidFill>
                <a:latin typeface="黑体" pitchFamily="49" charset="-122"/>
                <a:ea typeface="黑体" pitchFamily="49" charset="-122"/>
              </a:rPr>
              <a:t>3</a:t>
            </a:r>
            <a:r>
              <a:rPr lang="zh-CN" altLang="en-US" sz="2000" dirty="0" smtClean="0">
                <a:solidFill>
                  <a:schemeClr val="tx1"/>
                </a:solidFill>
                <a:latin typeface="黑体" pitchFamily="49" charset="-122"/>
                <a:ea typeface="黑体" pitchFamily="49" charset="-122"/>
              </a:rPr>
              <a:t>、数据智能分析及应用</a:t>
            </a:r>
            <a:endParaRPr lang="en-US" altLang="zh-CN" sz="2000" dirty="0" smtClean="0">
              <a:solidFill>
                <a:schemeClr val="tx1"/>
              </a:solidFill>
              <a:latin typeface="黑体" pitchFamily="49" charset="-122"/>
              <a:ea typeface="黑体" pitchFamily="49" charset="-122"/>
            </a:endParaRPr>
          </a:p>
          <a:p>
            <a:pPr algn="ctr"/>
            <a:r>
              <a:rPr kumimoji="0" lang="zh-CN" altLang="en-US" sz="2800" b="1" dirty="0" smtClean="0">
                <a:solidFill>
                  <a:srgbClr val="FF0000"/>
                </a:solidFill>
                <a:latin typeface="黑体" pitchFamily="49" charset="-122"/>
                <a:ea typeface="黑体" pitchFamily="49" charset="-122"/>
              </a:rPr>
              <a:t>（</a:t>
            </a:r>
            <a:r>
              <a:rPr lang="zh-CN" altLang="en-US" sz="2800" b="1" dirty="0" smtClean="0">
                <a:solidFill>
                  <a:srgbClr val="FF0000"/>
                </a:solidFill>
                <a:latin typeface="黑体" pitchFamily="49" charset="-122"/>
                <a:ea typeface="黑体" pitchFamily="49" charset="-122"/>
              </a:rPr>
              <a:t>科研成果</a:t>
            </a:r>
            <a:r>
              <a:rPr kumimoji="0" lang="zh-CN" altLang="en-US" sz="2800" b="1" dirty="0" smtClean="0">
                <a:solidFill>
                  <a:srgbClr val="FF0000"/>
                </a:solidFill>
                <a:latin typeface="黑体" pitchFamily="49" charset="-122"/>
                <a:ea typeface="黑体" pitchFamily="49" charset="-122"/>
              </a:rPr>
              <a:t>）</a:t>
            </a:r>
            <a:endParaRPr kumimoji="0" lang="zh-CN" altLang="en-US" sz="2800" b="1" dirty="0">
              <a:solidFill>
                <a:srgbClr val="FF0000"/>
              </a:solidFill>
              <a:latin typeface="黑体" pitchFamily="49" charset="-122"/>
              <a:ea typeface="黑体" pitchFamily="49" charset="-122"/>
            </a:endParaRPr>
          </a:p>
        </p:txBody>
      </p:sp>
      <p:sp>
        <p:nvSpPr>
          <p:cNvPr id="13" name="矩形 12"/>
          <p:cNvSpPr>
            <a:spLocks noChangeArrowheads="1"/>
          </p:cNvSpPr>
          <p:nvPr/>
        </p:nvSpPr>
        <p:spPr bwMode="auto">
          <a:xfrm>
            <a:off x="658813" y="6192838"/>
            <a:ext cx="8234362" cy="530225"/>
          </a:xfrm>
          <a:prstGeom prst="rect">
            <a:avLst/>
          </a:prstGeom>
          <a:solidFill>
            <a:srgbClr val="FFFF99"/>
          </a:solidFill>
          <a:ln w="9525">
            <a:solidFill>
              <a:srgbClr val="98B954"/>
            </a:solidFill>
            <a:miter lim="800000"/>
            <a:headEnd/>
            <a:tailEnd/>
          </a:ln>
          <a:effectLst>
            <a:outerShdw blurRad="40000" dist="20000" dir="5400000" rotWithShape="0">
              <a:srgbClr val="808080">
                <a:alpha val="37999"/>
              </a:srgbClr>
            </a:outerShdw>
          </a:effectLst>
        </p:spPr>
        <p:txBody>
          <a:bodyPr anchor="ctr"/>
          <a:lstStyle>
            <a:lvl1pPr>
              <a:spcBef>
                <a:spcPct val="20000"/>
              </a:spcBef>
              <a:buFont typeface="Arial" panose="020B0604020202020204" pitchFamily="34" charset="0"/>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Font typeface="Arial" panose="020B0604020202020204" pitchFamily="34" charset="0"/>
              <a:buChar char="–"/>
              <a:defRPr kumimoji="1"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defRPr/>
            </a:pPr>
            <a:r>
              <a:rPr lang="zh-CN" altLang="en-US" sz="2400" dirty="0" smtClean="0">
                <a:solidFill>
                  <a:srgbClr val="000000"/>
                </a:solidFill>
              </a:rPr>
              <a:t>事实：方向</a:t>
            </a:r>
            <a:r>
              <a:rPr lang="en-US" altLang="zh-CN" sz="2400" dirty="0" smtClean="0">
                <a:solidFill>
                  <a:srgbClr val="000000"/>
                </a:solidFill>
              </a:rPr>
              <a:t>1</a:t>
            </a:r>
            <a:r>
              <a:rPr lang="zh-CN" altLang="en-US" sz="2400" dirty="0" smtClean="0">
                <a:solidFill>
                  <a:srgbClr val="000000"/>
                </a:solidFill>
              </a:rPr>
              <a:t>和方向</a:t>
            </a:r>
            <a:r>
              <a:rPr lang="en-US" altLang="zh-CN" sz="2400" dirty="0" smtClean="0">
                <a:solidFill>
                  <a:srgbClr val="000000"/>
                </a:solidFill>
              </a:rPr>
              <a:t>3</a:t>
            </a:r>
            <a:r>
              <a:rPr lang="zh-CN" altLang="en-US" sz="2400" dirty="0" smtClean="0">
                <a:solidFill>
                  <a:srgbClr val="000000"/>
                </a:solidFill>
              </a:rPr>
              <a:t>已高度融合（应用、数据驱动）</a:t>
            </a:r>
            <a:endParaRPr lang="en-US" altLang="en-US" sz="2400" dirty="0" smtClean="0">
              <a:solidFill>
                <a:srgbClr val="000000"/>
              </a:solidFill>
            </a:endParaRPr>
          </a:p>
        </p:txBody>
      </p:sp>
    </p:spTree>
    <p:extLst>
      <p:ext uri="{BB962C8B-B14F-4D97-AF65-F5344CB8AC3E}">
        <p14:creationId xmlns:p14="http://schemas.microsoft.com/office/powerpoint/2010/main" xmlns="" val="167441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amond(in)">
                                      <p:cBhvr>
                                        <p:cTn id="1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82600" y="3108323"/>
            <a:ext cx="8280400" cy="3384551"/>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sp>
        <p:nvSpPr>
          <p:cNvPr id="61441" name="标题 1"/>
          <p:cNvSpPr>
            <a:spLocks noGrp="1"/>
          </p:cNvSpPr>
          <p:nvPr>
            <p:ph type="title"/>
          </p:nvPr>
        </p:nvSpPr>
        <p:spPr/>
        <p:txBody>
          <a:bodyPr>
            <a:normAutofit/>
          </a:bodyPr>
          <a:lstStyle/>
          <a:p>
            <a:pPr eaLnBrk="1" hangingPunct="1"/>
            <a:r>
              <a:rPr kumimoji="0" lang="zh-CN" altLang="en-US" b="1" dirty="0" smtClean="0">
                <a:latin typeface="Arial" pitchFamily="34" charset="0"/>
                <a:cs typeface="Arial" pitchFamily="34" charset="0"/>
              </a:rPr>
              <a:t>方向</a:t>
            </a:r>
            <a:r>
              <a:rPr kumimoji="0" lang="en-US" altLang="zh-CN" b="1" dirty="0" smtClean="0">
                <a:latin typeface="Arial" pitchFamily="34" charset="0"/>
                <a:cs typeface="Arial" pitchFamily="34" charset="0"/>
              </a:rPr>
              <a:t>2</a:t>
            </a:r>
            <a:r>
              <a:rPr kumimoji="0" lang="zh-CN" altLang="en-US" b="1" dirty="0" smtClean="0">
                <a:latin typeface="Arial" pitchFamily="34" charset="0"/>
                <a:cs typeface="Arial" pitchFamily="34" charset="0"/>
              </a:rPr>
              <a:t>：</a:t>
            </a:r>
            <a:r>
              <a:rPr lang="zh-CN" altLang="en-US" sz="3200" dirty="0" smtClean="0"/>
              <a:t>大数据计算的复杂性理论与算法</a:t>
            </a:r>
            <a:endParaRPr lang="en-US" altLang="en-US" sz="3200" dirty="0"/>
          </a:p>
        </p:txBody>
      </p:sp>
      <p:sp>
        <p:nvSpPr>
          <p:cNvPr id="30723" name="灯片编号占位符 4"/>
          <p:cNvSpPr>
            <a:spLocks noGrp="1"/>
          </p:cNvSpPr>
          <p:nvPr>
            <p:ph type="sldNum" sz="quarter" idx="12"/>
          </p:nvPr>
        </p:nvSpPr>
        <p:spPr bwMode="auto">
          <a:xfrm>
            <a:off x="7010400" y="6492875"/>
            <a:ext cx="21336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kumimoji="1" sz="24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marL="1143000" indent="-228600">
              <a:defRPr kumimoji="1" sz="2400">
                <a:solidFill>
                  <a:schemeClr val="tx1"/>
                </a:solidFill>
                <a:latin typeface="Calibri" pitchFamily="34" charset="0"/>
                <a:ea typeface="宋体" pitchFamily="2" charset="-122"/>
              </a:defRPr>
            </a:lvl3pPr>
            <a:lvl4pPr marL="1600200" indent="-228600">
              <a:defRPr kumimoji="1" sz="2400">
                <a:solidFill>
                  <a:schemeClr val="tx1"/>
                </a:solidFill>
                <a:latin typeface="Calibri" pitchFamily="34" charset="0"/>
                <a:ea typeface="宋体" pitchFamily="2" charset="-122"/>
              </a:defRPr>
            </a:lvl4pPr>
            <a:lvl5pPr marL="2057400" indent="-228600">
              <a:defRPr kumimoji="1" sz="2400">
                <a:solidFill>
                  <a:schemeClr val="tx1"/>
                </a:solidFill>
                <a:latin typeface="Calibri" pitchFamily="34" charset="0"/>
                <a:ea typeface="宋体" pitchFamily="2" charset="-122"/>
              </a:defRPr>
            </a:lvl5pPr>
            <a:lvl6pPr marL="2514600" indent="-228600" fontAlgn="base">
              <a:spcBef>
                <a:spcPct val="0"/>
              </a:spcBef>
              <a:spcAft>
                <a:spcPct val="0"/>
              </a:spcAft>
              <a:defRPr kumimoji="1" sz="2400">
                <a:solidFill>
                  <a:schemeClr val="tx1"/>
                </a:solidFill>
                <a:latin typeface="Calibri" pitchFamily="34" charset="0"/>
                <a:ea typeface="宋体" pitchFamily="2" charset="-122"/>
              </a:defRPr>
            </a:lvl6pPr>
            <a:lvl7pPr marL="2971800" indent="-228600" fontAlgn="base">
              <a:spcBef>
                <a:spcPct val="0"/>
              </a:spcBef>
              <a:spcAft>
                <a:spcPct val="0"/>
              </a:spcAft>
              <a:defRPr kumimoji="1" sz="2400">
                <a:solidFill>
                  <a:schemeClr val="tx1"/>
                </a:solidFill>
                <a:latin typeface="Calibri" pitchFamily="34" charset="0"/>
                <a:ea typeface="宋体" pitchFamily="2" charset="-122"/>
              </a:defRPr>
            </a:lvl7pPr>
            <a:lvl8pPr marL="3429000" indent="-228600" fontAlgn="base">
              <a:spcBef>
                <a:spcPct val="0"/>
              </a:spcBef>
              <a:spcAft>
                <a:spcPct val="0"/>
              </a:spcAft>
              <a:defRPr kumimoji="1" sz="2400">
                <a:solidFill>
                  <a:schemeClr val="tx1"/>
                </a:solidFill>
                <a:latin typeface="Calibri" pitchFamily="34" charset="0"/>
                <a:ea typeface="宋体" pitchFamily="2" charset="-122"/>
              </a:defRPr>
            </a:lvl8pPr>
            <a:lvl9pPr marL="3886200" indent="-228600" fontAlgn="base">
              <a:spcBef>
                <a:spcPct val="0"/>
              </a:spcBef>
              <a:spcAft>
                <a:spcPct val="0"/>
              </a:spcAft>
              <a:defRPr kumimoji="1" sz="2400">
                <a:solidFill>
                  <a:schemeClr val="tx1"/>
                </a:solidFill>
                <a:latin typeface="Calibri" pitchFamily="34" charset="0"/>
                <a:ea typeface="宋体" pitchFamily="2" charset="-122"/>
              </a:defRPr>
            </a:lvl9pPr>
          </a:lstStyle>
          <a:p>
            <a:fld id="{BDC4083D-6A5C-45A3-8182-5D5223A71E2A}" type="slidenum">
              <a:rPr kumimoji="0" lang="zh-CN" altLang="en-US" sz="1200">
                <a:solidFill>
                  <a:srgbClr val="898989"/>
                </a:solidFill>
              </a:rPr>
              <a:pPr/>
              <a:t>29</a:t>
            </a:fld>
            <a:endParaRPr kumimoji="0" lang="zh-CN" altLang="en-US" sz="1200">
              <a:solidFill>
                <a:srgbClr val="898989"/>
              </a:solidFill>
            </a:endParaRPr>
          </a:p>
        </p:txBody>
      </p:sp>
      <p:sp>
        <p:nvSpPr>
          <p:cNvPr id="8" name="矩形 7"/>
          <p:cNvSpPr/>
          <p:nvPr/>
        </p:nvSpPr>
        <p:spPr>
          <a:xfrm>
            <a:off x="684213" y="5831496"/>
            <a:ext cx="7848600" cy="594704"/>
          </a:xfrm>
          <a:prstGeom prst="rect">
            <a:avLst/>
          </a:prstGeom>
          <a:ln/>
        </p:spPr>
        <p:style>
          <a:lnRef idx="2">
            <a:schemeClr val="accent2"/>
          </a:lnRef>
          <a:fillRef idx="1">
            <a:schemeClr val="lt1"/>
          </a:fillRef>
          <a:effectRef idx="0">
            <a:schemeClr val="accent2"/>
          </a:effectRef>
          <a:fontRef idx="minor">
            <a:schemeClr val="dk1"/>
          </a:fontRef>
        </p:style>
        <p:txBody>
          <a:bodyPr anchor="ctr"/>
          <a:lstStyle/>
          <a:p>
            <a:pPr algn="ctr"/>
            <a:r>
              <a:rPr kumimoji="0" lang="zh-CN" altLang="en-US" sz="3600" b="1" dirty="0">
                <a:solidFill>
                  <a:srgbClr val="FF0000"/>
                </a:solidFill>
                <a:latin typeface="黑体" pitchFamily="49" charset="-122"/>
                <a:ea typeface="黑体" pitchFamily="49" charset="-122"/>
              </a:rPr>
              <a:t>可计算性问题</a:t>
            </a:r>
          </a:p>
        </p:txBody>
      </p:sp>
      <p:sp>
        <p:nvSpPr>
          <p:cNvPr id="28" name="矩形 27"/>
          <p:cNvSpPr/>
          <p:nvPr/>
        </p:nvSpPr>
        <p:spPr>
          <a:xfrm>
            <a:off x="482600" y="4411662"/>
            <a:ext cx="8243888" cy="1074738"/>
          </a:xfrm>
          <a:prstGeom prst="rect">
            <a:avLst/>
          </a:prstGeom>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zh-CN" altLang="en-US"/>
          </a:p>
        </p:txBody>
      </p:sp>
      <p:grpSp>
        <p:nvGrpSpPr>
          <p:cNvPr id="25" name="组合 24"/>
          <p:cNvGrpSpPr>
            <a:grpSpLocks/>
          </p:cNvGrpSpPr>
          <p:nvPr/>
        </p:nvGrpSpPr>
        <p:grpSpPr bwMode="auto">
          <a:xfrm>
            <a:off x="698500" y="4506567"/>
            <a:ext cx="7848600" cy="879820"/>
            <a:chOff x="647564" y="3717032"/>
            <a:chExt cx="7848872" cy="1296144"/>
          </a:xfrm>
        </p:grpSpPr>
        <p:sp>
          <p:nvSpPr>
            <p:cNvPr id="14" name="圆角矩形 13"/>
            <p:cNvSpPr/>
            <p:nvPr/>
          </p:nvSpPr>
          <p:spPr>
            <a:xfrm>
              <a:off x="647564" y="3717032"/>
              <a:ext cx="2232102" cy="1296144"/>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r>
                <a:rPr kumimoji="0" lang="zh-CN" altLang="en-US" b="1" dirty="0">
                  <a:solidFill>
                    <a:schemeClr val="tx1"/>
                  </a:solidFill>
                  <a:latin typeface="黑体" pitchFamily="49" charset="-122"/>
                  <a:ea typeface="黑体" pitchFamily="49" charset="-122"/>
                </a:rPr>
                <a:t>问题易解性</a:t>
              </a:r>
              <a:endParaRPr kumimoji="0" lang="en-US" altLang="zh-CN" b="1" dirty="0">
                <a:solidFill>
                  <a:schemeClr val="tx1"/>
                </a:solidFill>
                <a:latin typeface="黑体" pitchFamily="49" charset="-122"/>
                <a:ea typeface="黑体" pitchFamily="49" charset="-122"/>
              </a:endParaRPr>
            </a:p>
            <a:p>
              <a:pPr algn="ctr"/>
              <a:r>
                <a:rPr kumimoji="0" lang="en-US" altLang="zh-CN" b="1" dirty="0">
                  <a:solidFill>
                    <a:srgbClr val="0000FF"/>
                  </a:solidFill>
                  <a:latin typeface="黑体" pitchFamily="49" charset="-122"/>
                  <a:ea typeface="黑体" pitchFamily="49" charset="-122"/>
                </a:rPr>
                <a:t>(</a:t>
              </a:r>
              <a:r>
                <a:rPr kumimoji="0" lang="zh-CN" altLang="en-US" b="1" dirty="0">
                  <a:solidFill>
                    <a:srgbClr val="0000FF"/>
                  </a:solidFill>
                  <a:latin typeface="黑体" pitchFamily="49" charset="-122"/>
                  <a:ea typeface="黑体" pitchFamily="49" charset="-122"/>
                </a:rPr>
                <a:t>多项式复杂性</a:t>
              </a:r>
              <a:r>
                <a:rPr kumimoji="0" lang="en-US" altLang="zh-CN" b="1" dirty="0">
                  <a:solidFill>
                    <a:srgbClr val="0000FF"/>
                  </a:solidFill>
                  <a:latin typeface="黑体" pitchFamily="49" charset="-122"/>
                  <a:ea typeface="黑体" pitchFamily="49" charset="-122"/>
                </a:rPr>
                <a:t> </a:t>
              </a:r>
              <a:r>
                <a:rPr kumimoji="0" lang="en-US" altLang="zh-CN" b="1" dirty="0">
                  <a:solidFill>
                    <a:srgbClr val="FF0000"/>
                  </a:solidFill>
                  <a:latin typeface="黑体" pitchFamily="49" charset="-122"/>
                  <a:ea typeface="黑体" pitchFamily="49" charset="-122"/>
                </a:rPr>
                <a:t>≠</a:t>
              </a:r>
              <a:r>
                <a:rPr kumimoji="0" lang="zh-CN" altLang="en-US" b="1" dirty="0">
                  <a:solidFill>
                    <a:srgbClr val="0000FF"/>
                  </a:solidFill>
                  <a:latin typeface="黑体" pitchFamily="49" charset="-122"/>
                  <a:ea typeface="黑体" pitchFamily="49" charset="-122"/>
                </a:rPr>
                <a:t>易解）</a:t>
              </a:r>
              <a:endParaRPr kumimoji="0" lang="zh-CN" altLang="en-US" b="1" dirty="0">
                <a:solidFill>
                  <a:schemeClr val="tx1"/>
                </a:solidFill>
                <a:latin typeface="黑体" pitchFamily="49" charset="-122"/>
                <a:ea typeface="黑体" pitchFamily="49" charset="-122"/>
              </a:endParaRPr>
            </a:p>
          </p:txBody>
        </p:sp>
        <p:sp>
          <p:nvSpPr>
            <p:cNvPr id="15" name="圆角矩形 14"/>
            <p:cNvSpPr/>
            <p:nvPr/>
          </p:nvSpPr>
          <p:spPr>
            <a:xfrm>
              <a:off x="3455949" y="3717032"/>
              <a:ext cx="2232102" cy="1296144"/>
            </a:xfrm>
            <a:prstGeom prst="roundRect">
              <a:avLst>
                <a:gd name="adj" fmla="val 7190"/>
              </a:avLst>
            </a:prstGeom>
            <a:solidFill>
              <a:schemeClr val="bg1">
                <a:lumMod val="95000"/>
              </a:schemeClr>
            </a:solidFill>
            <a:ln w="38100">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r>
                <a:rPr kumimoji="0" lang="zh-CN" altLang="en-US" b="1">
                  <a:solidFill>
                    <a:schemeClr val="tx1"/>
                  </a:solidFill>
                  <a:latin typeface="黑体" pitchFamily="49" charset="-122"/>
                  <a:ea typeface="黑体" pitchFamily="49" charset="-122"/>
                </a:rPr>
                <a:t>可近似性</a:t>
              </a:r>
              <a:endParaRPr kumimoji="0" lang="en-US" altLang="zh-CN" b="1">
                <a:solidFill>
                  <a:schemeClr val="tx1"/>
                </a:solidFill>
                <a:latin typeface="黑体" pitchFamily="49" charset="-122"/>
                <a:ea typeface="黑体" pitchFamily="49" charset="-122"/>
              </a:endParaRPr>
            </a:p>
            <a:p>
              <a:pPr algn="ctr"/>
              <a:r>
                <a:rPr kumimoji="0" lang="en-US" altLang="zh-CN" b="1">
                  <a:solidFill>
                    <a:srgbClr val="0000FF"/>
                  </a:solidFill>
                  <a:latin typeface="黑体" pitchFamily="49" charset="-122"/>
                  <a:ea typeface="黑体" pitchFamily="49" charset="-122"/>
                </a:rPr>
                <a:t>(</a:t>
              </a:r>
              <a:r>
                <a:rPr kumimoji="0" lang="zh-CN" altLang="en-US" b="1">
                  <a:solidFill>
                    <a:srgbClr val="0000FF"/>
                  </a:solidFill>
                  <a:latin typeface="黑体" pitchFamily="49" charset="-122"/>
                  <a:ea typeface="黑体" pitchFamily="49" charset="-122"/>
                </a:rPr>
                <a:t>多项式近似算法不可用</a:t>
              </a:r>
              <a:r>
                <a:rPr kumimoji="0" lang="en-US" altLang="zh-CN" b="1">
                  <a:solidFill>
                    <a:srgbClr val="0000FF"/>
                  </a:solidFill>
                  <a:latin typeface="黑体" pitchFamily="49" charset="-122"/>
                  <a:ea typeface="黑体" pitchFamily="49" charset="-122"/>
                </a:rPr>
                <a:t>)</a:t>
              </a:r>
              <a:endParaRPr kumimoji="0" lang="zh-CN" altLang="en-US" b="1">
                <a:solidFill>
                  <a:srgbClr val="0000FF"/>
                </a:solidFill>
                <a:latin typeface="黑体" pitchFamily="49" charset="-122"/>
                <a:ea typeface="黑体" pitchFamily="49" charset="-122"/>
              </a:endParaRPr>
            </a:p>
          </p:txBody>
        </p:sp>
        <p:sp>
          <p:nvSpPr>
            <p:cNvPr id="16" name="圆角矩形 15"/>
            <p:cNvSpPr/>
            <p:nvPr/>
          </p:nvSpPr>
          <p:spPr>
            <a:xfrm>
              <a:off x="6264334" y="3717032"/>
              <a:ext cx="2232102" cy="1296144"/>
            </a:xfrm>
            <a:prstGeom prst="roundRect">
              <a:avLst>
                <a:gd name="adj" fmla="val 7190"/>
              </a:avLst>
            </a:prstGeom>
            <a:solidFill>
              <a:schemeClr val="bg1">
                <a:lumMod val="95000"/>
              </a:schemeClr>
            </a:solidFill>
            <a:ln w="38100">
              <a:solidFill>
                <a:srgbClr val="7030A0"/>
              </a:solidFill>
            </a:ln>
          </p:spPr>
          <p:style>
            <a:lnRef idx="2">
              <a:schemeClr val="accent1"/>
            </a:lnRef>
            <a:fillRef idx="1">
              <a:schemeClr val="lt1"/>
            </a:fillRef>
            <a:effectRef idx="0">
              <a:schemeClr val="accent1"/>
            </a:effectRef>
            <a:fontRef idx="minor">
              <a:schemeClr val="dk1"/>
            </a:fontRef>
          </p:style>
          <p:txBody>
            <a:bodyPr anchor="ctr"/>
            <a:lstStyle/>
            <a:p>
              <a:pPr algn="ctr"/>
              <a:r>
                <a:rPr kumimoji="0" lang="zh-CN" altLang="en-US" b="1">
                  <a:solidFill>
                    <a:schemeClr val="tx1"/>
                  </a:solidFill>
                  <a:latin typeface="黑体" pitchFamily="49" charset="-122"/>
                  <a:ea typeface="黑体" pitchFamily="49" charset="-122"/>
                </a:rPr>
                <a:t>算法高效性</a:t>
              </a:r>
              <a:endParaRPr kumimoji="0" lang="en-US" altLang="zh-CN" b="1">
                <a:solidFill>
                  <a:schemeClr val="tx1"/>
                </a:solidFill>
                <a:latin typeface="黑体" pitchFamily="49" charset="-122"/>
                <a:ea typeface="黑体" pitchFamily="49" charset="-122"/>
              </a:endParaRPr>
            </a:p>
            <a:p>
              <a:pPr algn="ctr"/>
              <a:r>
                <a:rPr kumimoji="0" lang="en-US" altLang="zh-CN" b="1">
                  <a:solidFill>
                    <a:srgbClr val="0000FF"/>
                  </a:solidFill>
                  <a:latin typeface="黑体" pitchFamily="49" charset="-122"/>
                  <a:ea typeface="黑体" pitchFamily="49" charset="-122"/>
                </a:rPr>
                <a:t>(</a:t>
              </a:r>
              <a:r>
                <a:rPr kumimoji="0" lang="zh-CN" altLang="en-US" b="1">
                  <a:solidFill>
                    <a:srgbClr val="0000FF"/>
                  </a:solidFill>
                  <a:latin typeface="黑体" pitchFamily="49" charset="-122"/>
                  <a:ea typeface="黑体" pitchFamily="49" charset="-122"/>
                </a:rPr>
                <a:t>以局部观全局</a:t>
              </a:r>
              <a:r>
                <a:rPr kumimoji="0" lang="en-US" altLang="zh-CN" b="1">
                  <a:solidFill>
                    <a:srgbClr val="0000FF"/>
                  </a:solidFill>
                  <a:latin typeface="黑体" pitchFamily="49" charset="-122"/>
                  <a:ea typeface="黑体" pitchFamily="49" charset="-122"/>
                </a:rPr>
                <a:t>)</a:t>
              </a:r>
              <a:endParaRPr kumimoji="0" lang="zh-CN" altLang="en-US" b="1">
                <a:solidFill>
                  <a:srgbClr val="0000FF"/>
                </a:solidFill>
                <a:latin typeface="黑体" pitchFamily="49" charset="-122"/>
                <a:ea typeface="黑体" pitchFamily="49" charset="-122"/>
              </a:endParaRPr>
            </a:p>
          </p:txBody>
        </p:sp>
        <p:sp>
          <p:nvSpPr>
            <p:cNvPr id="21" name="AutoShape 18"/>
            <p:cNvSpPr>
              <a:spLocks noChangeArrowheads="1"/>
            </p:cNvSpPr>
            <p:nvPr/>
          </p:nvSpPr>
          <p:spPr bwMode="auto">
            <a:xfrm>
              <a:off x="2943169" y="4148551"/>
              <a:ext cx="446103" cy="468008"/>
            </a:xfrm>
            <a:prstGeom prst="rightArrow">
              <a:avLst>
                <a:gd name="adj1" fmla="val 50000"/>
                <a:gd name="adj2" fmla="val 61795"/>
              </a:avLst>
            </a:prstGeom>
            <a:solidFill>
              <a:schemeClr val="bg1">
                <a:lumMod val="95000"/>
              </a:schemeClr>
            </a:solidFill>
            <a:ln w="9525" cmpd="sng">
              <a:solidFill>
                <a:schemeClr val="tx1"/>
              </a:solidFill>
              <a:miter lim="800000"/>
              <a:headEnd/>
              <a:tailEnd/>
            </a:ln>
          </p:spPr>
          <p:txBody>
            <a:bodyPr wrap="none" anchor="ctr"/>
            <a:lstStyle/>
            <a:p>
              <a:pPr>
                <a:defRPr/>
              </a:pPr>
              <a:endParaRPr lang="zh-CN" altLang="zh-CN" b="1">
                <a:solidFill>
                  <a:srgbClr val="000000"/>
                </a:solidFill>
                <a:latin typeface="Calibri" charset="0"/>
                <a:ea typeface="黑体" pitchFamily="49" charset="-122"/>
                <a:cs typeface="宋体" charset="0"/>
                <a:sym typeface="宋体" pitchFamily="2" charset="-122"/>
              </a:endParaRPr>
            </a:p>
          </p:txBody>
        </p:sp>
        <p:sp>
          <p:nvSpPr>
            <p:cNvPr id="22" name="AutoShape 18"/>
            <p:cNvSpPr>
              <a:spLocks noChangeArrowheads="1"/>
            </p:cNvSpPr>
            <p:nvPr/>
          </p:nvSpPr>
          <p:spPr bwMode="auto">
            <a:xfrm>
              <a:off x="5754729" y="4148551"/>
              <a:ext cx="446102" cy="468008"/>
            </a:xfrm>
            <a:prstGeom prst="rightArrow">
              <a:avLst>
                <a:gd name="adj1" fmla="val 50000"/>
                <a:gd name="adj2" fmla="val 61795"/>
              </a:avLst>
            </a:prstGeom>
            <a:solidFill>
              <a:schemeClr val="bg1">
                <a:lumMod val="95000"/>
              </a:schemeClr>
            </a:solidFill>
            <a:ln w="9525" cmpd="sng">
              <a:solidFill>
                <a:schemeClr val="tx1"/>
              </a:solidFill>
              <a:miter lim="800000"/>
              <a:headEnd/>
              <a:tailEnd/>
            </a:ln>
          </p:spPr>
          <p:txBody>
            <a:bodyPr wrap="none" anchor="ctr"/>
            <a:lstStyle/>
            <a:p>
              <a:pPr>
                <a:defRPr/>
              </a:pPr>
              <a:endParaRPr lang="zh-CN" altLang="zh-CN" b="1">
                <a:solidFill>
                  <a:srgbClr val="000000"/>
                </a:solidFill>
                <a:latin typeface="Calibri" charset="0"/>
                <a:ea typeface="黑体" pitchFamily="49" charset="-122"/>
                <a:cs typeface="宋体" charset="0"/>
                <a:sym typeface="宋体" pitchFamily="2" charset="-122"/>
              </a:endParaRPr>
            </a:p>
          </p:txBody>
        </p:sp>
      </p:grpSp>
      <p:grpSp>
        <p:nvGrpSpPr>
          <p:cNvPr id="26" name="组合 25"/>
          <p:cNvGrpSpPr>
            <a:grpSpLocks/>
          </p:cNvGrpSpPr>
          <p:nvPr/>
        </p:nvGrpSpPr>
        <p:grpSpPr bwMode="auto">
          <a:xfrm>
            <a:off x="698500" y="3187822"/>
            <a:ext cx="7848600" cy="1282578"/>
            <a:chOff x="647564" y="1825392"/>
            <a:chExt cx="7848872" cy="1891641"/>
          </a:xfrm>
        </p:grpSpPr>
        <p:sp>
          <p:nvSpPr>
            <p:cNvPr id="11" name="圆角矩形 10"/>
            <p:cNvSpPr/>
            <p:nvPr/>
          </p:nvSpPr>
          <p:spPr>
            <a:xfrm>
              <a:off x="647564" y="1825392"/>
              <a:ext cx="2232102" cy="1296036"/>
            </a:xfrm>
            <a:prstGeom prst="roundRect">
              <a:avLst>
                <a:gd name="adj" fmla="val 7190"/>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r>
                <a:rPr kumimoji="0" lang="zh-CN" altLang="en-US" b="1" dirty="0">
                  <a:solidFill>
                    <a:schemeClr val="tx1"/>
                  </a:solidFill>
                  <a:latin typeface="黑体" pitchFamily="49" charset="-122"/>
                  <a:ea typeface="黑体" pitchFamily="49" charset="-122"/>
                </a:rPr>
                <a:t>易解类</a:t>
              </a:r>
              <a:endParaRPr kumimoji="0" lang="en-US" altLang="zh-CN" b="1" dirty="0">
                <a:solidFill>
                  <a:schemeClr val="tx1"/>
                </a:solidFill>
                <a:latin typeface="黑体" pitchFamily="49" charset="-122"/>
                <a:ea typeface="黑体" pitchFamily="49" charset="-122"/>
              </a:endParaRPr>
            </a:p>
            <a:p>
              <a:pPr algn="ctr"/>
              <a:r>
                <a:rPr kumimoji="0" lang="zh-CN" altLang="en-US" b="1" dirty="0">
                  <a:solidFill>
                    <a:schemeClr val="tx1"/>
                  </a:solidFill>
                  <a:latin typeface="黑体" pitchFamily="49" charset="-122"/>
                  <a:ea typeface="黑体" pitchFamily="49" charset="-122"/>
                </a:rPr>
                <a:t>复杂性理论</a:t>
              </a:r>
            </a:p>
          </p:txBody>
        </p:sp>
        <p:sp>
          <p:nvSpPr>
            <p:cNvPr id="12" name="圆角矩形 11"/>
            <p:cNvSpPr/>
            <p:nvPr/>
          </p:nvSpPr>
          <p:spPr>
            <a:xfrm>
              <a:off x="3455949" y="1825392"/>
              <a:ext cx="2232102" cy="1296036"/>
            </a:xfrm>
            <a:prstGeom prst="roundRect">
              <a:avLst>
                <a:gd name="adj" fmla="val 7190"/>
              </a:avLst>
            </a:prstGeom>
            <a:solidFill>
              <a:schemeClr val="bg1">
                <a:lumMod val="95000"/>
              </a:schemeClr>
            </a:solidFill>
            <a:ln w="38100">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r>
                <a:rPr kumimoji="0" lang="zh-CN" altLang="en-US" b="1">
                  <a:solidFill>
                    <a:schemeClr val="tx1"/>
                  </a:solidFill>
                  <a:latin typeface="黑体" pitchFamily="49" charset="-122"/>
                  <a:ea typeface="黑体" pitchFamily="49" charset="-122"/>
                </a:rPr>
                <a:t>数据驱动的近似算法理论</a:t>
              </a:r>
            </a:p>
          </p:txBody>
        </p:sp>
        <p:sp>
          <p:nvSpPr>
            <p:cNvPr id="13" name="圆角矩形 12"/>
            <p:cNvSpPr/>
            <p:nvPr/>
          </p:nvSpPr>
          <p:spPr>
            <a:xfrm>
              <a:off x="6264334" y="1825392"/>
              <a:ext cx="2232102" cy="1296036"/>
            </a:xfrm>
            <a:prstGeom prst="roundRect">
              <a:avLst>
                <a:gd name="adj" fmla="val 7190"/>
              </a:avLst>
            </a:prstGeom>
            <a:solidFill>
              <a:schemeClr val="bg1">
                <a:lumMod val="95000"/>
              </a:schemeClr>
            </a:solidFill>
            <a:ln w="38100">
              <a:solidFill>
                <a:srgbClr val="7030A0"/>
              </a:solidFill>
            </a:ln>
          </p:spPr>
          <p:style>
            <a:lnRef idx="2">
              <a:schemeClr val="accent1"/>
            </a:lnRef>
            <a:fillRef idx="1">
              <a:schemeClr val="lt1"/>
            </a:fillRef>
            <a:effectRef idx="0">
              <a:schemeClr val="accent1"/>
            </a:effectRef>
            <a:fontRef idx="minor">
              <a:schemeClr val="dk1"/>
            </a:fontRef>
          </p:style>
          <p:txBody>
            <a:bodyPr anchor="ctr"/>
            <a:lstStyle/>
            <a:p>
              <a:pPr algn="ctr"/>
              <a:r>
                <a:rPr kumimoji="0" lang="zh-CN" altLang="en-US" b="1">
                  <a:solidFill>
                    <a:schemeClr val="tx1"/>
                  </a:solidFill>
                  <a:latin typeface="黑体" pitchFamily="49" charset="-122"/>
                  <a:ea typeface="黑体" pitchFamily="49" charset="-122"/>
                </a:rPr>
                <a:t>大数据高效</a:t>
              </a:r>
              <a:endParaRPr kumimoji="0" lang="en-US" altLang="zh-CN" b="1">
                <a:solidFill>
                  <a:schemeClr val="tx1"/>
                </a:solidFill>
                <a:latin typeface="黑体" pitchFamily="49" charset="-122"/>
                <a:ea typeface="黑体" pitchFamily="49" charset="-122"/>
              </a:endParaRPr>
            </a:p>
            <a:p>
              <a:pPr algn="ctr"/>
              <a:r>
                <a:rPr kumimoji="0" lang="zh-CN" altLang="en-US" b="1">
                  <a:solidFill>
                    <a:schemeClr val="tx1"/>
                  </a:solidFill>
                  <a:latin typeface="黑体" pitchFamily="49" charset="-122"/>
                  <a:ea typeface="黑体" pitchFamily="49" charset="-122"/>
                </a:rPr>
                <a:t>算法理论</a:t>
              </a:r>
            </a:p>
          </p:txBody>
        </p:sp>
        <p:sp>
          <p:nvSpPr>
            <p:cNvPr id="30735" name="AutoShape 18"/>
            <p:cNvSpPr>
              <a:spLocks noChangeArrowheads="1"/>
            </p:cNvSpPr>
            <p:nvPr/>
          </p:nvSpPr>
          <p:spPr bwMode="auto">
            <a:xfrm rot="-5400000">
              <a:off x="4301970" y="3230977"/>
              <a:ext cx="576064" cy="396044"/>
            </a:xfrm>
            <a:prstGeom prst="rightArrow">
              <a:avLst>
                <a:gd name="adj1" fmla="val 50000"/>
                <a:gd name="adj2" fmla="val 61798"/>
              </a:avLst>
            </a:prstGeom>
            <a:solidFill>
              <a:srgbClr val="92D050"/>
            </a:solidFill>
            <a:ln w="9525">
              <a:solidFill>
                <a:schemeClr val="tx1"/>
              </a:solidFill>
              <a:miter lim="800000"/>
              <a:headEnd/>
              <a:tailEnd/>
            </a:ln>
          </p:spPr>
          <p:txBody>
            <a:bodyPr wrap="none" anchor="ctr"/>
            <a:lstStyle/>
            <a:p>
              <a:endParaRPr lang="zh-CN" altLang="en-US" b="1">
                <a:solidFill>
                  <a:srgbClr val="000000"/>
                </a:solidFill>
                <a:ea typeface="黑体" pitchFamily="49" charset="-122"/>
                <a:sym typeface="宋体" pitchFamily="2" charset="-122"/>
              </a:endParaRPr>
            </a:p>
          </p:txBody>
        </p:sp>
        <p:sp>
          <p:nvSpPr>
            <p:cNvPr id="19" name="AutoShape 18"/>
            <p:cNvSpPr>
              <a:spLocks noChangeArrowheads="1"/>
            </p:cNvSpPr>
            <p:nvPr/>
          </p:nvSpPr>
          <p:spPr bwMode="auto">
            <a:xfrm rot="16200000">
              <a:off x="1488837" y="3226347"/>
              <a:ext cx="576546" cy="404827"/>
            </a:xfrm>
            <a:prstGeom prst="rightArrow">
              <a:avLst>
                <a:gd name="adj1" fmla="val 50000"/>
                <a:gd name="adj2" fmla="val 61795"/>
              </a:avLst>
            </a:prstGeom>
            <a:solidFill>
              <a:schemeClr val="accent6"/>
            </a:solidFill>
            <a:ln w="9525" cmpd="sng">
              <a:solidFill>
                <a:schemeClr val="tx1"/>
              </a:solidFill>
              <a:miter lim="800000"/>
              <a:headEnd/>
              <a:tailEnd/>
            </a:ln>
          </p:spPr>
          <p:txBody>
            <a:bodyPr wrap="none" anchor="ctr"/>
            <a:lstStyle/>
            <a:p>
              <a:pPr>
                <a:defRPr/>
              </a:pPr>
              <a:endParaRPr lang="zh-CN" altLang="zh-CN" b="1">
                <a:solidFill>
                  <a:srgbClr val="000000"/>
                </a:solidFill>
                <a:latin typeface="Calibri" charset="0"/>
                <a:ea typeface="黑体" pitchFamily="49" charset="-122"/>
                <a:cs typeface="宋体" charset="0"/>
                <a:sym typeface="宋体" pitchFamily="2" charset="-122"/>
              </a:endParaRPr>
            </a:p>
          </p:txBody>
        </p:sp>
        <p:sp>
          <p:nvSpPr>
            <p:cNvPr id="30737" name="AutoShape 18"/>
            <p:cNvSpPr>
              <a:spLocks noChangeArrowheads="1"/>
            </p:cNvSpPr>
            <p:nvPr/>
          </p:nvSpPr>
          <p:spPr bwMode="auto">
            <a:xfrm rot="-5400000">
              <a:off x="7150640" y="3226624"/>
              <a:ext cx="576063" cy="404751"/>
            </a:xfrm>
            <a:prstGeom prst="rightArrow">
              <a:avLst>
                <a:gd name="adj1" fmla="val 50000"/>
                <a:gd name="adj2" fmla="val 61793"/>
              </a:avLst>
            </a:prstGeom>
            <a:solidFill>
              <a:srgbClr val="7030A0"/>
            </a:solidFill>
            <a:ln w="9525">
              <a:solidFill>
                <a:schemeClr val="tx1"/>
              </a:solidFill>
              <a:miter lim="800000"/>
              <a:headEnd/>
              <a:tailEnd/>
            </a:ln>
          </p:spPr>
          <p:txBody>
            <a:bodyPr wrap="none" anchor="ctr"/>
            <a:lstStyle/>
            <a:p>
              <a:endParaRPr lang="zh-CN" altLang="en-US" b="1">
                <a:solidFill>
                  <a:srgbClr val="000000"/>
                </a:solidFill>
                <a:ea typeface="黑体" pitchFamily="49" charset="-122"/>
                <a:sym typeface="宋体" pitchFamily="2" charset="-122"/>
              </a:endParaRPr>
            </a:p>
          </p:txBody>
        </p:sp>
      </p:grpSp>
      <p:sp>
        <p:nvSpPr>
          <p:cNvPr id="17" name="AutoShape 31"/>
          <p:cNvSpPr>
            <a:spLocks noChangeArrowheads="1"/>
          </p:cNvSpPr>
          <p:nvPr/>
        </p:nvSpPr>
        <p:spPr bwMode="auto">
          <a:xfrm rot="10800000">
            <a:off x="1619250" y="5486400"/>
            <a:ext cx="431800" cy="507216"/>
          </a:xfrm>
          <a:prstGeom prst="downArrow">
            <a:avLst>
              <a:gd name="adj1" fmla="val 50000"/>
              <a:gd name="adj2" fmla="val 55195"/>
            </a:avLst>
          </a:prstGeom>
          <a:solidFill>
            <a:srgbClr val="D6E3BC"/>
          </a:solidFill>
          <a:ln w="9525">
            <a:solidFill>
              <a:schemeClr val="tx1"/>
            </a:solidFill>
            <a:miter lim="800000"/>
            <a:headEnd/>
            <a:tailEnd/>
          </a:ln>
        </p:spPr>
        <p:txBody>
          <a:bodyPr wrap="none" anchor="ctr"/>
          <a:lstStyle/>
          <a:p>
            <a:endParaRPr lang="zh-CN" altLang="en-US">
              <a:solidFill>
                <a:srgbClr val="000000"/>
              </a:solidFill>
            </a:endParaRPr>
          </a:p>
        </p:txBody>
      </p:sp>
      <p:sp>
        <p:nvSpPr>
          <p:cNvPr id="23" name="AutoShape 31"/>
          <p:cNvSpPr>
            <a:spLocks noChangeArrowheads="1"/>
          </p:cNvSpPr>
          <p:nvPr/>
        </p:nvSpPr>
        <p:spPr bwMode="auto">
          <a:xfrm rot="10800000">
            <a:off x="4427538" y="5486400"/>
            <a:ext cx="431800" cy="507216"/>
          </a:xfrm>
          <a:prstGeom prst="downArrow">
            <a:avLst>
              <a:gd name="adj1" fmla="val 50000"/>
              <a:gd name="adj2" fmla="val 55195"/>
            </a:avLst>
          </a:prstGeom>
          <a:solidFill>
            <a:srgbClr val="D6E3BC"/>
          </a:solidFill>
          <a:ln w="9525">
            <a:solidFill>
              <a:schemeClr val="tx1"/>
            </a:solidFill>
            <a:miter lim="800000"/>
            <a:headEnd/>
            <a:tailEnd/>
          </a:ln>
        </p:spPr>
        <p:txBody>
          <a:bodyPr wrap="none" anchor="ctr"/>
          <a:lstStyle/>
          <a:p>
            <a:endParaRPr lang="zh-CN" altLang="en-US">
              <a:solidFill>
                <a:srgbClr val="000000"/>
              </a:solidFill>
            </a:endParaRPr>
          </a:p>
        </p:txBody>
      </p:sp>
      <p:sp>
        <p:nvSpPr>
          <p:cNvPr id="24" name="AutoShape 31"/>
          <p:cNvSpPr>
            <a:spLocks noChangeArrowheads="1"/>
          </p:cNvSpPr>
          <p:nvPr/>
        </p:nvSpPr>
        <p:spPr bwMode="auto">
          <a:xfrm rot="10800000">
            <a:off x="7164388" y="5486400"/>
            <a:ext cx="431800" cy="507216"/>
          </a:xfrm>
          <a:prstGeom prst="downArrow">
            <a:avLst>
              <a:gd name="adj1" fmla="val 50000"/>
              <a:gd name="adj2" fmla="val 55195"/>
            </a:avLst>
          </a:prstGeom>
          <a:solidFill>
            <a:srgbClr val="D6E3BC"/>
          </a:solidFill>
          <a:ln w="9525">
            <a:solidFill>
              <a:schemeClr val="tx1"/>
            </a:solidFill>
            <a:miter lim="800000"/>
            <a:headEnd/>
            <a:tailEnd/>
          </a:ln>
        </p:spPr>
        <p:txBody>
          <a:bodyPr wrap="none" anchor="ctr"/>
          <a:lstStyle/>
          <a:p>
            <a:endParaRPr lang="zh-CN" altLang="en-US">
              <a:solidFill>
                <a:srgbClr val="000000"/>
              </a:solidFill>
            </a:endParaRPr>
          </a:p>
        </p:txBody>
      </p:sp>
      <p:sp>
        <p:nvSpPr>
          <p:cNvPr id="27" name="矩形 26" descr="羊皮纸"/>
          <p:cNvSpPr>
            <a:spLocks noChangeArrowheads="1"/>
          </p:cNvSpPr>
          <p:nvPr/>
        </p:nvSpPr>
        <p:spPr bwMode="auto">
          <a:xfrm>
            <a:off x="446088" y="1701159"/>
            <a:ext cx="2209800" cy="1118186"/>
          </a:xfrm>
          <a:prstGeom prst="rect">
            <a:avLst/>
          </a:prstGeom>
          <a:blipFill dpi="0" rotWithShape="1">
            <a:blip r:embed="rId2" cstate="print"/>
            <a:srcRect/>
            <a:tile tx="0" ty="0" sx="100000" sy="100000" flip="none" algn="tl"/>
          </a:blipFill>
          <a:ln w="38100">
            <a:solidFill>
              <a:srgbClr val="FF0000"/>
            </a:solidFill>
            <a:miter lim="800000"/>
            <a:headEnd/>
            <a:tailEnd/>
          </a:ln>
        </p:spPr>
        <p:txBody>
          <a:bodyPr anchor="ctr"/>
          <a:lstStyle/>
          <a:p>
            <a:pPr algn="ctr"/>
            <a:r>
              <a:rPr kumimoji="0" lang="zh-CN" altLang="en-US" b="1" dirty="0" smtClean="0">
                <a:solidFill>
                  <a:srgbClr val="000000"/>
                </a:solidFill>
                <a:latin typeface="黑体" pitchFamily="49" charset="-122"/>
                <a:ea typeface="黑体" pitchFamily="49" charset="-122"/>
              </a:rPr>
              <a:t>大</a:t>
            </a:r>
            <a:r>
              <a:rPr kumimoji="0" lang="zh-CN" altLang="en-US" b="1" dirty="0">
                <a:solidFill>
                  <a:srgbClr val="000000"/>
                </a:solidFill>
                <a:latin typeface="黑体" pitchFamily="49" charset="-122"/>
                <a:ea typeface="黑体" pitchFamily="49" charset="-122"/>
              </a:rPr>
              <a:t>数据下，传统认为易解</a:t>
            </a:r>
            <a:r>
              <a:rPr kumimoji="0" lang="zh-CN" altLang="en-US" b="1" dirty="0" smtClean="0">
                <a:solidFill>
                  <a:srgbClr val="000000"/>
                </a:solidFill>
                <a:latin typeface="黑体" pitchFamily="49" charset="-122"/>
                <a:ea typeface="黑体" pitchFamily="49" charset="-122"/>
              </a:rPr>
              <a:t>问题</a:t>
            </a:r>
            <a:r>
              <a:rPr kumimoji="0" lang="en-US" altLang="zh-CN" b="1" dirty="0" smtClean="0">
                <a:solidFill>
                  <a:srgbClr val="000000"/>
                </a:solidFill>
                <a:latin typeface="黑体" pitchFamily="49" charset="-122"/>
                <a:ea typeface="黑体" pitchFamily="49" charset="-122"/>
              </a:rPr>
              <a:t>—</a:t>
            </a:r>
          </a:p>
          <a:p>
            <a:pPr algn="ctr"/>
            <a:r>
              <a:rPr kumimoji="0" lang="zh-CN" altLang="en-US" b="1" dirty="0" smtClean="0">
                <a:solidFill>
                  <a:srgbClr val="000000"/>
                </a:solidFill>
                <a:latin typeface="黑体" pitchFamily="49" charset="-122"/>
                <a:ea typeface="黑体" pitchFamily="49" charset="-122"/>
              </a:rPr>
              <a:t> </a:t>
            </a:r>
            <a:r>
              <a:rPr kumimoji="0" lang="zh-CN" altLang="en-US" sz="2000" b="1" dirty="0" smtClean="0">
                <a:solidFill>
                  <a:srgbClr val="FF0000"/>
                </a:solidFill>
                <a:latin typeface="黑体" pitchFamily="49" charset="-122"/>
                <a:ea typeface="黑体" pitchFamily="49" charset="-122"/>
              </a:rPr>
              <a:t>“难解”</a:t>
            </a:r>
            <a:r>
              <a:rPr kumimoji="0" lang="zh-CN" altLang="en-US" sz="2000" b="1" dirty="0">
                <a:solidFill>
                  <a:srgbClr val="FF0000"/>
                </a:solidFill>
                <a:latin typeface="黑体" pitchFamily="49" charset="-122"/>
                <a:ea typeface="黑体" pitchFamily="49" charset="-122"/>
              </a:rPr>
              <a:t>问题！</a:t>
            </a:r>
            <a:endParaRPr lang="zh-CN" altLang="en-US" sz="2000" b="1" dirty="0">
              <a:solidFill>
                <a:srgbClr val="FF0000"/>
              </a:solidFill>
              <a:latin typeface="黑体" pitchFamily="49" charset="-122"/>
              <a:ea typeface="黑体" pitchFamily="49" charset="-122"/>
            </a:endParaRPr>
          </a:p>
        </p:txBody>
      </p:sp>
      <p:sp>
        <p:nvSpPr>
          <p:cNvPr id="29" name="矩形 7" descr="羊皮纸"/>
          <p:cNvSpPr>
            <a:spLocks noChangeArrowheads="1"/>
          </p:cNvSpPr>
          <p:nvPr/>
        </p:nvSpPr>
        <p:spPr bwMode="auto">
          <a:xfrm>
            <a:off x="2775092" y="1692798"/>
            <a:ext cx="4006708" cy="1118186"/>
          </a:xfrm>
          <a:prstGeom prst="rect">
            <a:avLst/>
          </a:prstGeom>
          <a:blipFill dpi="0" rotWithShape="1">
            <a:blip r:embed="rId2" cstate="print"/>
            <a:srcRect/>
            <a:tile tx="0" ty="0" sx="100000" sy="100000" flip="none" algn="tl"/>
          </a:blipFill>
          <a:ln w="38100">
            <a:solidFill>
              <a:srgbClr val="FF0000"/>
            </a:solidFill>
            <a:miter lim="800000"/>
            <a:headEnd/>
            <a:tailEnd/>
          </a:ln>
        </p:spPr>
        <p:txBody>
          <a:bodyPr anchor="ctr"/>
          <a:lstStyle/>
          <a:p>
            <a:pPr algn="ctr"/>
            <a:r>
              <a:rPr lang="zh-CN" altLang="en-US" b="1" dirty="0" smtClean="0">
                <a:latin typeface="黑体" pitchFamily="49" charset="-122"/>
                <a:ea typeface="黑体" pitchFamily="49" charset="-122"/>
                <a:sym typeface="Wingdings" pitchFamily="2" charset="2"/>
              </a:rPr>
              <a:t>研究</a:t>
            </a:r>
            <a:r>
              <a:rPr lang="zh-CN" altLang="en-US" b="1" dirty="0">
                <a:latin typeface="黑体" pitchFamily="49" charset="-122"/>
                <a:ea typeface="黑体" pitchFamily="49" charset="-122"/>
                <a:sym typeface="Wingdings" pitchFamily="2" charset="2"/>
              </a:rPr>
              <a:t>数据量、算法效率</a:t>
            </a:r>
            <a:r>
              <a:rPr lang="zh-CN" altLang="en-US" b="1" dirty="0" smtClean="0">
                <a:latin typeface="黑体" pitchFamily="49" charset="-122"/>
                <a:ea typeface="黑体" pitchFamily="49" charset="-122"/>
                <a:sym typeface="Wingdings" pitchFamily="2" charset="2"/>
              </a:rPr>
              <a:t>、</a:t>
            </a:r>
            <a:endParaRPr lang="en-US" altLang="zh-CN" b="1" dirty="0" smtClean="0">
              <a:latin typeface="黑体" pitchFamily="49" charset="-122"/>
              <a:ea typeface="黑体" pitchFamily="49" charset="-122"/>
              <a:sym typeface="Wingdings" pitchFamily="2" charset="2"/>
            </a:endParaRPr>
          </a:p>
          <a:p>
            <a:pPr algn="ctr"/>
            <a:r>
              <a:rPr lang="zh-CN" altLang="en-US" b="1" dirty="0" smtClean="0">
                <a:latin typeface="黑体" pitchFamily="49" charset="-122"/>
                <a:ea typeface="黑体" pitchFamily="49" charset="-122"/>
                <a:sym typeface="Wingdings" pitchFamily="2" charset="2"/>
              </a:rPr>
              <a:t>计算</a:t>
            </a:r>
            <a:r>
              <a:rPr lang="zh-CN" altLang="en-US" b="1" dirty="0">
                <a:latin typeface="黑体" pitchFamily="49" charset="-122"/>
                <a:ea typeface="黑体" pitchFamily="49" charset="-122"/>
                <a:sym typeface="Wingdings" pitchFamily="2" charset="2"/>
              </a:rPr>
              <a:t>结果精确性之间</a:t>
            </a:r>
            <a:r>
              <a:rPr lang="zh-CN" altLang="en-US" b="1" dirty="0" smtClean="0">
                <a:latin typeface="黑体" pitchFamily="49" charset="-122"/>
                <a:ea typeface="黑体" pitchFamily="49" charset="-122"/>
                <a:sym typeface="Wingdings" pitchFamily="2" charset="2"/>
              </a:rPr>
              <a:t>均衡</a:t>
            </a:r>
            <a:endParaRPr lang="en-US" altLang="zh-CN" b="1" dirty="0" smtClean="0">
              <a:latin typeface="黑体" pitchFamily="49" charset="-122"/>
              <a:ea typeface="黑体" pitchFamily="49" charset="-122"/>
              <a:sym typeface="Wingdings" pitchFamily="2" charset="2"/>
            </a:endParaRPr>
          </a:p>
          <a:p>
            <a:r>
              <a:rPr lang="zh-CN" altLang="en-US" sz="2000" b="1" dirty="0">
                <a:solidFill>
                  <a:srgbClr val="FF0000"/>
                </a:solidFill>
                <a:latin typeface="黑体" pitchFamily="49" charset="-122"/>
                <a:ea typeface="黑体" pitchFamily="49" charset="-122"/>
                <a:sym typeface="Wingdings" pitchFamily="2" charset="2"/>
              </a:rPr>
              <a:t>近似</a:t>
            </a:r>
            <a:r>
              <a:rPr lang="zh-CN" altLang="en-US" sz="2000" b="1" dirty="0" smtClean="0">
                <a:solidFill>
                  <a:srgbClr val="FF0000"/>
                </a:solidFill>
                <a:latin typeface="黑体" pitchFamily="49" charset="-122"/>
                <a:ea typeface="黑体" pitchFamily="49" charset="-122"/>
                <a:sym typeface="Wingdings" pitchFamily="2" charset="2"/>
              </a:rPr>
              <a:t>算法（特别是近似数据查询</a:t>
            </a:r>
            <a:r>
              <a:rPr lang="zh-CN" altLang="en-US" sz="2000" b="1" dirty="0" smtClean="0">
                <a:latin typeface="黑体" pitchFamily="49" charset="-122"/>
                <a:ea typeface="黑体" pitchFamily="49" charset="-122"/>
                <a:sym typeface="Wingdings" pitchFamily="2" charset="2"/>
              </a:rPr>
              <a:t>）</a:t>
            </a:r>
            <a:endParaRPr lang="en-US" altLang="zh-CN" sz="2000" b="1" dirty="0">
              <a:latin typeface="黑体" pitchFamily="49" charset="-122"/>
              <a:ea typeface="黑体" pitchFamily="49" charset="-122"/>
              <a:sym typeface="Wingdings" pitchFamily="2" charset="2"/>
            </a:endParaRPr>
          </a:p>
        </p:txBody>
      </p:sp>
      <p:sp>
        <p:nvSpPr>
          <p:cNvPr id="30" name="矩形 29" descr="羊皮纸"/>
          <p:cNvSpPr>
            <a:spLocks noChangeArrowheads="1"/>
          </p:cNvSpPr>
          <p:nvPr/>
        </p:nvSpPr>
        <p:spPr bwMode="auto">
          <a:xfrm>
            <a:off x="6888512" y="1692798"/>
            <a:ext cx="1766953" cy="1118186"/>
          </a:xfrm>
          <a:prstGeom prst="rect">
            <a:avLst/>
          </a:prstGeom>
          <a:blipFill dpi="0" rotWithShape="1">
            <a:blip r:embed="rId2" cstate="print"/>
            <a:srcRect/>
            <a:tile tx="0" ty="0" sx="100000" sy="100000" flip="none" algn="tl"/>
          </a:blipFill>
          <a:ln w="38100">
            <a:solidFill>
              <a:srgbClr val="FF0000"/>
            </a:solidFill>
            <a:miter lim="800000"/>
            <a:headEnd/>
            <a:tailEnd/>
          </a:ln>
        </p:spPr>
        <p:txBody>
          <a:bodyPr anchor="ctr"/>
          <a:lstStyle/>
          <a:p>
            <a:pPr algn="ctr"/>
            <a:r>
              <a:rPr kumimoji="0" lang="zh-CN" altLang="en-US" b="1" dirty="0" smtClean="0">
                <a:solidFill>
                  <a:srgbClr val="000000"/>
                </a:solidFill>
                <a:latin typeface="黑体" pitchFamily="49" charset="-122"/>
                <a:ea typeface="黑体" pitchFamily="49" charset="-122"/>
              </a:rPr>
              <a:t>数据可用性</a:t>
            </a:r>
            <a:endParaRPr kumimoji="0" lang="en-US" altLang="zh-CN" b="1" dirty="0" smtClean="0">
              <a:solidFill>
                <a:srgbClr val="000000"/>
              </a:solidFill>
              <a:latin typeface="黑体" pitchFamily="49" charset="-122"/>
              <a:ea typeface="黑体" pitchFamily="49" charset="-122"/>
            </a:endParaRPr>
          </a:p>
          <a:p>
            <a:pPr algn="ctr"/>
            <a:r>
              <a:rPr kumimoji="0" lang="zh-CN" altLang="en-US" sz="2000" b="1" dirty="0" smtClean="0">
                <a:solidFill>
                  <a:srgbClr val="FF0000"/>
                </a:solidFill>
                <a:latin typeface="黑体" pitchFamily="49" charset="-122"/>
                <a:ea typeface="黑体" pitchFamily="49" charset="-122"/>
              </a:rPr>
              <a:t>质量问题</a:t>
            </a:r>
            <a:r>
              <a:rPr kumimoji="0" lang="zh-CN" altLang="en-US" sz="2000" b="1" dirty="0" smtClean="0">
                <a:solidFill>
                  <a:srgbClr val="000000"/>
                </a:solidFill>
                <a:latin typeface="黑体" pitchFamily="49" charset="-122"/>
                <a:ea typeface="黑体" pitchFamily="49" charset="-122"/>
              </a:rPr>
              <a:t>！</a:t>
            </a:r>
            <a:endParaRPr lang="zh-CN" altLang="en-US" sz="2000" b="1" dirty="0">
              <a:solidFill>
                <a:srgbClr val="C00000"/>
              </a:solidFill>
              <a:latin typeface="黑体" pitchFamily="49" charset="-122"/>
              <a:ea typeface="黑体" pitchFamily="49" charset="-122"/>
            </a:endParaRPr>
          </a:p>
        </p:txBody>
      </p:sp>
    </p:spTree>
    <p:extLst>
      <p:ext uri="{BB962C8B-B14F-4D97-AF65-F5344CB8AC3E}">
        <p14:creationId xmlns:p14="http://schemas.microsoft.com/office/powerpoint/2010/main" xmlns="" val="15152884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down)">
                                      <p:cBhvr>
                                        <p:cTn id="10" dur="500"/>
                                        <p:tgtEl>
                                          <p:spTgt spid="2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down)">
                                      <p:cBhvr>
                                        <p:cTn id="13" dur="500"/>
                                        <p:tgtEl>
                                          <p:spTgt spid="24"/>
                                        </p:tgtEl>
                                      </p:cBhvr>
                                    </p:animEffect>
                                  </p:childTnLst>
                                </p:cTn>
                              </p:par>
                            </p:childTnLst>
                          </p:cTn>
                        </p:par>
                        <p:par>
                          <p:cTn id="14" fill="hold" nodeType="afterGroup">
                            <p:stCondLst>
                              <p:cond delay="500"/>
                            </p:stCondLst>
                            <p:childTnLst>
                              <p:par>
                                <p:cTn id="15" presetID="1"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par>
                          <p:cTn id="17" fill="hold" nodeType="afterGroup">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blinds(horizontal)">
                                      <p:cBhvr>
                                        <p:cTn id="20" dur="500"/>
                                        <p:tgtEl>
                                          <p:spTgt spid="2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wipe(down)">
                                      <p:cBhvr>
                                        <p:cTn id="25" dur="500"/>
                                        <p:tgtEl>
                                          <p:spTgt spid="26"/>
                                        </p:tgtEl>
                                      </p:cBhvr>
                                    </p:animEffect>
                                  </p:childTnLst>
                                </p:cTn>
                              </p:par>
                            </p:childTnLst>
                          </p:cTn>
                        </p:par>
                        <p:par>
                          <p:cTn id="26" fill="hold" nodeType="afterGroup">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linds(horizontal)">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P spid="17" grpId="0" animBg="1"/>
      <p:bldP spid="23"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6E2D7AC1-0E1F-4709-8185-D75B5B26BAB5}" type="slidenum">
              <a:rPr lang="en-US" altLang="zh-CN" smtClean="0"/>
              <a:pPr>
                <a:defRPr/>
              </a:pPr>
              <a:t>3</a:t>
            </a:fld>
            <a:endParaRPr lang="en-US" altLang="zh-CN"/>
          </a:p>
        </p:txBody>
      </p:sp>
      <p:sp>
        <p:nvSpPr>
          <p:cNvPr id="4" name="标题 5"/>
          <p:cNvSpPr txBox="1">
            <a:spLocks/>
          </p:cNvSpPr>
          <p:nvPr/>
        </p:nvSpPr>
        <p:spPr bwMode="auto">
          <a:xfrm>
            <a:off x="766288" y="623218"/>
            <a:ext cx="7334885" cy="518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lang="zh-CN" altLang="en-US" sz="4000" b="1" dirty="0">
                <a:solidFill>
                  <a:schemeClr val="tx1"/>
                </a:solidFill>
                <a:latin typeface="Calibri" pitchFamily="34" charset="0"/>
                <a:ea typeface="黑体" pitchFamily="49" charset="-122"/>
                <a:cs typeface="Calibri" pitchFamily="34" charset="0"/>
              </a:defRPr>
            </a:lvl1pPr>
            <a:lvl2pPr algn="ctr" rtl="0" eaLnBrk="0" fontAlgn="base" hangingPunct="0">
              <a:spcBef>
                <a:spcPct val="0"/>
              </a:spcBef>
              <a:spcAft>
                <a:spcPct val="0"/>
              </a:spcAft>
              <a:defRPr sz="4000">
                <a:solidFill>
                  <a:schemeClr val="tx2"/>
                </a:solidFill>
                <a:latin typeface="Cambria" pitchFamily="18" charset="0"/>
                <a:ea typeface="华文行楷" pitchFamily="2" charset="-122"/>
              </a:defRPr>
            </a:lvl2pPr>
            <a:lvl3pPr algn="ctr" rtl="0" eaLnBrk="0" fontAlgn="base" hangingPunct="0">
              <a:spcBef>
                <a:spcPct val="0"/>
              </a:spcBef>
              <a:spcAft>
                <a:spcPct val="0"/>
              </a:spcAft>
              <a:defRPr sz="4000">
                <a:solidFill>
                  <a:schemeClr val="tx2"/>
                </a:solidFill>
                <a:latin typeface="Cambria" pitchFamily="18" charset="0"/>
                <a:ea typeface="华文行楷" pitchFamily="2" charset="-122"/>
              </a:defRPr>
            </a:lvl3pPr>
            <a:lvl4pPr algn="ctr" rtl="0" eaLnBrk="0" fontAlgn="base" hangingPunct="0">
              <a:spcBef>
                <a:spcPct val="0"/>
              </a:spcBef>
              <a:spcAft>
                <a:spcPct val="0"/>
              </a:spcAft>
              <a:defRPr sz="4000">
                <a:solidFill>
                  <a:schemeClr val="tx2"/>
                </a:solidFill>
                <a:latin typeface="Cambria" pitchFamily="18" charset="0"/>
                <a:ea typeface="华文行楷" pitchFamily="2" charset="-122"/>
              </a:defRPr>
            </a:lvl4pPr>
            <a:lvl5pPr algn="ctr" rtl="0" eaLnBrk="0" fontAlgn="base" hangingPunct="0">
              <a:spcBef>
                <a:spcPct val="0"/>
              </a:spcBef>
              <a:spcAft>
                <a:spcPct val="0"/>
              </a:spcAft>
              <a:defRPr sz="4000">
                <a:solidFill>
                  <a:schemeClr val="tx2"/>
                </a:solidFill>
                <a:latin typeface="Cambria" pitchFamily="18" charset="0"/>
                <a:ea typeface="华文行楷" pitchFamily="2" charset="-122"/>
              </a:defRPr>
            </a:lvl5pPr>
            <a:lvl6pPr marL="457200" algn="ctr" rtl="0" fontAlgn="base">
              <a:spcBef>
                <a:spcPct val="0"/>
              </a:spcBef>
              <a:spcAft>
                <a:spcPct val="0"/>
              </a:spcAft>
              <a:defRPr sz="4000">
                <a:solidFill>
                  <a:schemeClr val="tx2"/>
                </a:solidFill>
                <a:latin typeface="Arial" pitchFamily="34" charset="0"/>
                <a:ea typeface="黑体" pitchFamily="2" charset="-122"/>
              </a:defRPr>
            </a:lvl6pPr>
            <a:lvl7pPr marL="914400" algn="ctr" rtl="0" fontAlgn="base">
              <a:spcBef>
                <a:spcPct val="0"/>
              </a:spcBef>
              <a:spcAft>
                <a:spcPct val="0"/>
              </a:spcAft>
              <a:defRPr sz="4000">
                <a:solidFill>
                  <a:schemeClr val="tx2"/>
                </a:solidFill>
                <a:latin typeface="Arial" pitchFamily="34" charset="0"/>
                <a:ea typeface="黑体" pitchFamily="2" charset="-122"/>
              </a:defRPr>
            </a:lvl7pPr>
            <a:lvl8pPr marL="1371600" algn="ctr" rtl="0" fontAlgn="base">
              <a:spcBef>
                <a:spcPct val="0"/>
              </a:spcBef>
              <a:spcAft>
                <a:spcPct val="0"/>
              </a:spcAft>
              <a:defRPr sz="4000">
                <a:solidFill>
                  <a:schemeClr val="tx2"/>
                </a:solidFill>
                <a:latin typeface="Arial" pitchFamily="34" charset="0"/>
                <a:ea typeface="黑体" pitchFamily="2" charset="-122"/>
              </a:defRPr>
            </a:lvl8pPr>
            <a:lvl9pPr marL="1828800" algn="ctr" rtl="0" fontAlgn="base">
              <a:spcBef>
                <a:spcPct val="0"/>
              </a:spcBef>
              <a:spcAft>
                <a:spcPct val="0"/>
              </a:spcAft>
              <a:defRPr sz="4000">
                <a:solidFill>
                  <a:schemeClr val="tx2"/>
                </a:solidFill>
                <a:latin typeface="Arial" pitchFamily="34" charset="0"/>
                <a:ea typeface="黑体" pitchFamily="2" charset="-122"/>
              </a:defRPr>
            </a:lvl9pPr>
          </a:lstStyle>
          <a:p>
            <a:r>
              <a:rPr lang="zh-CN" altLang="en-US" sz="2800" kern="0" smtClean="0">
                <a:latin typeface="黑体" panose="02010609060101010101" pitchFamily="2" charset="-122"/>
                <a:ea typeface="黑体" panose="02010609060101010101" pitchFamily="2" charset="-122"/>
                <a:sym typeface="+mn-ea"/>
              </a:rPr>
              <a:t>事件还原</a:t>
            </a:r>
            <a:r>
              <a:rPr lang="en-US" altLang="zh-CN" sz="2800" kern="0" smtClean="0">
                <a:latin typeface="黑体" panose="02010609060101010101" pitchFamily="2" charset="-122"/>
                <a:ea typeface="黑体" panose="02010609060101010101" pitchFamily="2" charset="-122"/>
                <a:sym typeface="+mn-ea"/>
              </a:rPr>
              <a:t>:</a:t>
            </a:r>
            <a:r>
              <a:rPr lang="zh-CN" altLang="en-US" sz="2800" kern="0" smtClean="0">
                <a:latin typeface="黑体" panose="02010609060101010101" pitchFamily="2" charset="-122"/>
                <a:ea typeface="黑体" panose="02010609060101010101" pitchFamily="2" charset="-122"/>
                <a:sym typeface="+mn-ea"/>
              </a:rPr>
              <a:t>美国大规模网络瘫痪事件始末（</a:t>
            </a:r>
            <a:r>
              <a:rPr lang="en-US" altLang="zh-CN" sz="2800" kern="0" smtClean="0">
                <a:latin typeface="黑体" panose="02010609060101010101" pitchFamily="2" charset="-122"/>
                <a:ea typeface="黑体" panose="02010609060101010101" pitchFamily="2" charset="-122"/>
                <a:sym typeface="+mn-ea"/>
              </a:rPr>
              <a:t>2</a:t>
            </a:r>
            <a:r>
              <a:rPr lang="zh-CN" altLang="en-US" sz="2800" kern="0" smtClean="0">
                <a:latin typeface="黑体" panose="02010609060101010101" pitchFamily="2" charset="-122"/>
                <a:ea typeface="黑体" panose="02010609060101010101" pitchFamily="2" charset="-122"/>
                <a:sym typeface="+mn-ea"/>
              </a:rPr>
              <a:t>）</a:t>
            </a:r>
            <a:endParaRPr lang="zh-CN" altLang="en-US" sz="2800" kern="0">
              <a:latin typeface="黑体" panose="02010609060101010101" pitchFamily="2" charset="-122"/>
              <a:ea typeface="黑体" panose="02010609060101010101" pitchFamily="2"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66629" y="3356991"/>
            <a:ext cx="3479053" cy="2957195"/>
          </a:xfrm>
          <a:prstGeom prst="rect">
            <a:avLst/>
          </a:prstGeom>
        </p:spPr>
      </p:pic>
      <p:sp>
        <p:nvSpPr>
          <p:cNvPr id="6" name="文本框 5"/>
          <p:cNvSpPr txBox="1"/>
          <p:nvPr/>
        </p:nvSpPr>
        <p:spPr>
          <a:xfrm>
            <a:off x="300746" y="3356992"/>
            <a:ext cx="400110" cy="2957194"/>
          </a:xfrm>
          <a:prstGeom prst="rect">
            <a:avLst/>
          </a:prstGeom>
          <a:noFill/>
        </p:spPr>
        <p:txBody>
          <a:bodyPr vert="eaVert" wrap="square" rtlCol="0">
            <a:spAutoFit/>
          </a:bodyPr>
          <a:lstStyle/>
          <a:p>
            <a:r>
              <a:rPr lang="zh-CN" altLang="en-US" sz="1400" dirty="0">
                <a:solidFill>
                  <a:schemeClr val="accent1"/>
                </a:solidFill>
                <a:latin typeface="华文楷体" panose="02010600040101010101" charset="-122"/>
                <a:ea typeface="华文楷体" panose="02010600040101010101" charset="-122"/>
              </a:rPr>
              <a:t>著名网站及受</a:t>
            </a:r>
            <a:r>
              <a:rPr lang="en-US" altLang="zh-CN" sz="1400" dirty="0" err="1">
                <a:solidFill>
                  <a:schemeClr val="accent1"/>
                </a:solidFill>
                <a:latin typeface="华文楷体" panose="02010600040101010101" charset="-122"/>
                <a:ea typeface="华文楷体" panose="02010600040101010101" charset="-122"/>
              </a:rPr>
              <a:t>DDos</a:t>
            </a:r>
            <a:r>
              <a:rPr lang="zh-CN" altLang="en-US" sz="1400" dirty="0">
                <a:solidFill>
                  <a:schemeClr val="accent1"/>
                </a:solidFill>
                <a:latin typeface="华文楷体" panose="02010600040101010101" charset="-122"/>
                <a:ea typeface="华文楷体" panose="02010600040101010101" charset="-122"/>
              </a:rPr>
              <a:t>攻击情况</a:t>
            </a:r>
          </a:p>
        </p:txBody>
      </p:sp>
      <p:pic>
        <p:nvPicPr>
          <p:cNvPr id="7" name="图片 6"/>
          <p:cNvPicPr>
            <a:picLocks noChangeAspect="1"/>
          </p:cNvPicPr>
          <p:nvPr/>
        </p:nvPicPr>
        <p:blipFill>
          <a:blip r:embed="rId3"/>
          <a:stretch>
            <a:fillRect/>
          </a:stretch>
        </p:blipFill>
        <p:spPr>
          <a:xfrm>
            <a:off x="5094079" y="1461180"/>
            <a:ext cx="2991772" cy="1356480"/>
          </a:xfrm>
          <a:prstGeom prst="rect">
            <a:avLst/>
          </a:prstGeom>
        </p:spPr>
      </p:pic>
      <p:pic>
        <p:nvPicPr>
          <p:cNvPr id="8" name="图片 7"/>
          <p:cNvPicPr>
            <a:picLocks noChangeAspect="1"/>
          </p:cNvPicPr>
          <p:nvPr/>
        </p:nvPicPr>
        <p:blipFill>
          <a:blip r:embed="rId4" cstate="print"/>
          <a:stretch>
            <a:fillRect/>
          </a:stretch>
        </p:blipFill>
        <p:spPr>
          <a:xfrm>
            <a:off x="4954952" y="2950443"/>
            <a:ext cx="3149388" cy="1314921"/>
          </a:xfrm>
          <a:prstGeom prst="rect">
            <a:avLst/>
          </a:prstGeom>
        </p:spPr>
      </p:pic>
      <p:sp>
        <p:nvSpPr>
          <p:cNvPr id="9" name="文本框 8"/>
          <p:cNvSpPr txBox="1"/>
          <p:nvPr/>
        </p:nvSpPr>
        <p:spPr>
          <a:xfrm>
            <a:off x="204427" y="1332000"/>
            <a:ext cx="4413972" cy="2246769"/>
          </a:xfrm>
          <a:prstGeom prst="rect">
            <a:avLst/>
          </a:prstGeom>
          <a:noFill/>
        </p:spPr>
        <p:txBody>
          <a:bodyPr wrap="square" rtlCol="0">
            <a:spAutoFit/>
          </a:bodyPr>
          <a:lstStyle/>
          <a:p>
            <a:pPr algn="ctr"/>
            <a:r>
              <a:rPr lang="zh-CN" altLang="en-US" sz="2000" b="1" dirty="0">
                <a:solidFill>
                  <a:schemeClr val="accent1"/>
                </a:solidFill>
                <a:latin typeface="华文楷体" panose="02010600040101010101" charset="-122"/>
                <a:ea typeface="华文楷体" panose="02010600040101010101" charset="-122"/>
              </a:rPr>
              <a:t>瘫痪原因</a:t>
            </a:r>
            <a:endParaRPr lang="en-US" altLang="zh-CN" sz="2000" dirty="0"/>
          </a:p>
          <a:p>
            <a:r>
              <a:rPr lang="zh-CN" altLang="en-US" sz="2000" dirty="0"/>
              <a:t>造成本次大规模网络瘫痪的原因是Dyn Inc. 的服务器遭到了</a:t>
            </a:r>
            <a:r>
              <a:rPr lang="en-US" altLang="zh-CN" sz="2000" dirty="0"/>
              <a:t>(</a:t>
            </a:r>
            <a:r>
              <a:rPr lang="zh-CN" altLang="en-US" sz="2000" dirty="0"/>
              <a:t>流量超过</a:t>
            </a:r>
            <a:r>
              <a:rPr lang="en-US" altLang="zh-CN" sz="2000" dirty="0"/>
              <a:t>1Tbps </a:t>
            </a:r>
            <a:r>
              <a:rPr lang="zh-CN" altLang="en-US" sz="2000" dirty="0"/>
              <a:t>的超大规模</a:t>
            </a:r>
            <a:r>
              <a:rPr lang="en-US" altLang="zh-CN" sz="2000" dirty="0"/>
              <a:t>)</a:t>
            </a:r>
            <a:r>
              <a:rPr lang="zh-CN" altLang="en-US" sz="2000" dirty="0"/>
              <a:t>DDoS劫持攻击。位于美国新罕布什尔州曼彻斯特市的Dyn公司，是美国主要域名服务器（DNS）供应商。</a:t>
            </a:r>
            <a:endParaRPr lang="en-US" altLang="zh-CN" sz="2000" dirty="0"/>
          </a:p>
        </p:txBody>
      </p:sp>
      <p:sp>
        <p:nvSpPr>
          <p:cNvPr id="10" name="文本框 9"/>
          <p:cNvSpPr txBox="1"/>
          <p:nvPr/>
        </p:nvSpPr>
        <p:spPr>
          <a:xfrm>
            <a:off x="4702743" y="4005064"/>
            <a:ext cx="4333307" cy="2523768"/>
          </a:xfrm>
          <a:prstGeom prst="rect">
            <a:avLst/>
          </a:prstGeom>
          <a:noFill/>
        </p:spPr>
        <p:txBody>
          <a:bodyPr wrap="square" rtlCol="0">
            <a:spAutoFit/>
          </a:bodyPr>
          <a:lstStyle/>
          <a:p>
            <a:pPr algn="ctr"/>
            <a:r>
              <a:rPr lang="zh-CN" altLang="en-US" sz="2000" b="1" dirty="0">
                <a:solidFill>
                  <a:schemeClr val="accent1"/>
                </a:solidFill>
                <a:latin typeface="华文楷体" panose="02010600040101010101" charset="-122"/>
                <a:ea typeface="华文楷体" panose="02010600040101010101" charset="-122"/>
              </a:rPr>
              <a:t>名词解释</a:t>
            </a:r>
            <a:endParaRPr lang="en-US" altLang="zh-CN" sz="2000" b="1" dirty="0">
              <a:solidFill>
                <a:schemeClr val="accent1"/>
              </a:solidFill>
              <a:latin typeface="华文楷体" panose="02010600040101010101" charset="-122"/>
              <a:ea typeface="华文楷体" panose="02010600040101010101" charset="-122"/>
            </a:endParaRPr>
          </a:p>
          <a:p>
            <a:r>
              <a:rPr lang="en-US" altLang="zh-CN" sz="1400" i="1" u="sng" dirty="0"/>
              <a:t>DNS</a:t>
            </a:r>
            <a:r>
              <a:rPr lang="zh-CN" altLang="en-US" sz="1400" i="1" u="sng" dirty="0"/>
              <a:t>服务器：是进行域名和与之相对应的</a:t>
            </a:r>
            <a:r>
              <a:rPr lang="en-US" altLang="zh-CN" sz="1400" i="1" u="sng" dirty="0"/>
              <a:t>IP</a:t>
            </a:r>
            <a:r>
              <a:rPr lang="zh-CN" altLang="en-US" sz="1400" i="1" u="sng" dirty="0"/>
              <a:t>地址转换的服务器。</a:t>
            </a:r>
            <a:r>
              <a:rPr lang="en-US" altLang="zh-CN" sz="1400" i="1" u="sng" dirty="0"/>
              <a:t>DNS</a:t>
            </a:r>
            <a:r>
              <a:rPr lang="zh-CN" altLang="en-US" sz="1400" i="1" u="sng" dirty="0"/>
              <a:t>中保存了一张域名和与之相对应的</a:t>
            </a:r>
            <a:r>
              <a:rPr lang="en-US" altLang="zh-CN" sz="1400" i="1" u="sng" dirty="0"/>
              <a:t>IP</a:t>
            </a:r>
            <a:r>
              <a:rPr lang="zh-CN" altLang="en-US" sz="1400" i="1" u="sng" dirty="0"/>
              <a:t>地址的表，以解析消息的域名。根据解析结果进行目标站点访问。若</a:t>
            </a:r>
            <a:r>
              <a:rPr lang="en-US" altLang="zh-CN" sz="1400" i="1" u="sng" dirty="0"/>
              <a:t>DNS</a:t>
            </a:r>
            <a:r>
              <a:rPr lang="zh-CN" altLang="en-US" sz="1400" i="1" u="sng" dirty="0"/>
              <a:t>服务器遭受</a:t>
            </a:r>
            <a:r>
              <a:rPr lang="en-US" altLang="zh-CN" sz="1400" i="1" u="sng" dirty="0" err="1"/>
              <a:t>DDos</a:t>
            </a:r>
            <a:r>
              <a:rPr lang="zh-CN" altLang="en-US" sz="1400" i="1" u="sng" dirty="0"/>
              <a:t>攻击，则无法正常解析域名，故用户无法访问对应目标站点。</a:t>
            </a:r>
            <a:endParaRPr lang="en-US" altLang="zh-CN" sz="1400" i="1" u="sng" dirty="0"/>
          </a:p>
          <a:p>
            <a:endParaRPr lang="en-US" altLang="zh-CN" sz="1200" dirty="0"/>
          </a:p>
          <a:p>
            <a:r>
              <a:rPr lang="en-US" altLang="zh-CN" sz="1400" i="1" u="sng" dirty="0" err="1"/>
              <a:t>DDos</a:t>
            </a:r>
            <a:r>
              <a:rPr lang="zh-CN" altLang="en-US" sz="1400" i="1" u="sng" dirty="0"/>
              <a:t>攻击：分布式拒绝服务 </a:t>
            </a:r>
            <a:r>
              <a:rPr lang="en-US" altLang="zh-CN" sz="1400" i="1" u="sng" dirty="0"/>
              <a:t>(</a:t>
            </a:r>
            <a:r>
              <a:rPr lang="en-US" altLang="zh-CN" sz="1400" i="1" u="sng" dirty="0" err="1"/>
              <a:t>DDoS:Distributed</a:t>
            </a:r>
            <a:r>
              <a:rPr lang="en-US" altLang="zh-CN" sz="1400" i="1" u="sng" dirty="0"/>
              <a:t> Denial of Service)</a:t>
            </a:r>
            <a:r>
              <a:rPr lang="zh-CN" altLang="en-US" sz="1400" i="1" u="sng" dirty="0"/>
              <a:t>攻击指借助于客户</a:t>
            </a:r>
            <a:r>
              <a:rPr lang="en-US" altLang="zh-CN" sz="1400" i="1" u="sng" dirty="0"/>
              <a:t>/</a:t>
            </a:r>
            <a:r>
              <a:rPr lang="zh-CN" altLang="en-US" sz="1400" i="1" u="sng" dirty="0"/>
              <a:t>服务器技术，将多个计算机联合起来作为攻击平台，对一个或多个目标发动</a:t>
            </a:r>
            <a:r>
              <a:rPr lang="en-US" altLang="zh-CN" sz="1400" i="1" u="sng" dirty="0"/>
              <a:t>DDoS</a:t>
            </a:r>
            <a:r>
              <a:rPr lang="zh-CN" altLang="en-US" sz="1400" i="1" u="sng" dirty="0"/>
              <a:t>攻击，从而成倍地提高拒绝服务攻击的威力。</a:t>
            </a:r>
          </a:p>
        </p:txBody>
      </p:sp>
      <p:sp>
        <p:nvSpPr>
          <p:cNvPr id="11" name="文本框 10"/>
          <p:cNvSpPr txBox="1"/>
          <p:nvPr/>
        </p:nvSpPr>
        <p:spPr>
          <a:xfrm>
            <a:off x="8126420" y="1639057"/>
            <a:ext cx="400110" cy="1006172"/>
          </a:xfrm>
          <a:prstGeom prst="rect">
            <a:avLst/>
          </a:prstGeom>
          <a:noFill/>
        </p:spPr>
        <p:txBody>
          <a:bodyPr vert="eaVert" wrap="square" rtlCol="0">
            <a:spAutoFit/>
          </a:bodyPr>
          <a:lstStyle/>
          <a:p>
            <a:r>
              <a:rPr lang="en-US" altLang="zh-CN" sz="1400" dirty="0">
                <a:solidFill>
                  <a:schemeClr val="accent1"/>
                </a:solidFill>
                <a:latin typeface="华文楷体" panose="02010600040101010101" charset="-122"/>
                <a:ea typeface="华文楷体" panose="02010600040101010101" charset="-122"/>
              </a:rPr>
              <a:t>DYN</a:t>
            </a:r>
            <a:r>
              <a:rPr lang="zh-CN" altLang="en-US" sz="1400" dirty="0">
                <a:solidFill>
                  <a:schemeClr val="accent1"/>
                </a:solidFill>
                <a:latin typeface="华文楷体" panose="02010600040101010101" charset="-122"/>
                <a:ea typeface="华文楷体" panose="02010600040101010101" charset="-122"/>
              </a:rPr>
              <a:t>介绍</a:t>
            </a:r>
          </a:p>
        </p:txBody>
      </p:sp>
      <p:sp>
        <p:nvSpPr>
          <p:cNvPr id="12" name="文本框 11"/>
          <p:cNvSpPr txBox="1"/>
          <p:nvPr/>
        </p:nvSpPr>
        <p:spPr>
          <a:xfrm>
            <a:off x="8130131" y="2790518"/>
            <a:ext cx="400110" cy="1574586"/>
          </a:xfrm>
          <a:prstGeom prst="rect">
            <a:avLst/>
          </a:prstGeom>
          <a:noFill/>
        </p:spPr>
        <p:txBody>
          <a:bodyPr vert="eaVert" wrap="square" rtlCol="0">
            <a:spAutoFit/>
          </a:bodyPr>
          <a:lstStyle/>
          <a:p>
            <a:r>
              <a:rPr lang="zh-CN" altLang="en-US" sz="1400" dirty="0">
                <a:solidFill>
                  <a:schemeClr val="accent1"/>
                </a:solidFill>
                <a:latin typeface="华文楷体" panose="02010600040101010101" charset="-122"/>
                <a:ea typeface="华文楷体" panose="02010600040101010101" charset="-122"/>
              </a:rPr>
              <a:t>当日攻击总览</a:t>
            </a:r>
          </a:p>
        </p:txBody>
      </p:sp>
    </p:spTree>
    <p:extLst>
      <p:ext uri="{BB962C8B-B14F-4D97-AF65-F5344CB8AC3E}">
        <p14:creationId xmlns:p14="http://schemas.microsoft.com/office/powerpoint/2010/main" xmlns="" val="5154597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6516216" y="1600200"/>
            <a:ext cx="2448272" cy="4354752"/>
          </a:xfrm>
          <a:prstGeom prst="roundRect">
            <a:avLst>
              <a:gd name="adj" fmla="val 3742"/>
            </a:avLst>
          </a:prstGeom>
          <a:solidFill>
            <a:schemeClr val="accent5">
              <a:lumMod val="20000"/>
              <a:lumOff val="8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solidFill>
                  <a:srgbClr val="0000CC"/>
                </a:solidFill>
                <a:latin typeface="黑体" panose="02010609060101010101" pitchFamily="49" charset="-122"/>
                <a:ea typeface="黑体" panose="02010609060101010101" pitchFamily="49" charset="-122"/>
              </a:rPr>
              <a:t>数据质量：图数据</a:t>
            </a:r>
            <a:endParaRPr lang="zh-CN" altLang="en-US" dirty="0">
              <a:solidFill>
                <a:srgbClr val="0000CC"/>
              </a:solidFill>
              <a:latin typeface="黑体" panose="02010609060101010101" pitchFamily="49" charset="-122"/>
              <a:ea typeface="黑体" panose="02010609060101010101" pitchFamily="49" charset="-122"/>
            </a:endParaRPr>
          </a:p>
        </p:txBody>
      </p:sp>
      <p:grpSp>
        <p:nvGrpSpPr>
          <p:cNvPr id="13" name="组合 12"/>
          <p:cNvGrpSpPr/>
          <p:nvPr/>
        </p:nvGrpSpPr>
        <p:grpSpPr>
          <a:xfrm>
            <a:off x="107504" y="1524000"/>
            <a:ext cx="6336704" cy="4392488"/>
            <a:chOff x="971600" y="908720"/>
            <a:chExt cx="6336704" cy="4392488"/>
          </a:xfrm>
        </p:grpSpPr>
        <p:sp>
          <p:nvSpPr>
            <p:cNvPr id="12" name="圆角矩形 11"/>
            <p:cNvSpPr/>
            <p:nvPr/>
          </p:nvSpPr>
          <p:spPr>
            <a:xfrm>
              <a:off x="971600" y="908720"/>
              <a:ext cx="6336704" cy="4392488"/>
            </a:xfrm>
            <a:prstGeom prst="roundRect">
              <a:avLst>
                <a:gd name="adj" fmla="val 3742"/>
              </a:avLst>
            </a:prstGeom>
            <a:solidFill>
              <a:schemeClr val="accent6">
                <a:lumMod val="20000"/>
                <a:lumOff val="80000"/>
              </a:schemeClr>
            </a:solidFill>
            <a:ln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dirty="0" smtClean="0">
                  <a:solidFill>
                    <a:srgbClr val="0000CC"/>
                  </a:solidFill>
                  <a:latin typeface="黑体" panose="02010609060101010101" pitchFamily="49" charset="-122"/>
                  <a:ea typeface="黑体" panose="02010609060101010101" pitchFamily="49" charset="-122"/>
                </a:rPr>
                <a:t>数据查询处理的效率和准确性：图数据、关系数据</a:t>
              </a:r>
              <a:endParaRPr lang="zh-CN" altLang="en-US" dirty="0">
                <a:solidFill>
                  <a:srgbClr val="0000CC"/>
                </a:solidFill>
                <a:latin typeface="黑体" panose="02010609060101010101" pitchFamily="49" charset="-122"/>
                <a:ea typeface="黑体" panose="02010609060101010101" pitchFamily="49" charset="-122"/>
              </a:endParaRPr>
            </a:p>
          </p:txBody>
        </p:sp>
        <p:sp>
          <p:nvSpPr>
            <p:cNvPr id="4" name="圆角矩形 3"/>
            <p:cNvSpPr/>
            <p:nvPr/>
          </p:nvSpPr>
          <p:spPr>
            <a:xfrm>
              <a:off x="1540840" y="3540475"/>
              <a:ext cx="2277944" cy="1472700"/>
            </a:xfrm>
            <a:prstGeom prst="roundRect">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pPr algn="ctr"/>
              <a:r>
                <a:rPr lang="zh-CN" altLang="en-US" sz="1600" dirty="0">
                  <a:solidFill>
                    <a:schemeClr val="tx1"/>
                  </a:solidFill>
                  <a:latin typeface="黑体" pitchFamily="49" charset="-122"/>
                  <a:ea typeface="黑体" pitchFamily="49" charset="-122"/>
                </a:rPr>
                <a:t>并发可扩展性理论：</a:t>
              </a:r>
              <a:endParaRPr lang="en-US" altLang="zh-CN" sz="1600" dirty="0">
                <a:solidFill>
                  <a:schemeClr val="tx1"/>
                </a:solidFill>
                <a:latin typeface="黑体" pitchFamily="49" charset="-122"/>
                <a:ea typeface="黑体" pitchFamily="49" charset="-122"/>
              </a:endParaRPr>
            </a:p>
            <a:p>
              <a:pPr algn="ctr"/>
              <a:r>
                <a:rPr lang="en-US" altLang="zh-CN" sz="1600" dirty="0">
                  <a:solidFill>
                    <a:schemeClr val="tx1"/>
                  </a:solidFill>
                  <a:latin typeface="黑体" pitchFamily="49" charset="-122"/>
                  <a:ea typeface="黑体" pitchFamily="49" charset="-122"/>
                </a:rPr>
                <a:t>a.</a:t>
              </a:r>
              <a:r>
                <a:rPr lang="zh-CN" altLang="en-US" sz="1600" dirty="0">
                  <a:solidFill>
                    <a:schemeClr val="tx1"/>
                  </a:solidFill>
                  <a:latin typeface="黑体" pitchFamily="49" charset="-122"/>
                  <a:ea typeface="黑体" pitchFamily="49" charset="-122"/>
                </a:rPr>
                <a:t>查询算法的并发可扩展性的模型和分类</a:t>
              </a:r>
            </a:p>
            <a:p>
              <a:pPr algn="ctr"/>
              <a:r>
                <a:rPr lang="en-US" altLang="zh-CN" sz="1600" dirty="0">
                  <a:solidFill>
                    <a:schemeClr val="tx1"/>
                  </a:solidFill>
                  <a:latin typeface="黑体" pitchFamily="49" charset="-122"/>
                  <a:ea typeface="黑体" pitchFamily="49" charset="-122"/>
                </a:rPr>
                <a:t>b. </a:t>
              </a:r>
              <a:r>
                <a:rPr lang="zh-CN" altLang="en-US" sz="1600" dirty="0">
                  <a:solidFill>
                    <a:schemeClr val="tx1"/>
                  </a:solidFill>
                  <a:latin typeface="黑体" pitchFamily="49" charset="-122"/>
                  <a:ea typeface="黑体" pitchFamily="49" charset="-122"/>
                </a:rPr>
                <a:t>不同计算问题的并发可扩展性的</a:t>
              </a:r>
              <a:r>
                <a:rPr lang="zh-CN" altLang="en-US" sz="1600" dirty="0" smtClean="0">
                  <a:solidFill>
                    <a:schemeClr val="tx1"/>
                  </a:solidFill>
                  <a:latin typeface="黑体" pitchFamily="49" charset="-122"/>
                  <a:ea typeface="黑体" pitchFamily="49" charset="-122"/>
                </a:rPr>
                <a:t>判别</a:t>
              </a:r>
              <a:endParaRPr lang="zh-CN" altLang="en-US" sz="1600" dirty="0">
                <a:solidFill>
                  <a:schemeClr val="tx1"/>
                </a:solidFill>
                <a:latin typeface="黑体" pitchFamily="49" charset="-122"/>
                <a:ea typeface="黑体" pitchFamily="49" charset="-122"/>
              </a:endParaRPr>
            </a:p>
          </p:txBody>
        </p:sp>
        <p:sp>
          <p:nvSpPr>
            <p:cNvPr id="5" name="圆角矩形 4"/>
            <p:cNvSpPr/>
            <p:nvPr/>
          </p:nvSpPr>
          <p:spPr>
            <a:xfrm>
              <a:off x="3923928" y="3507879"/>
              <a:ext cx="3024336" cy="1505296"/>
            </a:xfrm>
            <a:prstGeom prst="roundRect">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r>
                <a:rPr lang="zh-CN" altLang="en-US" sz="1600" dirty="0">
                  <a:solidFill>
                    <a:schemeClr val="tx1"/>
                  </a:solidFill>
                  <a:latin typeface="黑体" pitchFamily="49" charset="-122"/>
                  <a:ea typeface="黑体" pitchFamily="49" charset="-122"/>
                </a:rPr>
                <a:t>顺序算法的自动可并发性理论：</a:t>
              </a:r>
              <a:endParaRPr lang="en-US" altLang="zh-CN" sz="1600" dirty="0">
                <a:solidFill>
                  <a:schemeClr val="tx1"/>
                </a:solidFill>
                <a:latin typeface="黑体" pitchFamily="49" charset="-122"/>
                <a:ea typeface="黑体" pitchFamily="49" charset="-122"/>
              </a:endParaRPr>
            </a:p>
            <a:p>
              <a:r>
                <a:rPr lang="en-US" altLang="zh-CN" sz="1600" dirty="0">
                  <a:solidFill>
                    <a:schemeClr val="tx1"/>
                  </a:solidFill>
                  <a:latin typeface="黑体" pitchFamily="49" charset="-122"/>
                  <a:ea typeface="黑体" pitchFamily="49" charset="-122"/>
                </a:rPr>
                <a:t>a.</a:t>
              </a:r>
              <a:r>
                <a:rPr lang="zh-CN" altLang="en-US" sz="1600" dirty="0">
                  <a:solidFill>
                    <a:schemeClr val="tx1"/>
                  </a:solidFill>
                  <a:latin typeface="黑体" pitchFamily="49" charset="-122"/>
                  <a:ea typeface="黑体" pitchFamily="49" charset="-122"/>
                </a:rPr>
                <a:t>顺序算法的自动可并发性模型和分类</a:t>
              </a:r>
              <a:endParaRPr lang="en-US" altLang="zh-CN" sz="1600" dirty="0">
                <a:solidFill>
                  <a:schemeClr val="tx1"/>
                </a:solidFill>
                <a:latin typeface="黑体" pitchFamily="49" charset="-122"/>
                <a:ea typeface="黑体" pitchFamily="49" charset="-122"/>
              </a:endParaRPr>
            </a:p>
            <a:p>
              <a:r>
                <a:rPr lang="en-US" altLang="zh-CN" sz="1600" dirty="0">
                  <a:solidFill>
                    <a:schemeClr val="tx1"/>
                  </a:solidFill>
                  <a:latin typeface="黑体" pitchFamily="49" charset="-122"/>
                  <a:ea typeface="黑体" pitchFamily="49" charset="-122"/>
                </a:rPr>
                <a:t>b.</a:t>
              </a:r>
              <a:r>
                <a:rPr lang="zh-CN" altLang="en-US" sz="1600" dirty="0">
                  <a:solidFill>
                    <a:schemeClr val="tx1"/>
                  </a:solidFill>
                  <a:latin typeface="黑体" pitchFamily="49" charset="-122"/>
                  <a:ea typeface="黑体" pitchFamily="49" charset="-122"/>
                </a:rPr>
                <a:t>顺序算法的自动可并发性</a:t>
              </a:r>
              <a:r>
                <a:rPr lang="zh-CN" altLang="en-US" sz="1600" dirty="0" smtClean="0">
                  <a:solidFill>
                    <a:schemeClr val="tx1"/>
                  </a:solidFill>
                  <a:latin typeface="黑体" pitchFamily="49" charset="-122"/>
                  <a:ea typeface="黑体" pitchFamily="49" charset="-122"/>
                </a:rPr>
                <a:t>判别</a:t>
              </a:r>
              <a:endParaRPr lang="en-US" altLang="zh-CN" sz="1600" dirty="0">
                <a:solidFill>
                  <a:schemeClr val="tx1"/>
                </a:solidFill>
                <a:latin typeface="黑体" pitchFamily="49" charset="-122"/>
                <a:ea typeface="黑体" pitchFamily="49" charset="-122"/>
              </a:endParaRPr>
            </a:p>
          </p:txBody>
        </p:sp>
        <p:sp>
          <p:nvSpPr>
            <p:cNvPr id="6" name="矩形 5"/>
            <p:cNvSpPr/>
            <p:nvPr/>
          </p:nvSpPr>
          <p:spPr>
            <a:xfrm>
              <a:off x="1259632" y="3284984"/>
              <a:ext cx="5793776" cy="1728192"/>
            </a:xfrm>
            <a:prstGeom prst="rect">
              <a:avLst/>
            </a:prstGeom>
            <a:noFill/>
            <a:ln w="15875">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dirty="0">
                  <a:solidFill>
                    <a:schemeClr val="tx1"/>
                  </a:solidFill>
                  <a:latin typeface="黑体" panose="02010609060101010101" pitchFamily="49" charset="-122"/>
                  <a:ea typeface="黑体" panose="02010609060101010101" pitchFamily="49" charset="-122"/>
                </a:rPr>
                <a:t>理论</a:t>
              </a:r>
            </a:p>
          </p:txBody>
        </p:sp>
        <p:sp>
          <p:nvSpPr>
            <p:cNvPr id="7" name="矩形 6"/>
            <p:cNvSpPr/>
            <p:nvPr/>
          </p:nvSpPr>
          <p:spPr>
            <a:xfrm>
              <a:off x="1259632" y="2172324"/>
              <a:ext cx="2808312" cy="972108"/>
            </a:xfrm>
            <a:prstGeom prst="rect">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r>
                <a:rPr lang="zh-CN" altLang="en-US" sz="1400" dirty="0">
                  <a:solidFill>
                    <a:schemeClr val="tx1"/>
                  </a:solidFill>
                  <a:latin typeface="黑体" pitchFamily="49" charset="-122"/>
                  <a:ea typeface="黑体" pitchFamily="49" charset="-122"/>
                </a:rPr>
                <a:t>算法设计方法</a:t>
              </a:r>
              <a:endParaRPr lang="en-US" altLang="zh-CN" sz="1400" dirty="0">
                <a:solidFill>
                  <a:schemeClr val="tx1"/>
                </a:solidFill>
                <a:latin typeface="黑体" pitchFamily="49" charset="-122"/>
                <a:ea typeface="黑体" pitchFamily="49" charset="-122"/>
              </a:endParaRPr>
            </a:p>
            <a:p>
              <a:r>
                <a:rPr lang="en-US" altLang="zh-CN" sz="1400" dirty="0">
                  <a:solidFill>
                    <a:schemeClr val="tx1"/>
                  </a:solidFill>
                  <a:latin typeface="黑体" pitchFamily="49" charset="-122"/>
                  <a:ea typeface="黑体" pitchFamily="49" charset="-122"/>
                </a:rPr>
                <a:t>a.</a:t>
              </a:r>
              <a:r>
                <a:rPr lang="zh-CN" altLang="en-US" sz="1400" dirty="0">
                  <a:solidFill>
                    <a:schemeClr val="tx1"/>
                  </a:solidFill>
                  <a:latin typeface="黑体" pitchFamily="49" charset="-122"/>
                  <a:ea typeface="黑体" pitchFamily="49" charset="-122"/>
                </a:rPr>
                <a:t>并发可扩展算法的设计方法</a:t>
              </a:r>
              <a:endParaRPr lang="en-US" altLang="zh-CN" sz="1400" dirty="0">
                <a:solidFill>
                  <a:schemeClr val="tx1"/>
                </a:solidFill>
                <a:latin typeface="黑体" pitchFamily="49" charset="-122"/>
                <a:ea typeface="黑体" pitchFamily="49" charset="-122"/>
              </a:endParaRPr>
            </a:p>
            <a:p>
              <a:r>
                <a:rPr lang="en-US" altLang="zh-CN" sz="1400" dirty="0">
                  <a:solidFill>
                    <a:schemeClr val="tx1"/>
                  </a:solidFill>
                  <a:latin typeface="黑体" pitchFamily="49" charset="-122"/>
                  <a:ea typeface="黑体" pitchFamily="49" charset="-122"/>
                </a:rPr>
                <a:t>b.</a:t>
              </a:r>
              <a:r>
                <a:rPr lang="zh-CN" altLang="en-US" sz="1400" dirty="0">
                  <a:solidFill>
                    <a:schemeClr val="tx1"/>
                  </a:solidFill>
                  <a:latin typeface="黑体" pitchFamily="49" charset="-122"/>
                  <a:ea typeface="黑体" pitchFamily="49" charset="-122"/>
                </a:rPr>
                <a:t>顺序算法的自动可并发算法设计方法</a:t>
              </a:r>
            </a:p>
          </p:txBody>
        </p:sp>
        <p:sp>
          <p:nvSpPr>
            <p:cNvPr id="8" name="矩形 7"/>
            <p:cNvSpPr/>
            <p:nvPr/>
          </p:nvSpPr>
          <p:spPr>
            <a:xfrm>
              <a:off x="4245096" y="2170592"/>
              <a:ext cx="2808312" cy="972108"/>
            </a:xfrm>
            <a:prstGeom prst="rect">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r>
                <a:rPr lang="zh-CN" altLang="en-US" sz="1400" dirty="0">
                  <a:solidFill>
                    <a:schemeClr val="tx1"/>
                  </a:solidFill>
                  <a:latin typeface="黑体" pitchFamily="49" charset="-122"/>
                  <a:ea typeface="黑体" pitchFamily="49" charset="-122"/>
                </a:rPr>
                <a:t>系统</a:t>
              </a:r>
              <a:endParaRPr lang="en-US" altLang="zh-CN" sz="1400" dirty="0">
                <a:solidFill>
                  <a:schemeClr val="tx1"/>
                </a:solidFill>
                <a:latin typeface="黑体" pitchFamily="49" charset="-122"/>
                <a:ea typeface="黑体" pitchFamily="49" charset="-122"/>
              </a:endParaRPr>
            </a:p>
            <a:p>
              <a:r>
                <a:rPr lang="en-US" altLang="zh-CN" sz="1400" dirty="0" err="1">
                  <a:solidFill>
                    <a:srgbClr val="FF0000"/>
                  </a:solidFill>
                  <a:latin typeface="黑体" pitchFamily="49" charset="-122"/>
                  <a:ea typeface="黑体" pitchFamily="49" charset="-122"/>
                </a:rPr>
                <a:t>a.BEAS</a:t>
              </a:r>
              <a:r>
                <a:rPr lang="en-US" altLang="zh-CN" sz="1400" dirty="0">
                  <a:solidFill>
                    <a:srgbClr val="FF0000"/>
                  </a:solidFill>
                  <a:latin typeface="黑体" pitchFamily="49" charset="-122"/>
                  <a:ea typeface="黑体" pitchFamily="49" charset="-122"/>
                </a:rPr>
                <a:t>: </a:t>
              </a:r>
              <a:r>
                <a:rPr lang="zh-CN" altLang="en-US" sz="1400" dirty="0">
                  <a:solidFill>
                    <a:srgbClr val="FF0000"/>
                  </a:solidFill>
                  <a:latin typeface="黑体" pitchFamily="49" charset="-122"/>
                  <a:ea typeface="黑体" pitchFamily="49" charset="-122"/>
                </a:rPr>
                <a:t>面向大数据的关系数据库查询系统</a:t>
              </a:r>
              <a:endParaRPr lang="en-US" altLang="zh-CN" sz="1400" dirty="0">
                <a:solidFill>
                  <a:srgbClr val="FF0000"/>
                </a:solidFill>
                <a:latin typeface="黑体" pitchFamily="49" charset="-122"/>
                <a:ea typeface="黑体" pitchFamily="49" charset="-122"/>
              </a:endParaRPr>
            </a:p>
            <a:p>
              <a:r>
                <a:rPr lang="en-US" altLang="zh-CN" sz="1400" dirty="0" err="1">
                  <a:solidFill>
                    <a:srgbClr val="FF0000"/>
                  </a:solidFill>
                  <a:latin typeface="黑体" pitchFamily="49" charset="-122"/>
                  <a:ea typeface="黑体" pitchFamily="49" charset="-122"/>
                </a:rPr>
                <a:t>b.GRAPE</a:t>
              </a:r>
              <a:r>
                <a:rPr lang="zh-CN" altLang="en-US" sz="1400" dirty="0">
                  <a:solidFill>
                    <a:srgbClr val="FF0000"/>
                  </a:solidFill>
                  <a:latin typeface="黑体" pitchFamily="49" charset="-122"/>
                  <a:ea typeface="黑体" pitchFamily="49" charset="-122"/>
                </a:rPr>
                <a:t>：图数据的并发查询系统</a:t>
              </a:r>
            </a:p>
          </p:txBody>
        </p:sp>
        <p:sp>
          <p:nvSpPr>
            <p:cNvPr id="10" name="矩形 9"/>
            <p:cNvSpPr/>
            <p:nvPr/>
          </p:nvSpPr>
          <p:spPr>
            <a:xfrm>
              <a:off x="1268808" y="1412776"/>
              <a:ext cx="5784600" cy="612068"/>
            </a:xfrm>
            <a:prstGeom prst="rect">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r>
                <a:rPr lang="zh-CN" altLang="en-US" sz="1600" dirty="0">
                  <a:solidFill>
                    <a:schemeClr val="tx1"/>
                  </a:solidFill>
                  <a:latin typeface="黑体" pitchFamily="49" charset="-122"/>
                  <a:ea typeface="黑体" pitchFamily="49" charset="-122"/>
                </a:rPr>
                <a:t>应用</a:t>
              </a:r>
              <a:endParaRPr lang="en-US" altLang="zh-CN" sz="1600" dirty="0">
                <a:solidFill>
                  <a:schemeClr val="tx1"/>
                </a:solidFill>
                <a:latin typeface="黑体" pitchFamily="49" charset="-122"/>
                <a:ea typeface="黑体" pitchFamily="49" charset="-122"/>
              </a:endParaRPr>
            </a:p>
            <a:p>
              <a:r>
                <a:rPr lang="en-US" altLang="zh-CN" sz="1600" dirty="0">
                  <a:solidFill>
                    <a:schemeClr val="tx1"/>
                  </a:solidFill>
                  <a:latin typeface="黑体" pitchFamily="49" charset="-122"/>
                  <a:ea typeface="黑体" pitchFamily="49" charset="-122"/>
                </a:rPr>
                <a:t>a. </a:t>
              </a:r>
              <a:r>
                <a:rPr lang="zh-CN" altLang="en-US" sz="1600" dirty="0">
                  <a:solidFill>
                    <a:schemeClr val="tx1"/>
                  </a:solidFill>
                  <a:latin typeface="黑体" pitchFamily="49" charset="-122"/>
                  <a:ea typeface="黑体" pitchFamily="49" charset="-122"/>
                </a:rPr>
                <a:t>社交媒体营销：商品推荐、客户推荐等</a:t>
              </a:r>
            </a:p>
          </p:txBody>
        </p:sp>
      </p:grpSp>
      <p:sp>
        <p:nvSpPr>
          <p:cNvPr id="23" name="矩形 22"/>
          <p:cNvSpPr/>
          <p:nvPr/>
        </p:nvSpPr>
        <p:spPr>
          <a:xfrm>
            <a:off x="6660232" y="4310748"/>
            <a:ext cx="2160240" cy="1356171"/>
          </a:xfrm>
          <a:prstGeom prst="rect">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r>
              <a:rPr lang="zh-CN" altLang="en-US" sz="1600" dirty="0">
                <a:solidFill>
                  <a:schemeClr val="tx1"/>
                </a:solidFill>
                <a:latin typeface="黑体" pitchFamily="49" charset="-122"/>
                <a:ea typeface="黑体" pitchFamily="49" charset="-122"/>
              </a:rPr>
              <a:t>理论：</a:t>
            </a:r>
            <a:endParaRPr lang="en-US" altLang="zh-CN" sz="1600" dirty="0">
              <a:solidFill>
                <a:schemeClr val="tx1"/>
              </a:solidFill>
              <a:latin typeface="黑体" pitchFamily="49" charset="-122"/>
              <a:ea typeface="黑体" pitchFamily="49" charset="-122"/>
            </a:endParaRPr>
          </a:p>
          <a:p>
            <a:r>
              <a:rPr lang="en-US" altLang="zh-CN" sz="1600" dirty="0">
                <a:solidFill>
                  <a:schemeClr val="tx1"/>
                </a:solidFill>
                <a:latin typeface="黑体" pitchFamily="49" charset="-122"/>
                <a:ea typeface="黑体" pitchFamily="49" charset="-122"/>
              </a:rPr>
              <a:t>a.</a:t>
            </a:r>
            <a:r>
              <a:rPr lang="zh-CN" altLang="en-US" sz="1600" dirty="0">
                <a:solidFill>
                  <a:schemeClr val="tx1"/>
                </a:solidFill>
                <a:latin typeface="黑体" pitchFamily="49" charset="-122"/>
                <a:ea typeface="黑体" pitchFamily="49" charset="-122"/>
              </a:rPr>
              <a:t>图数据质量的约束语言</a:t>
            </a:r>
            <a:endParaRPr lang="en-US" altLang="zh-CN" sz="1600" dirty="0">
              <a:solidFill>
                <a:schemeClr val="tx1"/>
              </a:solidFill>
              <a:latin typeface="黑体" pitchFamily="49" charset="-122"/>
              <a:ea typeface="黑体" pitchFamily="49" charset="-122"/>
            </a:endParaRPr>
          </a:p>
          <a:p>
            <a:r>
              <a:rPr lang="en-US" altLang="zh-CN" sz="1600" dirty="0">
                <a:solidFill>
                  <a:schemeClr val="tx1"/>
                </a:solidFill>
                <a:latin typeface="黑体" pitchFamily="49" charset="-122"/>
                <a:ea typeface="黑体" pitchFamily="49" charset="-122"/>
              </a:rPr>
              <a:t>b.</a:t>
            </a:r>
            <a:r>
              <a:rPr lang="zh-CN" altLang="en-US" sz="1600" dirty="0">
                <a:solidFill>
                  <a:schemeClr val="tx1"/>
                </a:solidFill>
                <a:latin typeface="黑体" pitchFamily="49" charset="-122"/>
                <a:ea typeface="黑体" pitchFamily="49" charset="-122"/>
              </a:rPr>
              <a:t>可满足性，蕴含性分析</a:t>
            </a:r>
          </a:p>
        </p:txBody>
      </p:sp>
      <p:sp>
        <p:nvSpPr>
          <p:cNvPr id="26" name="矩形 25"/>
          <p:cNvSpPr/>
          <p:nvPr/>
        </p:nvSpPr>
        <p:spPr>
          <a:xfrm>
            <a:off x="6660232" y="2372554"/>
            <a:ext cx="2160240" cy="1789069"/>
          </a:xfrm>
          <a:prstGeom prst="rect">
            <a:avLst/>
          </a:prstGeom>
          <a:solidFill>
            <a:schemeClr val="bg1">
              <a:lumMod val="95000"/>
            </a:schemeClr>
          </a:solidFill>
          <a:ln w="38100">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anchor="ctr"/>
          <a:lstStyle/>
          <a:p>
            <a:r>
              <a:rPr lang="zh-CN" altLang="en-US" sz="1600" dirty="0">
                <a:solidFill>
                  <a:schemeClr val="tx1"/>
                </a:solidFill>
                <a:latin typeface="黑体" pitchFamily="49" charset="-122"/>
                <a:ea typeface="黑体" pitchFamily="49" charset="-122"/>
              </a:rPr>
              <a:t>算法：</a:t>
            </a:r>
            <a:endParaRPr lang="en-US" altLang="zh-CN" sz="1600" dirty="0">
              <a:solidFill>
                <a:schemeClr val="tx1"/>
              </a:solidFill>
              <a:latin typeface="黑体" pitchFamily="49" charset="-122"/>
              <a:ea typeface="黑体" pitchFamily="49" charset="-122"/>
            </a:endParaRPr>
          </a:p>
          <a:p>
            <a:r>
              <a:rPr lang="en-US" altLang="zh-CN" sz="1600" dirty="0">
                <a:solidFill>
                  <a:schemeClr val="tx1"/>
                </a:solidFill>
                <a:latin typeface="黑体" pitchFamily="49" charset="-122"/>
                <a:ea typeface="黑体" pitchFamily="49" charset="-122"/>
              </a:rPr>
              <a:t>a.</a:t>
            </a:r>
            <a:r>
              <a:rPr lang="zh-CN" altLang="en-US" sz="1600" dirty="0">
                <a:solidFill>
                  <a:schemeClr val="tx1"/>
                </a:solidFill>
                <a:latin typeface="黑体" pitchFamily="49" charset="-122"/>
                <a:ea typeface="黑体" pitchFamily="49" charset="-122"/>
              </a:rPr>
              <a:t>数据质量约束的挖掘</a:t>
            </a:r>
            <a:endParaRPr lang="en-US" altLang="zh-CN" sz="1600" dirty="0">
              <a:solidFill>
                <a:schemeClr val="tx1"/>
              </a:solidFill>
              <a:latin typeface="黑体" pitchFamily="49" charset="-122"/>
              <a:ea typeface="黑体" pitchFamily="49" charset="-122"/>
            </a:endParaRPr>
          </a:p>
          <a:p>
            <a:r>
              <a:rPr lang="en-US" altLang="zh-CN" sz="1600" dirty="0">
                <a:solidFill>
                  <a:schemeClr val="tx1"/>
                </a:solidFill>
                <a:latin typeface="黑体" pitchFamily="49" charset="-122"/>
                <a:ea typeface="黑体" pitchFamily="49" charset="-122"/>
              </a:rPr>
              <a:t>a.</a:t>
            </a:r>
            <a:r>
              <a:rPr lang="zh-CN" altLang="en-US" sz="1600" dirty="0">
                <a:solidFill>
                  <a:schemeClr val="tx1"/>
                </a:solidFill>
                <a:latin typeface="黑体" pitchFamily="49" charset="-122"/>
                <a:ea typeface="黑体" pitchFamily="49" charset="-122"/>
              </a:rPr>
              <a:t>数据质量问题的监测</a:t>
            </a:r>
            <a:endParaRPr lang="en-US" altLang="zh-CN" sz="1600" dirty="0">
              <a:solidFill>
                <a:schemeClr val="tx1"/>
              </a:solidFill>
              <a:latin typeface="黑体" pitchFamily="49" charset="-122"/>
              <a:ea typeface="黑体" pitchFamily="49" charset="-122"/>
            </a:endParaRPr>
          </a:p>
          <a:p>
            <a:r>
              <a:rPr lang="en-US" altLang="zh-CN" sz="1600" dirty="0">
                <a:solidFill>
                  <a:schemeClr val="tx1"/>
                </a:solidFill>
                <a:latin typeface="黑体" pitchFamily="49" charset="-122"/>
                <a:ea typeface="黑体" pitchFamily="49" charset="-122"/>
              </a:rPr>
              <a:t>a.</a:t>
            </a:r>
            <a:r>
              <a:rPr lang="zh-CN" altLang="en-US" sz="1600" dirty="0">
                <a:solidFill>
                  <a:schemeClr val="tx1"/>
                </a:solidFill>
                <a:latin typeface="黑体" pitchFamily="49" charset="-122"/>
                <a:ea typeface="黑体" pitchFamily="49" charset="-122"/>
              </a:rPr>
              <a:t>数据质量问题的修复</a:t>
            </a:r>
          </a:p>
        </p:txBody>
      </p:sp>
      <p:sp>
        <p:nvSpPr>
          <p:cNvPr id="27" name="标题 3"/>
          <p:cNvSpPr>
            <a:spLocks noGrp="1"/>
          </p:cNvSpPr>
          <p:nvPr>
            <p:ph type="title"/>
          </p:nvPr>
        </p:nvSpPr>
        <p:spPr>
          <a:xfrm>
            <a:off x="304800" y="305780"/>
            <a:ext cx="8229600" cy="1143000"/>
          </a:xfrm>
        </p:spPr>
        <p:txBody>
          <a:bodyPr/>
          <a:lstStyle/>
          <a:p>
            <a:r>
              <a:rPr lang="zh-CN" altLang="en-US" dirty="0" smtClean="0"/>
              <a:t>方向</a:t>
            </a:r>
            <a:r>
              <a:rPr lang="en-US" altLang="zh-CN" dirty="0" smtClean="0"/>
              <a:t>2</a:t>
            </a:r>
            <a:r>
              <a:rPr lang="zh-CN" altLang="en-US" dirty="0" smtClean="0"/>
              <a:t>：已形成体系、力量</a:t>
            </a:r>
            <a:endParaRPr lang="zh-CN" altLang="en-US" dirty="0"/>
          </a:p>
        </p:txBody>
      </p:sp>
      <p:pic>
        <p:nvPicPr>
          <p:cNvPr id="2" name="图片 1"/>
          <p:cNvPicPr>
            <a:picLocks noChangeAspect="1"/>
          </p:cNvPicPr>
          <p:nvPr/>
        </p:nvPicPr>
        <p:blipFill>
          <a:blip r:embed="rId2"/>
          <a:stretch>
            <a:fillRect/>
          </a:stretch>
        </p:blipFill>
        <p:spPr>
          <a:xfrm>
            <a:off x="707015" y="5651225"/>
            <a:ext cx="7451954" cy="1243309"/>
          </a:xfrm>
          <a:prstGeom prst="rect">
            <a:avLst/>
          </a:prstGeom>
        </p:spPr>
      </p:pic>
    </p:spTree>
    <p:extLst>
      <p:ext uri="{BB962C8B-B14F-4D97-AF65-F5344CB8AC3E}">
        <p14:creationId xmlns:p14="http://schemas.microsoft.com/office/powerpoint/2010/main" xmlns="" val="27453984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573" y="304800"/>
            <a:ext cx="8916302" cy="1143000"/>
          </a:xfrm>
        </p:spPr>
        <p:txBody>
          <a:bodyPr/>
          <a:lstStyle/>
          <a:p>
            <a:r>
              <a:rPr lang="zh-CN" altLang="en-US" dirty="0" smtClean="0"/>
              <a:t>方向</a:t>
            </a:r>
            <a:r>
              <a:rPr lang="en-US" altLang="zh-CN" dirty="0" smtClean="0"/>
              <a:t>3</a:t>
            </a:r>
            <a:r>
              <a:rPr lang="zh-CN" altLang="en-US" dirty="0" smtClean="0"/>
              <a:t>：网络空间数据分析与处理平台</a:t>
            </a:r>
            <a:endParaRPr lang="en-US" dirty="0"/>
          </a:p>
        </p:txBody>
      </p:sp>
      <p:sp>
        <p:nvSpPr>
          <p:cNvPr id="4" name="灯片编号占位符 3"/>
          <p:cNvSpPr>
            <a:spLocks noGrp="1"/>
          </p:cNvSpPr>
          <p:nvPr>
            <p:ph type="sldNum" sz="quarter" idx="12"/>
          </p:nvPr>
        </p:nvSpPr>
        <p:spPr/>
        <p:txBody>
          <a:bodyPr/>
          <a:lstStyle/>
          <a:p>
            <a:pPr>
              <a:defRPr/>
            </a:pPr>
            <a:fld id="{920D00E2-45E3-4CF2-8B20-C1D8D8325C83}" type="slidenum">
              <a:rPr lang="en-US" altLang="zh-CN" smtClean="0"/>
              <a:pPr>
                <a:defRPr/>
              </a:pPr>
              <a:t>31</a:t>
            </a:fld>
            <a:endParaRPr lang="en-US" altLang="zh-CN"/>
          </a:p>
        </p:txBody>
      </p:sp>
      <p:sp>
        <p:nvSpPr>
          <p:cNvPr id="5" name="矩形 4"/>
          <p:cNvSpPr/>
          <p:nvPr/>
        </p:nvSpPr>
        <p:spPr>
          <a:xfrm>
            <a:off x="239688" y="4563802"/>
            <a:ext cx="8715436" cy="209610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圆角右箭头 9"/>
          <p:cNvSpPr/>
          <p:nvPr/>
        </p:nvSpPr>
        <p:spPr>
          <a:xfrm rot="5400000">
            <a:off x="7754072" y="2461274"/>
            <a:ext cx="575945" cy="504190"/>
          </a:xfrm>
          <a:prstGeom prst="bentArrow">
            <a:avLst/>
          </a:prstGeom>
          <a:solidFill>
            <a:srgbClr val="FFFF00"/>
          </a:solidFill>
          <a:ln w="9525" cap="flat" cmpd="sng" algn="ctr">
            <a:noFill/>
            <a:prstDash val="solid"/>
            <a:round/>
            <a:headEnd type="none" w="med" len="med"/>
            <a:tailEnd type="none" w="med" len="med"/>
          </a:ln>
        </p:spPr>
        <p:txBody>
          <a:bodyPr vert="horz" wrap="square" lIns="0" tIns="0" rIns="0" bIns="0" numCol="1" anchor="t" anchorCtr="0" compatLnSpc="1">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l" defTabSz="914400" rtl="0" eaLnBrk="1" fontAlgn="base" latinLnBrk="0" hangingPunct="1">
              <a:lnSpc>
                <a:spcPct val="100000"/>
              </a:lnSpc>
              <a:spcBef>
                <a:spcPct val="50000"/>
              </a:spcBef>
              <a:spcAft>
                <a:spcPct val="0"/>
              </a:spcAft>
              <a:buClrTx/>
              <a:buSzTx/>
              <a:buFontTx/>
              <a:buNone/>
            </a:pPr>
            <a:endParaRPr kumimoji="0" lang="zh-CN" altLang="en-US" sz="1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2" name="TextBox 54"/>
          <p:cNvSpPr txBox="1"/>
          <p:nvPr/>
        </p:nvSpPr>
        <p:spPr>
          <a:xfrm>
            <a:off x="4288777" y="3010308"/>
            <a:ext cx="4550424" cy="1439863"/>
          </a:xfrm>
          <a:prstGeom prst="rect">
            <a:avLst/>
          </a:prstGeom>
          <a:noFill/>
          <a:ln w="38100" cap="flat" cmpd="sng" algn="ctr">
            <a:solidFill>
              <a:srgbClr val="0070C0"/>
            </a:solidFill>
            <a:prstDash val="solid"/>
          </a:ln>
          <a:effectLst/>
        </p:spPr>
        <p:txBody>
          <a:bodyPr tIns="108000"/>
          <a:lstStyle/>
          <a:p>
            <a:pPr marL="342900" marR="0" lvl="0" indent="-342900" algn="ctr" defTabSz="914400" eaLnBrk="1" fontAlgn="auto" latinLnBrk="0" hangingPunct="1">
              <a:lnSpc>
                <a:spcPct val="100000"/>
              </a:lnSpc>
              <a:spcBef>
                <a:spcPts val="0"/>
              </a:spcBef>
              <a:spcAft>
                <a:spcPts val="0"/>
              </a:spcAft>
              <a:buClrTx/>
              <a:buSzTx/>
              <a:buFont typeface="Arial" pitchFamily="34" charset="0"/>
              <a:buNone/>
              <a:tabLst/>
              <a:defRPr/>
            </a:pPr>
            <a:r>
              <a:rPr lang="zh-CN" altLang="en-US" sz="2400" b="1" kern="0" dirty="0" smtClean="0">
                <a:solidFill>
                  <a:srgbClr val="FF0000"/>
                </a:solidFill>
                <a:ea typeface="黑体" pitchFamily="49" charset="-122"/>
                <a:cs typeface="Arial" pitchFamily="34" charset="0"/>
              </a:rPr>
              <a:t>多源数据、高效处理</a:t>
            </a:r>
            <a:endParaRPr kumimoji="0" lang="en-US" altLang="zh-CN" sz="2400" b="1" i="0" u="none" strike="noStrike" kern="0" cap="none" spc="0" normalizeH="0" baseline="0" noProof="0" dirty="0">
              <a:ln>
                <a:noFill/>
              </a:ln>
              <a:solidFill>
                <a:srgbClr val="FF0000"/>
              </a:solidFill>
              <a:effectLst/>
              <a:uLnTx/>
              <a:uFillTx/>
              <a:latin typeface="Arial" pitchFamily="34" charset="0"/>
              <a:ea typeface="黑体" pitchFamily="49" charset="-122"/>
              <a:cs typeface="Arial" pitchFamily="34" charset="0"/>
            </a:endParaRPr>
          </a:p>
          <a:p>
            <a:pPr marL="0" marR="0" lvl="0" indent="0" algn="ctr" defTabSz="914400" eaLnBrk="1" fontAlgn="auto" latinLnBrk="0" hangingPunct="1">
              <a:lnSpc>
                <a:spcPct val="100000"/>
              </a:lnSpc>
              <a:spcBef>
                <a:spcPts val="0"/>
              </a:spcBef>
              <a:spcAft>
                <a:spcPts val="0"/>
              </a:spcAft>
              <a:buClrTx/>
              <a:buSzTx/>
              <a:buFont typeface="Arial" pitchFamily="34" charset="0"/>
              <a:buNone/>
              <a:tabLst>
                <a:tab pos="0" algn="l"/>
              </a:tabLst>
              <a:defRPr/>
            </a:pPr>
            <a:r>
              <a:rPr kumimoji="0" lang="zh-CN" altLang="en-US" sz="2400" b="0" i="0" u="none" strike="noStrike" kern="0" cap="none" spc="0" normalizeH="0" baseline="0" noProof="0" dirty="0" smtClean="0">
                <a:ln>
                  <a:noFill/>
                </a:ln>
                <a:solidFill>
                  <a:prstClr val="black"/>
                </a:solidFill>
                <a:effectLst/>
                <a:uLnTx/>
                <a:uFillTx/>
                <a:latin typeface="Arial" pitchFamily="34" charset="0"/>
                <a:ea typeface="黑体" pitchFamily="49" charset="-122"/>
                <a:cs typeface="Arial" pitchFamily="34" charset="0"/>
              </a:rPr>
              <a:t>数据特征：多源、流式图式</a:t>
            </a:r>
            <a:endParaRPr kumimoji="0" lang="en-US" altLang="zh-CN" sz="2400" b="0" i="0" u="none" strike="noStrike" kern="0" cap="none" spc="0" normalizeH="0" baseline="0" noProof="0" dirty="0" smtClean="0">
              <a:ln>
                <a:noFill/>
              </a:ln>
              <a:solidFill>
                <a:prstClr val="black"/>
              </a:solidFill>
              <a:effectLst/>
              <a:uLnTx/>
              <a:uFillTx/>
              <a:latin typeface="Arial" pitchFamily="34" charset="0"/>
              <a:ea typeface="黑体" pitchFamily="49" charset="-122"/>
              <a:cs typeface="Arial" pitchFamily="34" charset="0"/>
            </a:endParaRPr>
          </a:p>
          <a:p>
            <a:pPr marL="0" marR="0" lvl="0" indent="0" algn="ctr" defTabSz="914400" eaLnBrk="1" fontAlgn="auto" latinLnBrk="0" hangingPunct="1">
              <a:lnSpc>
                <a:spcPct val="100000"/>
              </a:lnSpc>
              <a:spcBef>
                <a:spcPts val="0"/>
              </a:spcBef>
              <a:spcAft>
                <a:spcPts val="0"/>
              </a:spcAft>
              <a:buClrTx/>
              <a:buSzTx/>
              <a:buFont typeface="Arial" pitchFamily="34" charset="0"/>
              <a:buNone/>
              <a:tabLst>
                <a:tab pos="0" algn="l"/>
              </a:tabLst>
              <a:defRPr/>
            </a:pPr>
            <a:r>
              <a:rPr lang="zh-CN" altLang="en-US" sz="2400" kern="0" dirty="0" smtClean="0">
                <a:solidFill>
                  <a:prstClr val="black"/>
                </a:solidFill>
                <a:ea typeface="黑体" pitchFamily="49" charset="-122"/>
                <a:cs typeface="Arial" pitchFamily="34" charset="0"/>
              </a:rPr>
              <a:t>知识图谱：推理、预测</a:t>
            </a:r>
            <a:endParaRPr kumimoji="0" lang="en-US" altLang="zh-CN" sz="2400" b="0" i="0" u="none" strike="noStrike" kern="0" cap="none" spc="0" normalizeH="0" baseline="0" noProof="0" dirty="0">
              <a:ln>
                <a:noFill/>
              </a:ln>
              <a:solidFill>
                <a:prstClr val="black"/>
              </a:solidFill>
              <a:effectLst/>
              <a:uLnTx/>
              <a:uFillTx/>
              <a:latin typeface="Arial" pitchFamily="34" charset="0"/>
              <a:ea typeface="黑体" pitchFamily="49" charset="-122"/>
              <a:cs typeface="Arial" pitchFamily="34" charset="0"/>
            </a:endParaRPr>
          </a:p>
        </p:txBody>
      </p:sp>
      <p:sp>
        <p:nvSpPr>
          <p:cNvPr id="103" name="TextBox 56"/>
          <p:cNvSpPr txBox="1"/>
          <p:nvPr/>
        </p:nvSpPr>
        <p:spPr>
          <a:xfrm>
            <a:off x="438504" y="3013398"/>
            <a:ext cx="3780489" cy="1411315"/>
          </a:xfrm>
          <a:prstGeom prst="rect">
            <a:avLst/>
          </a:prstGeom>
          <a:noFill/>
          <a:ln w="38100" cap="flat" cmpd="sng" algn="ctr">
            <a:solidFill>
              <a:srgbClr val="0070C0"/>
            </a:solidFill>
            <a:prstDash val="solid"/>
          </a:ln>
          <a:effectLst/>
        </p:spPr>
        <p:txBody>
          <a:bodyPr tIns="108000"/>
          <a:lstStyle/>
          <a:p>
            <a:pPr marL="342900" marR="0" lvl="0" indent="-34290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black"/>
                </a:solidFill>
                <a:effectLst/>
                <a:uLnTx/>
                <a:uFillTx/>
                <a:latin typeface="Arial" pitchFamily="34" charset="0"/>
                <a:ea typeface="黑体" pitchFamily="49" charset="-122"/>
                <a:cs typeface="Arial" pitchFamily="34" charset="0"/>
              </a:rPr>
              <a:t>　</a:t>
            </a:r>
            <a:r>
              <a:rPr lang="zh-CN" altLang="en-US" sz="2400" b="1" kern="0" dirty="0">
                <a:solidFill>
                  <a:srgbClr val="FF0000"/>
                </a:solidFill>
                <a:ea typeface="黑体" pitchFamily="49" charset="-122"/>
                <a:cs typeface="Arial" pitchFamily="34" charset="0"/>
              </a:rPr>
              <a:t>实时</a:t>
            </a:r>
            <a:r>
              <a:rPr lang="zh-CN" altLang="en-US" sz="2400" b="1" kern="0" dirty="0" smtClean="0">
                <a:solidFill>
                  <a:srgbClr val="FF0000"/>
                </a:solidFill>
                <a:ea typeface="黑体" pitchFamily="49" charset="-122"/>
                <a:cs typeface="Arial" pitchFamily="34" charset="0"/>
              </a:rPr>
              <a:t>监测、溯源演化</a:t>
            </a:r>
            <a:endParaRPr lang="en-US" altLang="zh-CN" sz="2400" b="1" kern="0" dirty="0" smtClean="0">
              <a:solidFill>
                <a:srgbClr val="FF0000"/>
              </a:solidFill>
              <a:ea typeface="黑体" pitchFamily="49" charset="-122"/>
              <a:cs typeface="Arial" pitchFamily="34" charset="0"/>
            </a:endParaRPr>
          </a:p>
          <a:p>
            <a:pPr marL="342900" marR="0" lvl="0" indent="-342900" algn="ctr" defTabSz="914400" eaLnBrk="1" fontAlgn="auto" latinLnBrk="0" hangingPunct="1">
              <a:lnSpc>
                <a:spcPct val="100000"/>
              </a:lnSpc>
              <a:spcBef>
                <a:spcPts val="0"/>
              </a:spcBef>
              <a:spcAft>
                <a:spcPts val="0"/>
              </a:spcAft>
              <a:buClrTx/>
              <a:buSzTx/>
              <a:buFontTx/>
              <a:buNone/>
              <a:tabLst/>
              <a:defRPr/>
            </a:pPr>
            <a:r>
              <a:rPr lang="en-US" altLang="zh-CN" sz="2400" kern="0" dirty="0" smtClean="0">
                <a:solidFill>
                  <a:prstClr val="black"/>
                </a:solidFill>
                <a:ea typeface="黑体" pitchFamily="49" charset="-122"/>
                <a:cs typeface="Arial" pitchFamily="34" charset="0"/>
              </a:rPr>
              <a:t> </a:t>
            </a:r>
            <a:r>
              <a:rPr lang="zh-CN" altLang="en-US" sz="2400" kern="0" dirty="0">
                <a:solidFill>
                  <a:prstClr val="black"/>
                </a:solidFill>
                <a:ea typeface="黑体" pitchFamily="49" charset="-122"/>
                <a:cs typeface="Arial" pitchFamily="34" charset="0"/>
              </a:rPr>
              <a:t>实时性</a:t>
            </a:r>
            <a:r>
              <a:rPr lang="zh-CN" altLang="en-US" sz="2400" kern="0" dirty="0" smtClean="0">
                <a:solidFill>
                  <a:prstClr val="black"/>
                </a:solidFill>
                <a:ea typeface="黑体" pitchFamily="49" charset="-122"/>
                <a:cs typeface="Arial" pitchFamily="34" charset="0"/>
              </a:rPr>
              <a:t>：异常检测</a:t>
            </a:r>
            <a:r>
              <a:rPr kumimoji="0" lang="en-US" altLang="zh-CN" sz="2400" b="0" i="0" u="none" strike="noStrike" kern="0" cap="none" spc="0" normalizeH="0" baseline="0" noProof="0" dirty="0" smtClean="0">
                <a:ln>
                  <a:noFill/>
                </a:ln>
                <a:solidFill>
                  <a:prstClr val="black"/>
                </a:solidFill>
                <a:effectLst/>
                <a:uLnTx/>
                <a:uFillTx/>
                <a:latin typeface="Arial" pitchFamily="34" charset="0"/>
                <a:ea typeface="黑体" pitchFamily="49" charset="-122"/>
                <a:cs typeface="Arial" pitchFamily="34" charset="0"/>
              </a:rPr>
              <a:t>?</a:t>
            </a:r>
          </a:p>
          <a:p>
            <a:pPr marL="87313" marR="0" lvl="0" indent="-87313" algn="ctr" defTabSz="914400" eaLnBrk="1" fontAlgn="auto" latinLnBrk="0" hangingPunct="1">
              <a:lnSpc>
                <a:spcPct val="100000"/>
              </a:lnSpc>
              <a:spcBef>
                <a:spcPts val="0"/>
              </a:spcBef>
              <a:spcAft>
                <a:spcPts val="0"/>
              </a:spcAft>
              <a:buClrTx/>
              <a:buSzTx/>
              <a:buFont typeface="Arial" pitchFamily="34" charset="0"/>
              <a:buNone/>
              <a:tabLst/>
              <a:defRPr/>
            </a:pPr>
            <a:r>
              <a:rPr lang="zh-CN" altLang="en-US" sz="2400" kern="0" noProof="0" dirty="0" smtClean="0">
                <a:solidFill>
                  <a:prstClr val="black"/>
                </a:solidFill>
                <a:ea typeface="黑体" pitchFamily="49" charset="-122"/>
                <a:cs typeface="Arial" pitchFamily="34" charset="0"/>
              </a:rPr>
              <a:t>有效性：主题及关联性？</a:t>
            </a:r>
            <a:endParaRPr kumimoji="0" lang="zh-CN" altLang="en-US" sz="2400" b="0" i="0" u="none" strike="noStrike" kern="0" cap="none" spc="0" normalizeH="0" baseline="0" noProof="0" dirty="0">
              <a:ln>
                <a:noFill/>
              </a:ln>
              <a:solidFill>
                <a:prstClr val="black"/>
              </a:solidFill>
              <a:effectLst/>
              <a:uLnTx/>
              <a:uFillTx/>
              <a:latin typeface="Arial" pitchFamily="34" charset="0"/>
              <a:ea typeface="黑体" pitchFamily="49" charset="-122"/>
              <a:cs typeface="Arial" pitchFamily="34" charset="0"/>
            </a:endParaRPr>
          </a:p>
        </p:txBody>
      </p:sp>
      <p:pic>
        <p:nvPicPr>
          <p:cNvPr id="104" name="Picture 4" descr="http://t0.gstatic.com/images?q=tbn:ANd9GcRFFtu68rvmIdyA3tMBNEwuW_xy1rQAX7pYkDHM383wDs36lA2Jd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rot="20731705">
            <a:off x="51155" y="2522861"/>
            <a:ext cx="7747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05" name="组合 104"/>
          <p:cNvGrpSpPr/>
          <p:nvPr/>
        </p:nvGrpSpPr>
        <p:grpSpPr>
          <a:xfrm>
            <a:off x="86572" y="4648200"/>
            <a:ext cx="8681853" cy="1942072"/>
            <a:chOff x="86572" y="4648200"/>
            <a:chExt cx="8681853" cy="1942072"/>
          </a:xfrm>
        </p:grpSpPr>
        <p:pic>
          <p:nvPicPr>
            <p:cNvPr id="106" name="Picture 1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86572" y="4648200"/>
              <a:ext cx="1295400" cy="6976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107" name="组合 106"/>
            <p:cNvGrpSpPr/>
            <p:nvPr/>
          </p:nvGrpSpPr>
          <p:grpSpPr>
            <a:xfrm>
              <a:off x="135124" y="4800600"/>
              <a:ext cx="8633301" cy="1789672"/>
              <a:chOff x="135124" y="4800600"/>
              <a:chExt cx="8633301" cy="1789672"/>
            </a:xfrm>
          </p:grpSpPr>
          <p:sp>
            <p:nvSpPr>
              <p:cNvPr id="108" name="矩形 107"/>
              <p:cNvSpPr/>
              <p:nvPr/>
            </p:nvSpPr>
            <p:spPr>
              <a:xfrm>
                <a:off x="6414556" y="4809044"/>
                <a:ext cx="2353869" cy="1438397"/>
              </a:xfrm>
              <a:prstGeom prst="rect">
                <a:avLst/>
              </a:prstGeom>
              <a:solidFill>
                <a:schemeClr val="bg1">
                  <a:lumMod val="85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chemeClr val="tx1"/>
                  </a:solidFill>
                  <a:ea typeface="黑体" pitchFamily="49" charset="-122"/>
                </a:endParaRPr>
              </a:p>
            </p:txBody>
          </p:sp>
          <p:sp>
            <p:nvSpPr>
              <p:cNvPr id="109" name="矩形 108"/>
              <p:cNvSpPr/>
              <p:nvPr/>
            </p:nvSpPr>
            <p:spPr>
              <a:xfrm>
                <a:off x="3671356" y="4800600"/>
                <a:ext cx="2642607" cy="1438397"/>
              </a:xfrm>
              <a:prstGeom prst="rect">
                <a:avLst/>
              </a:prstGeom>
              <a:solidFill>
                <a:schemeClr val="bg1">
                  <a:lumMod val="85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chemeClr val="tx1"/>
                  </a:solidFill>
                  <a:ea typeface="黑体" pitchFamily="49" charset="-122"/>
                </a:endParaRPr>
              </a:p>
            </p:txBody>
          </p:sp>
          <p:sp>
            <p:nvSpPr>
              <p:cNvPr id="110" name="矩形 109"/>
              <p:cNvSpPr/>
              <p:nvPr/>
            </p:nvSpPr>
            <p:spPr>
              <a:xfrm>
                <a:off x="1752600" y="4814138"/>
                <a:ext cx="1766356" cy="1438397"/>
              </a:xfrm>
              <a:prstGeom prst="rect">
                <a:avLst/>
              </a:prstGeom>
              <a:solidFill>
                <a:schemeClr val="bg1">
                  <a:lumMod val="85000"/>
                </a:schemeClr>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600" dirty="0">
                  <a:solidFill>
                    <a:schemeClr val="tx1"/>
                  </a:solidFill>
                  <a:ea typeface="黑体" pitchFamily="49" charset="-122"/>
                </a:endParaRPr>
              </a:p>
            </p:txBody>
          </p:sp>
          <p:sp>
            <p:nvSpPr>
              <p:cNvPr id="111" name="TextBox 4"/>
              <p:cNvSpPr txBox="1"/>
              <p:nvPr/>
            </p:nvSpPr>
            <p:spPr>
              <a:xfrm>
                <a:off x="184927" y="6131932"/>
                <a:ext cx="1167244" cy="369332"/>
              </a:xfrm>
              <a:prstGeom prst="rect">
                <a:avLst/>
              </a:prstGeom>
              <a:noFill/>
            </p:spPr>
            <p:txBody>
              <a:bodyPr wrap="square" rtlCol="0">
                <a:spAutoFit/>
              </a:bodyPr>
              <a:lstStyle/>
              <a:p>
                <a:pPr algn="ctr" fontAlgn="auto">
                  <a:spcBef>
                    <a:spcPts val="0"/>
                  </a:spcBef>
                  <a:spcAft>
                    <a:spcPts val="0"/>
                  </a:spcAft>
                </a:pPr>
                <a:r>
                  <a:rPr lang="zh-CN" altLang="en-US" dirty="0" smtClean="0">
                    <a:solidFill>
                      <a:prstClr val="black"/>
                    </a:solidFill>
                    <a:latin typeface="Arial"/>
                    <a:ea typeface="黑体"/>
                  </a:rPr>
                  <a:t>数据获取</a:t>
                </a:r>
                <a:endParaRPr lang="zh-CN" altLang="en-US" dirty="0">
                  <a:solidFill>
                    <a:prstClr val="black"/>
                  </a:solidFill>
                  <a:latin typeface="Arial"/>
                  <a:ea typeface="黑体"/>
                </a:endParaRPr>
              </a:p>
            </p:txBody>
          </p:sp>
          <p:sp>
            <p:nvSpPr>
              <p:cNvPr id="112" name="TextBox 10"/>
              <p:cNvSpPr txBox="1"/>
              <p:nvPr/>
            </p:nvSpPr>
            <p:spPr>
              <a:xfrm>
                <a:off x="1858734" y="4915800"/>
                <a:ext cx="1447800" cy="539946"/>
              </a:xfrm>
              <a:prstGeom prst="rect">
                <a:avLst/>
              </a:prstGeom>
              <a:solidFill>
                <a:srgbClr val="99FFCC"/>
              </a:solidFill>
              <a:ln w="9525">
                <a:solidFill>
                  <a:srgbClr val="003300"/>
                </a:solidFill>
                <a:miter lim="800000"/>
                <a:headEnd/>
                <a:tailEnd/>
              </a:ln>
              <a:effectLst/>
            </p:spPr>
            <p:txBody>
              <a:bodyPr wrap="none" anchor="ctr"/>
              <a:lstStyle>
                <a:defPPr>
                  <a:defRPr lang="zh-CN"/>
                </a:defPPr>
                <a:lvl1pPr algn="ctr">
                  <a:defRPr sz="1600" b="1">
                    <a:solidFill>
                      <a:srgbClr val="000000"/>
                    </a:solidFill>
                    <a:latin typeface="Arial" charset="0"/>
                    <a:ea typeface="宋体" charset="-122"/>
                  </a:defRPr>
                </a:lvl1pPr>
              </a:lstStyle>
              <a:p>
                <a:r>
                  <a:rPr lang="zh-CN" altLang="en-US" b="0" dirty="0">
                    <a:latin typeface="黑体" panose="02010609060101010101" pitchFamily="49" charset="-122"/>
                    <a:ea typeface="黑体" panose="02010609060101010101" pitchFamily="49" charset="-122"/>
                  </a:rPr>
                  <a:t>突发事件</a:t>
                </a:r>
                <a:endParaRPr lang="en-US" altLang="zh-CN" b="0" dirty="0">
                  <a:latin typeface="黑体" panose="02010609060101010101" pitchFamily="49" charset="-122"/>
                  <a:ea typeface="黑体" panose="02010609060101010101" pitchFamily="49" charset="-122"/>
                </a:endParaRPr>
              </a:p>
              <a:p>
                <a:r>
                  <a:rPr lang="zh-CN" altLang="en-US" b="0" dirty="0">
                    <a:latin typeface="黑体" panose="02010609060101010101" pitchFamily="49" charset="-122"/>
                    <a:ea typeface="黑体" panose="02010609060101010101" pitchFamily="49" charset="-122"/>
                  </a:rPr>
                  <a:t>检测</a:t>
                </a:r>
              </a:p>
            </p:txBody>
          </p:sp>
          <p:sp>
            <p:nvSpPr>
              <p:cNvPr id="113" name="TextBox 11"/>
              <p:cNvSpPr txBox="1"/>
              <p:nvPr/>
            </p:nvSpPr>
            <p:spPr>
              <a:xfrm>
                <a:off x="1855137" y="5613471"/>
                <a:ext cx="1451397" cy="539266"/>
              </a:xfrm>
              <a:prstGeom prst="rect">
                <a:avLst/>
              </a:prstGeom>
              <a:solidFill>
                <a:srgbClr val="99FFCC"/>
              </a:solidFill>
              <a:ln w="9525">
                <a:solidFill>
                  <a:srgbClr val="003300"/>
                </a:solidFill>
                <a:miter lim="800000"/>
                <a:headEnd/>
                <a:tailEnd/>
              </a:ln>
              <a:effectLst/>
            </p:spPr>
            <p:txBody>
              <a:bodyPr wrap="none" anchor="ctr"/>
              <a:lstStyle>
                <a:defPPr>
                  <a:defRPr lang="zh-CN"/>
                </a:defPPr>
                <a:lvl1pPr algn="ctr">
                  <a:defRPr sz="1600" b="1">
                    <a:solidFill>
                      <a:srgbClr val="000000"/>
                    </a:solidFill>
                    <a:latin typeface="Arial" charset="0"/>
                    <a:ea typeface="宋体" charset="-122"/>
                  </a:defRPr>
                </a:lvl1pPr>
              </a:lstStyle>
              <a:p>
                <a:r>
                  <a:rPr lang="zh-CN" altLang="en-US" b="0" dirty="0" smtClean="0">
                    <a:latin typeface="黑体" panose="02010609060101010101" pitchFamily="49" charset="-122"/>
                    <a:ea typeface="黑体" panose="02010609060101010101" pitchFamily="49" charset="-122"/>
                  </a:rPr>
                  <a:t>事件深度分析</a:t>
                </a:r>
                <a:endParaRPr lang="en-US" altLang="zh-CN" b="0" dirty="0" smtClean="0">
                  <a:latin typeface="黑体" panose="02010609060101010101" pitchFamily="49" charset="-122"/>
                  <a:ea typeface="黑体" panose="02010609060101010101" pitchFamily="49" charset="-122"/>
                </a:endParaRPr>
              </a:p>
              <a:p>
                <a:r>
                  <a:rPr lang="zh-CN" altLang="en-US" b="0" dirty="0" smtClean="0">
                    <a:latin typeface="黑体" panose="02010609060101010101" pitchFamily="49" charset="-122"/>
                    <a:ea typeface="黑体" panose="02010609060101010101" pitchFamily="49" charset="-122"/>
                  </a:rPr>
                  <a:t>（用户、传播）</a:t>
                </a:r>
                <a:endParaRPr lang="zh-CN" altLang="en-US" b="0" dirty="0">
                  <a:latin typeface="黑体" panose="02010609060101010101" pitchFamily="49" charset="-122"/>
                  <a:ea typeface="黑体" panose="02010609060101010101" pitchFamily="49" charset="-122"/>
                </a:endParaRPr>
              </a:p>
            </p:txBody>
          </p:sp>
          <p:sp>
            <p:nvSpPr>
              <p:cNvPr id="114" name="TextBox 33"/>
              <p:cNvSpPr txBox="1"/>
              <p:nvPr/>
            </p:nvSpPr>
            <p:spPr>
              <a:xfrm>
                <a:off x="3869868" y="5545222"/>
                <a:ext cx="2283245" cy="598985"/>
              </a:xfrm>
              <a:prstGeom prst="rect">
                <a:avLst/>
              </a:prstGeom>
              <a:solidFill>
                <a:schemeClr val="accent6">
                  <a:lumMod val="60000"/>
                  <a:lumOff val="40000"/>
                </a:schemeClr>
              </a:solidFill>
              <a:ln w="9525">
                <a:solidFill>
                  <a:srgbClr val="003300"/>
                </a:solidFill>
                <a:miter lim="800000"/>
                <a:headEnd/>
                <a:tailEnd/>
              </a:ln>
              <a:effectLst/>
            </p:spPr>
            <p:txBody>
              <a:bodyPr wrap="none" anchor="ctr"/>
              <a:lstStyle>
                <a:defPPr>
                  <a:defRPr lang="zh-CN"/>
                </a:defPPr>
                <a:lvl1pPr algn="ctr">
                  <a:defRPr sz="1600" b="1">
                    <a:solidFill>
                      <a:srgbClr val="000000"/>
                    </a:solidFill>
                    <a:latin typeface="Arial" charset="0"/>
                    <a:ea typeface="宋体" charset="-122"/>
                  </a:defRPr>
                </a:lvl1pPr>
              </a:lstStyle>
              <a:p>
                <a:r>
                  <a:rPr lang="zh-CN" altLang="en-US" b="0" dirty="0" smtClean="0">
                    <a:latin typeface="黑体" panose="02010609060101010101" pitchFamily="49" charset="-122"/>
                    <a:ea typeface="黑体" panose="02010609060101010101" pitchFamily="49" charset="-122"/>
                  </a:rPr>
                  <a:t>增量聚类、异常检测、</a:t>
                </a:r>
                <a:endParaRPr lang="en-US" altLang="zh-CN" b="0" dirty="0" smtClean="0">
                  <a:latin typeface="黑体" panose="02010609060101010101" pitchFamily="49" charset="-122"/>
                  <a:ea typeface="黑体" panose="02010609060101010101" pitchFamily="49" charset="-122"/>
                </a:endParaRPr>
              </a:p>
              <a:p>
                <a:r>
                  <a:rPr lang="zh-CN" altLang="en-US" b="0" dirty="0" smtClean="0">
                    <a:latin typeface="黑体" panose="02010609060101010101" pitchFamily="49" charset="-122"/>
                    <a:ea typeface="黑体" panose="02010609060101010101" pitchFamily="49" charset="-122"/>
                  </a:rPr>
                  <a:t>图处理、机器学习等</a:t>
                </a:r>
                <a:endParaRPr lang="zh-CN" altLang="en-US" b="0" dirty="0">
                  <a:latin typeface="黑体" panose="02010609060101010101" pitchFamily="49" charset="-122"/>
                  <a:ea typeface="黑体" panose="02010609060101010101" pitchFamily="49" charset="-122"/>
                </a:endParaRPr>
              </a:p>
            </p:txBody>
          </p:sp>
          <p:sp>
            <p:nvSpPr>
              <p:cNvPr id="115" name="TextBox 34"/>
              <p:cNvSpPr txBox="1"/>
              <p:nvPr/>
            </p:nvSpPr>
            <p:spPr>
              <a:xfrm>
                <a:off x="8085290" y="5004743"/>
                <a:ext cx="683135" cy="607510"/>
              </a:xfrm>
              <a:prstGeom prst="rect">
                <a:avLst/>
              </a:prstGeom>
              <a:solidFill>
                <a:schemeClr val="tx2">
                  <a:lumMod val="40000"/>
                  <a:lumOff val="60000"/>
                </a:schemeClr>
              </a:solidFill>
              <a:ln w="9525">
                <a:solidFill>
                  <a:srgbClr val="003300"/>
                </a:solidFill>
                <a:miter lim="800000"/>
                <a:headEnd/>
                <a:tailEnd/>
              </a:ln>
              <a:effectLst/>
            </p:spPr>
            <p:txBody>
              <a:bodyPr wrap="none" anchor="ctr"/>
              <a:lstStyle>
                <a:defPPr>
                  <a:defRPr lang="zh-CN"/>
                </a:defPPr>
                <a:lvl1pPr algn="ctr">
                  <a:defRPr sz="1600" b="1">
                    <a:solidFill>
                      <a:srgbClr val="000000"/>
                    </a:solidFill>
                    <a:latin typeface="Arial" charset="0"/>
                    <a:ea typeface="宋体" charset="-122"/>
                  </a:defRPr>
                </a:lvl1pPr>
              </a:lstStyle>
              <a:p>
                <a:r>
                  <a:rPr lang="zh-CN" altLang="en-US" b="0" dirty="0" smtClean="0">
                    <a:latin typeface="黑体" panose="02010609060101010101" pitchFamily="49" charset="-122"/>
                    <a:ea typeface="黑体" panose="02010609060101010101" pitchFamily="49" charset="-122"/>
                  </a:rPr>
                  <a:t>学习</a:t>
                </a:r>
                <a:endParaRPr lang="en-US" altLang="zh-CN" b="0" dirty="0" smtClean="0">
                  <a:latin typeface="黑体" panose="02010609060101010101" pitchFamily="49" charset="-122"/>
                  <a:ea typeface="黑体" panose="02010609060101010101" pitchFamily="49" charset="-122"/>
                </a:endParaRPr>
              </a:p>
              <a:p>
                <a:r>
                  <a:rPr lang="zh-CN" altLang="en-US" b="0" dirty="0" smtClean="0">
                    <a:latin typeface="黑体" panose="02010609060101010101" pitchFamily="49" charset="-122"/>
                    <a:ea typeface="黑体" panose="02010609060101010101" pitchFamily="49" charset="-122"/>
                  </a:rPr>
                  <a:t>系统</a:t>
                </a:r>
                <a:endParaRPr lang="en-US" altLang="zh-CN" b="0" dirty="0" smtClean="0">
                  <a:latin typeface="黑体" panose="02010609060101010101" pitchFamily="49" charset="-122"/>
                  <a:ea typeface="黑体" panose="02010609060101010101" pitchFamily="49" charset="-122"/>
                </a:endParaRPr>
              </a:p>
            </p:txBody>
          </p:sp>
          <p:sp>
            <p:nvSpPr>
              <p:cNvPr id="116" name="TextBox 35"/>
              <p:cNvSpPr txBox="1"/>
              <p:nvPr/>
            </p:nvSpPr>
            <p:spPr>
              <a:xfrm>
                <a:off x="6482555" y="5019039"/>
                <a:ext cx="696696" cy="600664"/>
              </a:xfrm>
              <a:prstGeom prst="rect">
                <a:avLst/>
              </a:prstGeom>
              <a:solidFill>
                <a:schemeClr val="tx2">
                  <a:lumMod val="40000"/>
                  <a:lumOff val="60000"/>
                </a:schemeClr>
              </a:solidFill>
              <a:ln w="9525">
                <a:solidFill>
                  <a:srgbClr val="003300"/>
                </a:solidFill>
                <a:miter lim="800000"/>
                <a:headEnd/>
                <a:tailEnd/>
              </a:ln>
              <a:effectLst/>
            </p:spPr>
            <p:txBody>
              <a:bodyPr wrap="none" anchor="ctr"/>
              <a:lstStyle>
                <a:defPPr>
                  <a:defRPr lang="zh-CN"/>
                </a:defPPr>
                <a:lvl1pPr algn="ctr">
                  <a:defRPr sz="1600" b="1">
                    <a:solidFill>
                      <a:srgbClr val="000000"/>
                    </a:solidFill>
                    <a:latin typeface="Arial" charset="0"/>
                    <a:ea typeface="宋体" charset="-122"/>
                  </a:defRPr>
                </a:lvl1pPr>
              </a:lstStyle>
              <a:p>
                <a:r>
                  <a:rPr lang="zh-CN" altLang="en-US" b="0" dirty="0" smtClean="0">
                    <a:latin typeface="黑体" panose="02010609060101010101" pitchFamily="49" charset="-122"/>
                    <a:ea typeface="黑体" panose="02010609060101010101" pitchFamily="49" charset="-122"/>
                  </a:rPr>
                  <a:t>流式</a:t>
                </a:r>
                <a:endParaRPr lang="en-US" altLang="zh-CN" b="0" dirty="0" smtClean="0">
                  <a:latin typeface="黑体" panose="02010609060101010101" pitchFamily="49" charset="-122"/>
                  <a:ea typeface="黑体" panose="02010609060101010101" pitchFamily="49" charset="-122"/>
                </a:endParaRPr>
              </a:p>
              <a:p>
                <a:r>
                  <a:rPr lang="zh-CN" altLang="en-US" b="0" dirty="0" smtClean="0">
                    <a:latin typeface="黑体" panose="02010609060101010101" pitchFamily="49" charset="-122"/>
                    <a:ea typeface="黑体" panose="02010609060101010101" pitchFamily="49" charset="-122"/>
                  </a:rPr>
                  <a:t>处理</a:t>
                </a:r>
                <a:endParaRPr lang="zh-CN" altLang="en-US" b="0" dirty="0">
                  <a:latin typeface="黑体" panose="02010609060101010101" pitchFamily="49" charset="-122"/>
                  <a:ea typeface="黑体" panose="02010609060101010101" pitchFamily="49" charset="-122"/>
                </a:endParaRPr>
              </a:p>
            </p:txBody>
          </p:sp>
          <p:sp>
            <p:nvSpPr>
              <p:cNvPr id="117" name="TextBox 46"/>
              <p:cNvSpPr txBox="1"/>
              <p:nvPr/>
            </p:nvSpPr>
            <p:spPr>
              <a:xfrm>
                <a:off x="4419600" y="6220940"/>
                <a:ext cx="897906" cy="369332"/>
              </a:xfrm>
              <a:prstGeom prst="rect">
                <a:avLst/>
              </a:prstGeom>
              <a:noFill/>
            </p:spPr>
            <p:txBody>
              <a:bodyPr wrap="square" rtlCol="0">
                <a:spAutoFit/>
              </a:bodyPr>
              <a:lstStyle/>
              <a:p>
                <a:pPr algn="ctr" fontAlgn="auto">
                  <a:spcBef>
                    <a:spcPts val="0"/>
                  </a:spcBef>
                  <a:spcAft>
                    <a:spcPts val="0"/>
                  </a:spcAft>
                </a:pPr>
                <a:r>
                  <a:rPr lang="zh-CN" altLang="en-US" dirty="0" smtClean="0">
                    <a:solidFill>
                      <a:prstClr val="black"/>
                    </a:solidFill>
                    <a:latin typeface="Arial"/>
                    <a:ea typeface="黑体"/>
                  </a:rPr>
                  <a:t>算法</a:t>
                </a:r>
                <a:endParaRPr lang="zh-CN" altLang="en-US" dirty="0">
                  <a:solidFill>
                    <a:prstClr val="black"/>
                  </a:solidFill>
                  <a:latin typeface="Arial"/>
                  <a:ea typeface="黑体"/>
                </a:endParaRPr>
              </a:p>
            </p:txBody>
          </p:sp>
          <p:sp>
            <p:nvSpPr>
              <p:cNvPr id="118" name="右箭头 117"/>
              <p:cNvSpPr/>
              <p:nvPr/>
            </p:nvSpPr>
            <p:spPr>
              <a:xfrm>
                <a:off x="135124" y="5297084"/>
                <a:ext cx="1320437" cy="464515"/>
              </a:xfrm>
              <a:prstGeom prst="rightArrow">
                <a:avLst/>
              </a:prstGeom>
              <a:solidFill>
                <a:srgbClr val="92D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latin typeface="黑体" panose="02010609060101010101" pitchFamily="49" charset="-122"/>
                    <a:ea typeface="黑体" panose="02010609060101010101" pitchFamily="49" charset="-122"/>
                  </a:rPr>
                  <a:t>流式数据</a:t>
                </a:r>
                <a:endParaRPr lang="zh-CN" altLang="en-US" sz="1200" dirty="0">
                  <a:solidFill>
                    <a:schemeClr val="tx1"/>
                  </a:solidFill>
                  <a:latin typeface="黑体" panose="02010609060101010101" pitchFamily="49" charset="-122"/>
                  <a:ea typeface="黑体" panose="02010609060101010101" pitchFamily="49" charset="-122"/>
                </a:endParaRPr>
              </a:p>
            </p:txBody>
          </p:sp>
          <p:pic>
            <p:nvPicPr>
              <p:cNvPr id="119" name="Picture 10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950190" y="4882273"/>
                <a:ext cx="1076325" cy="568159"/>
              </a:xfrm>
              <a:prstGeom prst="rect">
                <a:avLst/>
              </a:prstGeom>
            </p:spPr>
          </p:pic>
          <p:pic>
            <p:nvPicPr>
              <p:cNvPr id="120" name="Picture 3"/>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3871821" y="4872887"/>
                <a:ext cx="988647" cy="611018"/>
              </a:xfrm>
              <a:prstGeom prst="rect">
                <a:avLst/>
              </a:prstGeom>
            </p:spPr>
          </p:pic>
          <p:sp>
            <p:nvSpPr>
              <p:cNvPr id="121" name="TextBox 46"/>
              <p:cNvSpPr txBox="1"/>
              <p:nvPr/>
            </p:nvSpPr>
            <p:spPr>
              <a:xfrm>
                <a:off x="7020792" y="6217091"/>
                <a:ext cx="1092997" cy="369332"/>
              </a:xfrm>
              <a:prstGeom prst="rect">
                <a:avLst/>
              </a:prstGeom>
              <a:noFill/>
            </p:spPr>
            <p:txBody>
              <a:bodyPr wrap="square" rtlCol="0">
                <a:spAutoFit/>
              </a:bodyPr>
              <a:lstStyle/>
              <a:p>
                <a:pPr algn="ctr" fontAlgn="auto">
                  <a:spcBef>
                    <a:spcPts val="0"/>
                  </a:spcBef>
                  <a:spcAft>
                    <a:spcPts val="0"/>
                  </a:spcAft>
                </a:pPr>
                <a:r>
                  <a:rPr lang="zh-CN" altLang="en-US" dirty="0">
                    <a:solidFill>
                      <a:prstClr val="black"/>
                    </a:solidFill>
                    <a:latin typeface="Arial"/>
                    <a:ea typeface="黑体"/>
                  </a:rPr>
                  <a:t>技术</a:t>
                </a:r>
              </a:p>
            </p:txBody>
          </p:sp>
          <p:sp>
            <p:nvSpPr>
              <p:cNvPr id="122" name="TextBox 35"/>
              <p:cNvSpPr txBox="1"/>
              <p:nvPr/>
            </p:nvSpPr>
            <p:spPr>
              <a:xfrm>
                <a:off x="7279844" y="5028766"/>
                <a:ext cx="726849" cy="607945"/>
              </a:xfrm>
              <a:prstGeom prst="rect">
                <a:avLst/>
              </a:prstGeom>
              <a:solidFill>
                <a:schemeClr val="tx2">
                  <a:lumMod val="40000"/>
                  <a:lumOff val="60000"/>
                </a:schemeClr>
              </a:solidFill>
              <a:ln w="9525">
                <a:solidFill>
                  <a:srgbClr val="003300"/>
                </a:solidFill>
                <a:miter lim="800000"/>
                <a:headEnd/>
                <a:tailEnd/>
              </a:ln>
              <a:effectLst/>
            </p:spPr>
            <p:txBody>
              <a:bodyPr wrap="none" anchor="ctr"/>
              <a:lstStyle>
                <a:defPPr>
                  <a:defRPr lang="zh-CN"/>
                </a:defPPr>
                <a:lvl1pPr algn="ctr">
                  <a:defRPr sz="1600" b="1">
                    <a:solidFill>
                      <a:srgbClr val="000000"/>
                    </a:solidFill>
                    <a:latin typeface="Arial" charset="0"/>
                    <a:ea typeface="宋体" charset="-122"/>
                  </a:defRPr>
                </a:lvl1pPr>
              </a:lstStyle>
              <a:p>
                <a:r>
                  <a:rPr lang="zh-CN" altLang="en-US" b="0" dirty="0" smtClean="0">
                    <a:latin typeface="黑体" panose="02010609060101010101" pitchFamily="49" charset="-122"/>
                    <a:ea typeface="黑体" panose="02010609060101010101" pitchFamily="49" charset="-122"/>
                  </a:rPr>
                  <a:t>图式</a:t>
                </a:r>
                <a:endParaRPr lang="en-US" altLang="zh-CN" b="0" dirty="0" smtClean="0">
                  <a:latin typeface="黑体" panose="02010609060101010101" pitchFamily="49" charset="-122"/>
                  <a:ea typeface="黑体" panose="02010609060101010101" pitchFamily="49" charset="-122"/>
                </a:endParaRPr>
              </a:p>
              <a:p>
                <a:r>
                  <a:rPr lang="zh-CN" altLang="en-US" b="0" dirty="0" smtClean="0">
                    <a:latin typeface="黑体" panose="02010609060101010101" pitchFamily="49" charset="-122"/>
                    <a:ea typeface="黑体" panose="02010609060101010101" pitchFamily="49" charset="-122"/>
                  </a:rPr>
                  <a:t>处理</a:t>
                </a:r>
                <a:endParaRPr lang="zh-CN" altLang="en-US" b="0" dirty="0">
                  <a:latin typeface="黑体" panose="02010609060101010101" pitchFamily="49" charset="-122"/>
                  <a:ea typeface="黑体" panose="02010609060101010101" pitchFamily="49" charset="-122"/>
                </a:endParaRPr>
              </a:p>
            </p:txBody>
          </p:sp>
          <p:sp>
            <p:nvSpPr>
              <p:cNvPr id="123" name="TextBox 35"/>
              <p:cNvSpPr txBox="1"/>
              <p:nvPr/>
            </p:nvSpPr>
            <p:spPr>
              <a:xfrm>
                <a:off x="6482554" y="5738659"/>
                <a:ext cx="2183144" cy="329348"/>
              </a:xfrm>
              <a:prstGeom prst="rect">
                <a:avLst/>
              </a:prstGeom>
              <a:solidFill>
                <a:schemeClr val="tx2">
                  <a:lumMod val="40000"/>
                  <a:lumOff val="60000"/>
                </a:schemeClr>
              </a:solidFill>
              <a:ln w="9525">
                <a:solidFill>
                  <a:srgbClr val="003300"/>
                </a:solidFill>
                <a:miter lim="800000"/>
                <a:headEnd/>
                <a:tailEnd/>
              </a:ln>
              <a:effectLst/>
            </p:spPr>
            <p:txBody>
              <a:bodyPr wrap="none" anchor="ctr"/>
              <a:lstStyle>
                <a:defPPr>
                  <a:defRPr lang="zh-CN"/>
                </a:defPPr>
                <a:lvl1pPr algn="ctr">
                  <a:defRPr sz="1600" b="1">
                    <a:solidFill>
                      <a:srgbClr val="000000"/>
                    </a:solidFill>
                    <a:latin typeface="Arial" charset="0"/>
                    <a:ea typeface="宋体" charset="-122"/>
                  </a:defRPr>
                </a:lvl1pPr>
              </a:lstStyle>
              <a:p>
                <a:r>
                  <a:rPr lang="zh-CN" altLang="en-US" b="0" dirty="0" smtClean="0">
                    <a:latin typeface="黑体" panose="02010609060101010101" pitchFamily="49" charset="-122"/>
                    <a:ea typeface="黑体" panose="02010609060101010101" pitchFamily="49" charset="-122"/>
                  </a:rPr>
                  <a:t>内存计算</a:t>
                </a:r>
                <a:endParaRPr lang="zh-CN" altLang="en-US" b="0" dirty="0">
                  <a:latin typeface="黑体" panose="02010609060101010101" pitchFamily="49" charset="-122"/>
                  <a:ea typeface="黑体" panose="02010609060101010101" pitchFamily="49" charset="-122"/>
                </a:endParaRPr>
              </a:p>
            </p:txBody>
          </p:sp>
          <p:sp>
            <p:nvSpPr>
              <p:cNvPr id="124" name="TextBox 46"/>
              <p:cNvSpPr txBox="1"/>
              <p:nvPr/>
            </p:nvSpPr>
            <p:spPr>
              <a:xfrm>
                <a:off x="2180791" y="6215951"/>
                <a:ext cx="800088" cy="369332"/>
              </a:xfrm>
              <a:prstGeom prst="rect">
                <a:avLst/>
              </a:prstGeom>
              <a:noFill/>
            </p:spPr>
            <p:txBody>
              <a:bodyPr wrap="square" rtlCol="0">
                <a:spAutoFit/>
              </a:bodyPr>
              <a:lstStyle/>
              <a:p>
                <a:pPr algn="ctr" fontAlgn="auto">
                  <a:spcBef>
                    <a:spcPts val="0"/>
                  </a:spcBef>
                  <a:spcAft>
                    <a:spcPts val="0"/>
                  </a:spcAft>
                </a:pPr>
                <a:r>
                  <a:rPr lang="zh-CN" altLang="en-US" dirty="0" smtClean="0">
                    <a:solidFill>
                      <a:prstClr val="black"/>
                    </a:solidFill>
                    <a:latin typeface="Arial"/>
                    <a:ea typeface="黑体"/>
                  </a:rPr>
                  <a:t>应用</a:t>
                </a:r>
                <a:endParaRPr lang="zh-CN" altLang="en-US" dirty="0">
                  <a:solidFill>
                    <a:prstClr val="black"/>
                  </a:solidFill>
                  <a:latin typeface="Arial"/>
                  <a:ea typeface="黑体"/>
                </a:endParaRPr>
              </a:p>
            </p:txBody>
          </p:sp>
          <p:sp>
            <p:nvSpPr>
              <p:cNvPr id="125" name="流程图: 直接访问存储器 124"/>
              <p:cNvSpPr/>
              <p:nvPr/>
            </p:nvSpPr>
            <p:spPr>
              <a:xfrm rot="16200000">
                <a:off x="478999" y="5467233"/>
                <a:ext cx="415728" cy="913670"/>
              </a:xfrm>
              <a:prstGeom prst="flowChartMagneticDrum">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grpSp>
      </p:grpSp>
      <p:sp>
        <p:nvSpPr>
          <p:cNvPr id="126" name="矩形 7" descr="羊皮纸"/>
          <p:cNvSpPr>
            <a:spLocks noChangeArrowheads="1"/>
          </p:cNvSpPr>
          <p:nvPr/>
        </p:nvSpPr>
        <p:spPr bwMode="auto">
          <a:xfrm>
            <a:off x="387417" y="1877436"/>
            <a:ext cx="8299383" cy="658941"/>
          </a:xfrm>
          <a:prstGeom prst="rect">
            <a:avLst/>
          </a:prstGeom>
          <a:blipFill dpi="0" rotWithShape="1">
            <a:blip r:embed="rId7">
              <a:extLst>
                <a:ext uri="{28A0092B-C50C-407E-A947-70E740481C1C}">
                  <a14:useLocalDpi xmlns:a14="http://schemas.microsoft.com/office/drawing/2010/main" xmlns="" val="0"/>
                </a:ext>
              </a:extLst>
            </a:blip>
            <a:srcRect/>
            <a:tile tx="0" ty="0" sx="100000" sy="100000" flip="none" algn="tl"/>
          </a:blipFill>
          <a:ln w="38100">
            <a:solidFill>
              <a:srgbClr val="C00000"/>
            </a:solidFill>
            <a:miter lim="800000"/>
            <a:headEnd/>
            <a:tailEnd/>
          </a:ln>
        </p:spPr>
        <p:txBody>
          <a:bodyPr anchor="ctr"/>
          <a:lstStyle>
            <a:lvl1pPr>
              <a:spcBef>
                <a:spcPct val="20000"/>
              </a:spcBef>
              <a:buFont typeface="Arial" panose="020B0604020202020204" pitchFamily="34" charset="0"/>
              <a:buChar char="•"/>
              <a:defRPr sz="2800" b="1">
                <a:solidFill>
                  <a:schemeClr val="tx1"/>
                </a:solidFill>
                <a:latin typeface="黑体" panose="02010609060101010101" pitchFamily="49" charset="-122"/>
                <a:ea typeface="黑体" panose="02010609060101010101" pitchFamily="49" charset="-122"/>
              </a:defRPr>
            </a:lvl1pPr>
            <a:lvl2pPr marL="800100" indent="-342900">
              <a:spcBef>
                <a:spcPct val="20000"/>
              </a:spcBef>
              <a:buFont typeface="Arial" panose="020B0604020202020204" pitchFamily="34" charset="0"/>
              <a:buChar char="–"/>
              <a:defRPr kumimoji="1" sz="2400">
                <a:solidFill>
                  <a:schemeClr val="tx1"/>
                </a:solidFill>
                <a:latin typeface="黑体" panose="02010609060101010101" pitchFamily="49" charset="-122"/>
                <a:ea typeface="黑体" panose="02010609060101010101" pitchFamily="49" charset="-122"/>
              </a:defRPr>
            </a:lvl2pPr>
            <a:lvl3pPr marL="11430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kumimoji="0" lang="zh-CN" altLang="en-US" sz="2600" dirty="0" smtClean="0"/>
              <a:t>问题：如何从海量、动态数据中快速检测突发事件？</a:t>
            </a:r>
            <a:endParaRPr lang="zh-CN" altLang="en-US" sz="2600" dirty="0"/>
          </a:p>
        </p:txBody>
      </p:sp>
      <p:sp>
        <p:nvSpPr>
          <p:cNvPr id="127" name="流程图: 磁盘 126"/>
          <p:cNvSpPr/>
          <p:nvPr/>
        </p:nvSpPr>
        <p:spPr>
          <a:xfrm>
            <a:off x="8252225" y="5841803"/>
            <a:ext cx="755742" cy="345160"/>
          </a:xfrm>
          <a:prstGeom prst="flowChartMagneticDisk">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dirty="0" smtClean="0">
                <a:solidFill>
                  <a:schemeClr val="tx1"/>
                </a:solidFill>
                <a:latin typeface="黑体" panose="02010609060101010101" pitchFamily="49" charset="-122"/>
                <a:ea typeface="黑体" panose="02010609060101010101" pitchFamily="49" charset="-122"/>
              </a:rPr>
              <a:t>人物图谱</a:t>
            </a:r>
            <a:endParaRPr lang="en-US" sz="1050" dirty="0">
              <a:solidFill>
                <a:schemeClr val="tx1"/>
              </a:solidFill>
              <a:latin typeface="黑体" panose="02010609060101010101" pitchFamily="49" charset="-122"/>
              <a:ea typeface="黑体" panose="02010609060101010101" pitchFamily="49" charset="-122"/>
            </a:endParaRPr>
          </a:p>
        </p:txBody>
      </p:sp>
      <p:sp>
        <p:nvSpPr>
          <p:cNvPr id="128" name="流程图: 磁盘 127"/>
          <p:cNvSpPr/>
          <p:nvPr/>
        </p:nvSpPr>
        <p:spPr>
          <a:xfrm>
            <a:off x="8252579" y="6194413"/>
            <a:ext cx="755742" cy="345160"/>
          </a:xfrm>
          <a:prstGeom prst="flowChartMagneticDisk">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dirty="0">
                <a:solidFill>
                  <a:schemeClr val="tx1"/>
                </a:solidFill>
                <a:latin typeface="黑体" panose="02010609060101010101" pitchFamily="49" charset="-122"/>
                <a:ea typeface="黑体" panose="02010609060101010101" pitchFamily="49" charset="-122"/>
              </a:rPr>
              <a:t>知识图谱</a:t>
            </a:r>
            <a:endParaRPr lang="en-US" sz="1050" dirty="0">
              <a:solidFill>
                <a:schemeClr val="tx1"/>
              </a:solidFill>
              <a:latin typeface="黑体" panose="02010609060101010101" pitchFamily="49" charset="-122"/>
              <a:ea typeface="黑体" panose="02010609060101010101" pitchFamily="49" charset="-122"/>
            </a:endParaRPr>
          </a:p>
        </p:txBody>
      </p:sp>
      <p:sp>
        <p:nvSpPr>
          <p:cNvPr id="129" name="流程图: 磁盘 128"/>
          <p:cNvSpPr/>
          <p:nvPr/>
        </p:nvSpPr>
        <p:spPr>
          <a:xfrm>
            <a:off x="8247133" y="5517963"/>
            <a:ext cx="755742" cy="345160"/>
          </a:xfrm>
          <a:prstGeom prst="flowChartMagneticDisk">
            <a:avLst/>
          </a:prstGeom>
          <a:solidFill>
            <a:srgbClr val="FFFF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050" dirty="0" smtClean="0">
                <a:solidFill>
                  <a:schemeClr val="tx1"/>
                </a:solidFill>
                <a:latin typeface="黑体" panose="02010609060101010101" pitchFamily="49" charset="-122"/>
                <a:ea typeface="黑体" panose="02010609060101010101" pitchFamily="49" charset="-122"/>
              </a:rPr>
              <a:t>事件图谱</a:t>
            </a:r>
            <a:endParaRPr lang="en-US" altLang="zh-CN" sz="105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3101023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3"/>
                                        </p:tgtEl>
                                        <p:attrNameLst>
                                          <p:attrName>style.visibility</p:attrName>
                                        </p:attrNameLst>
                                      </p:cBhvr>
                                      <p:to>
                                        <p:strVal val="visible"/>
                                      </p:to>
                                    </p:set>
                                    <p:animEffect transition="in" filter="fade">
                                      <p:cBhvr>
                                        <p:cTn id="15" dur="500"/>
                                        <p:tgtEl>
                                          <p:spTgt spid="103"/>
                                        </p:tgtEl>
                                      </p:cBhvr>
                                    </p:animEffect>
                                  </p:childTnLst>
                                </p:cTn>
                              </p:par>
                              <p:par>
                                <p:cTn id="16" presetID="10" presetClass="entr" presetSubtype="0" fill="hold"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fade">
                                      <p:cBhvr>
                                        <p:cTn id="18"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圆角矩形 53"/>
          <p:cNvSpPr/>
          <p:nvPr/>
        </p:nvSpPr>
        <p:spPr bwMode="auto">
          <a:xfrm>
            <a:off x="1092966" y="2743200"/>
            <a:ext cx="6984234" cy="1981200"/>
          </a:xfrm>
          <a:prstGeom prst="roundRect">
            <a:avLst>
              <a:gd name="adj" fmla="val 7190"/>
            </a:avLst>
          </a:prstGeom>
          <a:solidFill>
            <a:schemeClr val="bg1">
              <a:lumMod val="95000"/>
            </a:schemeClr>
          </a:solidFill>
          <a:ln w="19050">
            <a:solidFill>
              <a:schemeClr val="tx2"/>
            </a:solidFill>
          </a:ln>
        </p:spPr>
        <p:style>
          <a:lnRef idx="2">
            <a:schemeClr val="accent1"/>
          </a:lnRef>
          <a:fillRef idx="1">
            <a:schemeClr val="lt1"/>
          </a:fillRef>
          <a:effectRef idx="0">
            <a:schemeClr val="accent1"/>
          </a:effectRef>
          <a:fontRef idx="minor">
            <a:schemeClr val="dk1"/>
          </a:fontRef>
        </p:style>
        <p:txBody>
          <a:bodyPr anchor="ctr"/>
          <a:lstStyle/>
          <a:p>
            <a:pPr algn="ctr"/>
            <a:endParaRPr kumimoji="0" lang="zh-CN" altLang="en-US" dirty="0">
              <a:solidFill>
                <a:schemeClr val="tx1"/>
              </a:solidFill>
              <a:latin typeface="黑体" pitchFamily="49" charset="-122"/>
              <a:ea typeface="黑体" pitchFamily="49" charset="-122"/>
            </a:endParaRPr>
          </a:p>
        </p:txBody>
      </p:sp>
      <p:sp>
        <p:nvSpPr>
          <p:cNvPr id="51" name="圆角矩形 50"/>
          <p:cNvSpPr>
            <a:spLocks noChangeArrowheads="1"/>
          </p:cNvSpPr>
          <p:nvPr/>
        </p:nvSpPr>
        <p:spPr bwMode="auto">
          <a:xfrm>
            <a:off x="5818333" y="2862112"/>
            <a:ext cx="2056363" cy="1709887"/>
          </a:xfrm>
          <a:prstGeom prst="roundRect">
            <a:avLst>
              <a:gd name="adj" fmla="val 5752"/>
            </a:avLst>
          </a:prstGeom>
          <a:ln>
            <a:noFill/>
          </a:ln>
        </p:spPr>
        <p:style>
          <a:lnRef idx="1">
            <a:schemeClr val="accent3"/>
          </a:lnRef>
          <a:fillRef idx="2">
            <a:schemeClr val="accent3"/>
          </a:fillRef>
          <a:effectRef idx="1">
            <a:schemeClr val="accent3"/>
          </a:effectRef>
          <a:fontRef idx="minor">
            <a:schemeClr val="dk1"/>
          </a:fontRef>
        </p:style>
        <p:txBody>
          <a:bodyPr lIns="108000" rIns="0" anchor="ctr"/>
          <a:lstStyle/>
          <a:p>
            <a:pPr algn="ctr" fontAlgn="auto">
              <a:spcBef>
                <a:spcPts val="0"/>
              </a:spcBef>
              <a:spcAft>
                <a:spcPts val="0"/>
              </a:spcAft>
            </a:pPr>
            <a:endParaRPr lang="zh-CN" altLang="en-US" sz="2400" kern="0">
              <a:solidFill>
                <a:schemeClr val="tx1"/>
              </a:solidFill>
              <a:latin typeface="Times New Roman"/>
              <a:ea typeface="黑体"/>
            </a:endParaRPr>
          </a:p>
        </p:txBody>
      </p:sp>
      <p:sp>
        <p:nvSpPr>
          <p:cNvPr id="50" name="圆角矩形 49"/>
          <p:cNvSpPr>
            <a:spLocks noChangeArrowheads="1"/>
          </p:cNvSpPr>
          <p:nvPr/>
        </p:nvSpPr>
        <p:spPr bwMode="auto">
          <a:xfrm>
            <a:off x="3551187" y="2862113"/>
            <a:ext cx="2056363" cy="1709887"/>
          </a:xfrm>
          <a:prstGeom prst="roundRect">
            <a:avLst>
              <a:gd name="adj" fmla="val 5752"/>
            </a:avLst>
          </a:prstGeom>
          <a:ln>
            <a:noFill/>
          </a:ln>
        </p:spPr>
        <p:style>
          <a:lnRef idx="1">
            <a:schemeClr val="accent2"/>
          </a:lnRef>
          <a:fillRef idx="2">
            <a:schemeClr val="accent2"/>
          </a:fillRef>
          <a:effectRef idx="1">
            <a:schemeClr val="accent2"/>
          </a:effectRef>
          <a:fontRef idx="minor">
            <a:schemeClr val="dk1"/>
          </a:fontRef>
        </p:style>
        <p:txBody>
          <a:bodyPr lIns="108000" rIns="0" anchor="ctr"/>
          <a:lstStyle/>
          <a:p>
            <a:pPr algn="ctr" fontAlgn="auto">
              <a:spcBef>
                <a:spcPts val="0"/>
              </a:spcBef>
              <a:spcAft>
                <a:spcPts val="0"/>
              </a:spcAft>
            </a:pPr>
            <a:endParaRPr lang="zh-CN" altLang="en-US" sz="2400" kern="0">
              <a:solidFill>
                <a:schemeClr val="tx1"/>
              </a:solidFill>
              <a:latin typeface="Times New Roman"/>
              <a:ea typeface="黑体"/>
            </a:endParaRPr>
          </a:p>
        </p:txBody>
      </p:sp>
      <p:sp>
        <p:nvSpPr>
          <p:cNvPr id="2" name="标题 1"/>
          <p:cNvSpPr>
            <a:spLocks noGrp="1"/>
          </p:cNvSpPr>
          <p:nvPr>
            <p:ph type="title"/>
          </p:nvPr>
        </p:nvSpPr>
        <p:spPr/>
        <p:txBody>
          <a:bodyPr/>
          <a:lstStyle/>
          <a:p>
            <a:r>
              <a:rPr lang="zh-CN" altLang="en-US" dirty="0" smtClean="0"/>
              <a:t>方向</a:t>
            </a:r>
            <a:r>
              <a:rPr lang="en-US" altLang="zh-CN" dirty="0" smtClean="0"/>
              <a:t>3</a:t>
            </a:r>
            <a:r>
              <a:rPr lang="zh-CN" altLang="en-US" dirty="0" smtClean="0"/>
              <a:t>：网络空间大数据分析与处理</a:t>
            </a:r>
            <a:endParaRPr lang="en-US" dirty="0"/>
          </a:p>
        </p:txBody>
      </p:sp>
      <p:sp>
        <p:nvSpPr>
          <p:cNvPr id="4" name="灯片编号占位符 3"/>
          <p:cNvSpPr>
            <a:spLocks noGrp="1"/>
          </p:cNvSpPr>
          <p:nvPr>
            <p:ph type="sldNum" sz="quarter" idx="12"/>
          </p:nvPr>
        </p:nvSpPr>
        <p:spPr/>
        <p:txBody>
          <a:bodyPr/>
          <a:lstStyle/>
          <a:p>
            <a:pPr>
              <a:defRPr/>
            </a:pPr>
            <a:fld id="{920D00E2-45E3-4CF2-8B20-C1D8D8325C83}" type="slidenum">
              <a:rPr lang="en-US" altLang="zh-CN" smtClean="0"/>
              <a:pPr>
                <a:defRPr/>
              </a:pPr>
              <a:t>32</a:t>
            </a:fld>
            <a:endParaRPr lang="en-US" altLang="zh-CN"/>
          </a:p>
        </p:txBody>
      </p:sp>
      <p:sp>
        <p:nvSpPr>
          <p:cNvPr id="27" name="圆角矩形 26"/>
          <p:cNvSpPr>
            <a:spLocks noChangeArrowheads="1"/>
          </p:cNvSpPr>
          <p:nvPr/>
        </p:nvSpPr>
        <p:spPr bwMode="auto">
          <a:xfrm>
            <a:off x="1296437" y="2862113"/>
            <a:ext cx="2056363" cy="1709887"/>
          </a:xfrm>
          <a:prstGeom prst="roundRect">
            <a:avLst>
              <a:gd name="adj" fmla="val 5752"/>
            </a:avLst>
          </a:prstGeom>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36000" rIns="3600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1" i="0" u="sng" strike="noStrike" kern="0" cap="none" spc="0" normalizeH="0" baseline="0" noProof="0">
              <a:ln>
                <a:solidFill>
                  <a:srgbClr val="FFFFFF"/>
                </a:solidFill>
              </a:ln>
              <a:solidFill>
                <a:srgbClr val="FFFFFF"/>
              </a:solidFill>
              <a:effectLst/>
              <a:uLnTx/>
              <a:uFillTx/>
              <a:latin typeface="黑体"/>
              <a:ea typeface="黑体"/>
              <a:cs typeface="+mn-cs"/>
            </a:endParaRPr>
          </a:p>
        </p:txBody>
      </p:sp>
      <p:grpSp>
        <p:nvGrpSpPr>
          <p:cNvPr id="28" name="组合 81"/>
          <p:cNvGrpSpPr/>
          <p:nvPr/>
        </p:nvGrpSpPr>
        <p:grpSpPr>
          <a:xfrm>
            <a:off x="1400766" y="3625837"/>
            <a:ext cx="1855305" cy="869963"/>
            <a:chOff x="1416451" y="4720335"/>
            <a:chExt cx="1855305" cy="1103176"/>
          </a:xfrm>
          <a:solidFill>
            <a:schemeClr val="bg1"/>
          </a:solidFill>
        </p:grpSpPr>
        <p:sp>
          <p:nvSpPr>
            <p:cNvPr id="29" name="圆角矩形 28"/>
            <p:cNvSpPr/>
            <p:nvPr/>
          </p:nvSpPr>
          <p:spPr>
            <a:xfrm>
              <a:off x="1416451" y="4720335"/>
              <a:ext cx="572934" cy="1103176"/>
            </a:xfrm>
            <a:prstGeom prst="roundRect">
              <a:avLst/>
            </a:prstGeom>
            <a:grpFill/>
            <a:ln w="12700" cap="flat" cmpd="sng" algn="ctr">
              <a:solidFill>
                <a:srgbClr val="FF0000"/>
              </a:solidFill>
              <a:prstDash val="dash"/>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smtClean="0">
                  <a:ln>
                    <a:noFill/>
                  </a:ln>
                  <a:solidFill>
                    <a:srgbClr val="000000"/>
                  </a:solidFill>
                  <a:effectLst/>
                  <a:uLnTx/>
                  <a:uFillTx/>
                  <a:latin typeface="黑体"/>
                  <a:ea typeface="黑体"/>
                  <a:cs typeface="+mn-cs"/>
                </a:rPr>
                <a:t>异常检测</a:t>
              </a:r>
              <a:endParaRPr kumimoji="0" lang="en-US" sz="2000" i="0" u="none" strike="noStrike" kern="0" cap="none" spc="0" normalizeH="0" baseline="0" noProof="0" dirty="0">
                <a:ln>
                  <a:noFill/>
                </a:ln>
                <a:solidFill>
                  <a:srgbClr val="000000"/>
                </a:solidFill>
                <a:effectLst/>
                <a:uLnTx/>
                <a:uFillTx/>
                <a:latin typeface="黑体"/>
                <a:ea typeface="黑体"/>
                <a:cs typeface="+mn-cs"/>
              </a:endParaRPr>
            </a:p>
          </p:txBody>
        </p:sp>
        <p:sp>
          <p:nvSpPr>
            <p:cNvPr id="30" name="圆角矩形 29"/>
            <p:cNvSpPr/>
            <p:nvPr/>
          </p:nvSpPr>
          <p:spPr>
            <a:xfrm>
              <a:off x="2047152" y="4725152"/>
              <a:ext cx="580632" cy="1098358"/>
            </a:xfrm>
            <a:prstGeom prst="roundRect">
              <a:avLst/>
            </a:prstGeom>
            <a:grpFill/>
            <a:ln w="12700" cap="flat" cmpd="sng" algn="ctr">
              <a:solidFill>
                <a:srgbClr val="FF0000"/>
              </a:solidFill>
              <a:prstDash val="dash"/>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smtClean="0">
                  <a:solidFill>
                    <a:srgbClr val="000000"/>
                  </a:solidFill>
                  <a:latin typeface="黑体"/>
                  <a:ea typeface="黑体"/>
                </a:rPr>
                <a:t>行为分析</a:t>
              </a:r>
              <a:endParaRPr kumimoji="0" lang="en-US" sz="2000" i="0" u="none" strike="noStrike" kern="0" cap="none" spc="0" normalizeH="0" baseline="0" noProof="0" dirty="0">
                <a:ln>
                  <a:noFill/>
                </a:ln>
                <a:solidFill>
                  <a:srgbClr val="000000"/>
                </a:solidFill>
                <a:effectLst/>
                <a:uLnTx/>
                <a:uFillTx/>
                <a:latin typeface="黑体"/>
                <a:ea typeface="黑体"/>
                <a:cs typeface="+mn-cs"/>
              </a:endParaRPr>
            </a:p>
          </p:txBody>
        </p:sp>
        <p:sp>
          <p:nvSpPr>
            <p:cNvPr id="31" name="圆角矩形 30"/>
            <p:cNvSpPr/>
            <p:nvPr/>
          </p:nvSpPr>
          <p:spPr>
            <a:xfrm>
              <a:off x="2678506" y="4731928"/>
              <a:ext cx="593250" cy="1091583"/>
            </a:xfrm>
            <a:prstGeom prst="roundRect">
              <a:avLst/>
            </a:prstGeom>
            <a:grpFill/>
            <a:ln w="12700" cap="flat" cmpd="sng" algn="ctr">
              <a:solidFill>
                <a:srgbClr val="FF0000"/>
              </a:solidFill>
              <a:prstDash val="dash"/>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smtClean="0">
                  <a:ln>
                    <a:noFill/>
                  </a:ln>
                  <a:solidFill>
                    <a:srgbClr val="000000"/>
                  </a:solidFill>
                  <a:effectLst/>
                  <a:uLnTx/>
                  <a:uFillTx/>
                  <a:latin typeface="黑体"/>
                  <a:ea typeface="黑体"/>
                  <a:cs typeface="+mn-cs"/>
                </a:rPr>
                <a:t>趋势预测</a:t>
              </a:r>
              <a:endParaRPr kumimoji="0" lang="en-US" sz="2000" i="0" u="none" strike="noStrike" kern="0" cap="none" spc="0" normalizeH="0" baseline="0" noProof="0" dirty="0">
                <a:ln>
                  <a:noFill/>
                </a:ln>
                <a:solidFill>
                  <a:srgbClr val="000000"/>
                </a:solidFill>
                <a:effectLst/>
                <a:uLnTx/>
                <a:uFillTx/>
                <a:latin typeface="黑体"/>
                <a:ea typeface="黑体"/>
                <a:cs typeface="+mn-cs"/>
              </a:endParaRPr>
            </a:p>
          </p:txBody>
        </p:sp>
      </p:grpSp>
      <p:grpSp>
        <p:nvGrpSpPr>
          <p:cNvPr id="32" name="组合 69"/>
          <p:cNvGrpSpPr/>
          <p:nvPr/>
        </p:nvGrpSpPr>
        <p:grpSpPr>
          <a:xfrm>
            <a:off x="3677891" y="3625837"/>
            <a:ext cx="1825908" cy="869963"/>
            <a:chOff x="3477747" y="4725149"/>
            <a:chExt cx="1825908" cy="1084938"/>
          </a:xfrm>
          <a:solidFill>
            <a:schemeClr val="bg1"/>
          </a:solidFill>
        </p:grpSpPr>
        <p:sp>
          <p:nvSpPr>
            <p:cNvPr id="33" name="圆角矩形 32"/>
            <p:cNvSpPr/>
            <p:nvPr/>
          </p:nvSpPr>
          <p:spPr>
            <a:xfrm>
              <a:off x="3477747" y="4725149"/>
              <a:ext cx="572934" cy="1084938"/>
            </a:xfrm>
            <a:prstGeom prst="roundRect">
              <a:avLst/>
            </a:prstGeom>
            <a:grpFill/>
            <a:ln w="12700" cap="flat" cmpd="sng" algn="ctr">
              <a:solidFill>
                <a:srgbClr val="FF0000"/>
              </a:solidFill>
              <a:prstDash val="dash"/>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smtClean="0">
                  <a:ln>
                    <a:noFill/>
                  </a:ln>
                  <a:solidFill>
                    <a:srgbClr val="000000"/>
                  </a:solidFill>
                  <a:effectLst/>
                  <a:uLnTx/>
                  <a:uFillTx/>
                  <a:latin typeface="黑体"/>
                  <a:ea typeface="黑体"/>
                  <a:cs typeface="+mn-cs"/>
                </a:rPr>
                <a:t>增量表示</a:t>
              </a:r>
              <a:endParaRPr kumimoji="0" lang="en-US" altLang="zh-CN" sz="2000" i="0" u="none" strike="noStrike" kern="0" cap="none" spc="0" normalizeH="0" baseline="0" noProof="0" dirty="0">
                <a:ln>
                  <a:noFill/>
                </a:ln>
                <a:solidFill>
                  <a:srgbClr val="000000"/>
                </a:solidFill>
                <a:effectLst/>
                <a:uLnTx/>
                <a:uFillTx/>
                <a:latin typeface="黑体"/>
                <a:ea typeface="黑体"/>
                <a:cs typeface="+mn-cs"/>
              </a:endParaRPr>
            </a:p>
          </p:txBody>
        </p:sp>
        <p:sp>
          <p:nvSpPr>
            <p:cNvPr id="34" name="圆角矩形 33"/>
            <p:cNvSpPr/>
            <p:nvPr/>
          </p:nvSpPr>
          <p:spPr>
            <a:xfrm>
              <a:off x="4091094" y="4729966"/>
              <a:ext cx="580632" cy="1080121"/>
            </a:xfrm>
            <a:prstGeom prst="roundRect">
              <a:avLst/>
            </a:prstGeom>
            <a:grpFill/>
            <a:ln w="12700" cap="flat" cmpd="sng" algn="ctr">
              <a:solidFill>
                <a:srgbClr val="FF0000"/>
              </a:solidFill>
              <a:prstDash val="dash"/>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a:ln>
                    <a:noFill/>
                  </a:ln>
                  <a:solidFill>
                    <a:srgbClr val="000000"/>
                  </a:solidFill>
                  <a:effectLst/>
                  <a:uLnTx/>
                  <a:uFillTx/>
                  <a:latin typeface="黑体"/>
                  <a:ea typeface="黑体"/>
                  <a:cs typeface="+mn-cs"/>
                </a:rPr>
                <a:t>自主学习</a:t>
              </a:r>
              <a:endParaRPr kumimoji="0" lang="en-US" sz="2000" i="0" u="none" strike="noStrike" kern="0" cap="none" spc="0" normalizeH="0" baseline="0" noProof="0" dirty="0">
                <a:ln>
                  <a:noFill/>
                </a:ln>
                <a:solidFill>
                  <a:srgbClr val="000000"/>
                </a:solidFill>
                <a:effectLst/>
                <a:uLnTx/>
                <a:uFillTx/>
                <a:latin typeface="黑体"/>
                <a:ea typeface="黑体"/>
                <a:cs typeface="+mn-cs"/>
              </a:endParaRPr>
            </a:p>
          </p:txBody>
        </p:sp>
        <p:sp>
          <p:nvSpPr>
            <p:cNvPr id="35" name="圆角矩形 34"/>
            <p:cNvSpPr/>
            <p:nvPr/>
          </p:nvSpPr>
          <p:spPr>
            <a:xfrm>
              <a:off x="4710405" y="4736741"/>
              <a:ext cx="593250" cy="1073345"/>
            </a:xfrm>
            <a:prstGeom prst="roundRect">
              <a:avLst/>
            </a:prstGeom>
            <a:grpFill/>
            <a:ln w="12700" cap="flat" cmpd="sng" algn="ctr">
              <a:solidFill>
                <a:srgbClr val="FF0000"/>
              </a:solidFill>
              <a:prstDash val="dash"/>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noProof="0" dirty="0">
                  <a:solidFill>
                    <a:srgbClr val="000000"/>
                  </a:solidFill>
                  <a:latin typeface="黑体"/>
                  <a:ea typeface="黑体"/>
                </a:rPr>
                <a:t>深度</a:t>
              </a:r>
              <a:r>
                <a:rPr kumimoji="0" lang="zh-CN" altLang="en-US" sz="2000" i="0" u="none" strike="noStrike" kern="0" cap="none" spc="0" normalizeH="0" baseline="0" noProof="0" dirty="0" smtClean="0">
                  <a:ln>
                    <a:noFill/>
                  </a:ln>
                  <a:solidFill>
                    <a:srgbClr val="000000"/>
                  </a:solidFill>
                  <a:effectLst/>
                  <a:uLnTx/>
                  <a:uFillTx/>
                  <a:latin typeface="黑体"/>
                  <a:ea typeface="黑体"/>
                </a:rPr>
                <a:t>学习</a:t>
              </a:r>
              <a:endParaRPr kumimoji="0" lang="en-US" sz="2000" i="0" u="none" strike="noStrike" kern="0" cap="none" spc="0" normalizeH="0" baseline="0" noProof="0" dirty="0">
                <a:ln>
                  <a:noFill/>
                </a:ln>
                <a:solidFill>
                  <a:srgbClr val="000000"/>
                </a:solidFill>
                <a:effectLst/>
                <a:uLnTx/>
                <a:uFillTx/>
                <a:latin typeface="黑体"/>
                <a:ea typeface="黑体"/>
              </a:endParaRPr>
            </a:p>
          </p:txBody>
        </p:sp>
      </p:grpSp>
      <p:grpSp>
        <p:nvGrpSpPr>
          <p:cNvPr id="36" name="组合 70"/>
          <p:cNvGrpSpPr/>
          <p:nvPr/>
        </p:nvGrpSpPr>
        <p:grpSpPr>
          <a:xfrm>
            <a:off x="5940881" y="3648099"/>
            <a:ext cx="1831519" cy="860725"/>
            <a:chOff x="5527330" y="4725145"/>
            <a:chExt cx="1831519" cy="1084938"/>
          </a:xfrm>
          <a:solidFill>
            <a:schemeClr val="bg1"/>
          </a:solidFill>
        </p:grpSpPr>
        <p:sp>
          <p:nvSpPr>
            <p:cNvPr id="37" name="圆角矩形 36"/>
            <p:cNvSpPr/>
            <p:nvPr/>
          </p:nvSpPr>
          <p:spPr>
            <a:xfrm>
              <a:off x="5527330" y="4725145"/>
              <a:ext cx="572934" cy="1084937"/>
            </a:xfrm>
            <a:prstGeom prst="roundRect">
              <a:avLst/>
            </a:prstGeom>
            <a:grpFill/>
            <a:ln w="12700" cap="flat" cmpd="sng" algn="ctr">
              <a:solidFill>
                <a:srgbClr val="FF0000"/>
              </a:solidFill>
              <a:prstDash val="dash"/>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smtClean="0">
                  <a:ln>
                    <a:noFill/>
                  </a:ln>
                  <a:solidFill>
                    <a:srgbClr val="000000"/>
                  </a:solidFill>
                  <a:effectLst/>
                  <a:uLnTx/>
                  <a:uFillTx/>
                  <a:latin typeface="黑体"/>
                  <a:ea typeface="黑体"/>
                  <a:cs typeface="+mn-cs"/>
                </a:rPr>
                <a:t>知识表征</a:t>
              </a:r>
              <a:endParaRPr kumimoji="0" lang="en-US" sz="2000" i="0" u="none" strike="noStrike" kern="0" cap="none" spc="0" normalizeH="0" baseline="0" noProof="0" dirty="0">
                <a:ln>
                  <a:noFill/>
                </a:ln>
                <a:solidFill>
                  <a:srgbClr val="000000"/>
                </a:solidFill>
                <a:effectLst/>
                <a:uLnTx/>
                <a:uFillTx/>
                <a:latin typeface="黑体"/>
                <a:ea typeface="黑体"/>
                <a:cs typeface="+mn-cs"/>
              </a:endParaRPr>
            </a:p>
          </p:txBody>
        </p:sp>
        <p:sp>
          <p:nvSpPr>
            <p:cNvPr id="38" name="圆角矩形 37"/>
            <p:cNvSpPr/>
            <p:nvPr/>
          </p:nvSpPr>
          <p:spPr>
            <a:xfrm>
              <a:off x="6140677" y="4729962"/>
              <a:ext cx="580632" cy="1080121"/>
            </a:xfrm>
            <a:prstGeom prst="roundRect">
              <a:avLst/>
            </a:prstGeom>
            <a:grpFill/>
            <a:ln w="12700" cap="flat" cmpd="sng" algn="ctr">
              <a:solidFill>
                <a:srgbClr val="FF0000"/>
              </a:solidFill>
              <a:prstDash val="dash"/>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i="0" u="none" strike="noStrike" kern="0" cap="none" spc="0" normalizeH="0" baseline="0" noProof="0" dirty="0" smtClean="0">
                  <a:ln>
                    <a:noFill/>
                  </a:ln>
                  <a:solidFill>
                    <a:srgbClr val="000000"/>
                  </a:solidFill>
                  <a:effectLst/>
                  <a:uLnTx/>
                  <a:uFillTx/>
                  <a:latin typeface="黑体"/>
                  <a:ea typeface="黑体"/>
                  <a:cs typeface="+mn-cs"/>
                </a:rPr>
                <a:t>知识生成</a:t>
              </a:r>
              <a:endParaRPr kumimoji="0" lang="en-US" sz="2000" i="0" u="none" strike="noStrike" kern="0" cap="none" spc="0" normalizeH="0" baseline="0" noProof="0" dirty="0">
                <a:ln>
                  <a:noFill/>
                </a:ln>
                <a:solidFill>
                  <a:srgbClr val="000000"/>
                </a:solidFill>
                <a:effectLst/>
                <a:uLnTx/>
                <a:uFillTx/>
                <a:latin typeface="黑体"/>
                <a:ea typeface="黑体"/>
                <a:cs typeface="+mn-cs"/>
              </a:endParaRPr>
            </a:p>
          </p:txBody>
        </p:sp>
        <p:sp>
          <p:nvSpPr>
            <p:cNvPr id="39" name="圆角矩形 38"/>
            <p:cNvSpPr/>
            <p:nvPr/>
          </p:nvSpPr>
          <p:spPr>
            <a:xfrm>
              <a:off x="6765599" y="4736738"/>
              <a:ext cx="593250" cy="1073344"/>
            </a:xfrm>
            <a:prstGeom prst="roundRect">
              <a:avLst/>
            </a:prstGeom>
            <a:grpFill/>
            <a:ln w="12700" cap="flat" cmpd="sng" algn="ctr">
              <a:solidFill>
                <a:srgbClr val="FF0000"/>
              </a:solidFill>
              <a:prstDash val="dash"/>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kern="0" dirty="0" smtClean="0">
                  <a:solidFill>
                    <a:srgbClr val="000000"/>
                  </a:solidFill>
                  <a:latin typeface="黑体"/>
                  <a:ea typeface="黑体"/>
                </a:rPr>
                <a:t>关联推理</a:t>
              </a:r>
              <a:endParaRPr kumimoji="0" lang="en-US" sz="2000" i="0" u="none" strike="noStrike" kern="0" cap="none" spc="0" normalizeH="0" baseline="0" noProof="0" dirty="0">
                <a:ln>
                  <a:noFill/>
                </a:ln>
                <a:solidFill>
                  <a:srgbClr val="000000"/>
                </a:solidFill>
                <a:effectLst/>
                <a:uLnTx/>
                <a:uFillTx/>
                <a:latin typeface="黑体"/>
                <a:ea typeface="黑体"/>
              </a:endParaRPr>
            </a:p>
          </p:txBody>
        </p:sp>
      </p:grpSp>
      <p:sp>
        <p:nvSpPr>
          <p:cNvPr id="58" name="圆角矩形 57"/>
          <p:cNvSpPr/>
          <p:nvPr/>
        </p:nvSpPr>
        <p:spPr bwMode="auto">
          <a:xfrm>
            <a:off x="1076265" y="4867434"/>
            <a:ext cx="7000935" cy="1460378"/>
          </a:xfrm>
          <a:prstGeom prst="roundRect">
            <a:avLst>
              <a:gd name="adj" fmla="val 7190"/>
            </a:avLst>
          </a:prstGeom>
          <a:solidFill>
            <a:schemeClr val="bg1">
              <a:lumMod val="95000"/>
            </a:schemeClr>
          </a:solidFill>
          <a:ln w="19050">
            <a:solidFill>
              <a:schemeClr val="tx2"/>
            </a:solidFill>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dirty="0">
              <a:solidFill>
                <a:schemeClr val="tx1"/>
              </a:solidFill>
              <a:latin typeface="黑体" pitchFamily="49" charset="-122"/>
              <a:ea typeface="黑体" pitchFamily="49" charset="-122"/>
            </a:endParaRPr>
          </a:p>
        </p:txBody>
      </p:sp>
      <p:sp>
        <p:nvSpPr>
          <p:cNvPr id="59" name="圆角矩形 58"/>
          <p:cNvSpPr/>
          <p:nvPr/>
        </p:nvSpPr>
        <p:spPr>
          <a:xfrm>
            <a:off x="5824901" y="5029200"/>
            <a:ext cx="2099899" cy="1149538"/>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2000" dirty="0" smtClean="0">
                <a:solidFill>
                  <a:schemeClr val="tx1"/>
                </a:solidFill>
                <a:latin typeface="黑体" pitchFamily="49" charset="-122"/>
                <a:ea typeface="黑体" pitchFamily="49" charset="-122"/>
              </a:rPr>
              <a:t>图知识管理</a:t>
            </a:r>
            <a:endParaRPr lang="en-US" altLang="zh-CN" sz="2000" dirty="0" smtClean="0">
              <a:solidFill>
                <a:schemeClr val="tx1"/>
              </a:solidFill>
              <a:latin typeface="黑体" pitchFamily="49" charset="-122"/>
              <a:ea typeface="黑体" pitchFamily="49" charset="-122"/>
            </a:endParaRPr>
          </a:p>
          <a:p>
            <a:pPr marL="285750" indent="-285750">
              <a:buFont typeface="Arial" panose="020B0604020202020204" pitchFamily="34" charset="0"/>
              <a:buChar char="•"/>
            </a:pPr>
            <a:r>
              <a:rPr lang="zh-CN" altLang="en-US" dirty="0" smtClean="0">
                <a:solidFill>
                  <a:srgbClr val="FF0000"/>
                </a:solidFill>
                <a:latin typeface="黑体" pitchFamily="49" charset="-122"/>
                <a:ea typeface="黑体" pitchFamily="49" charset="-122"/>
              </a:rPr>
              <a:t>分布式图查询</a:t>
            </a:r>
            <a:endParaRPr lang="en-US" altLang="zh-CN" dirty="0" smtClean="0">
              <a:solidFill>
                <a:srgbClr val="FF0000"/>
              </a:solidFill>
              <a:latin typeface="黑体" pitchFamily="49" charset="-122"/>
              <a:ea typeface="黑体" pitchFamily="49" charset="-122"/>
            </a:endParaRPr>
          </a:p>
          <a:p>
            <a:pPr marL="285750" indent="-285750">
              <a:buFont typeface="Arial" panose="020B0604020202020204" pitchFamily="34" charset="0"/>
              <a:buChar char="•"/>
            </a:pPr>
            <a:r>
              <a:rPr lang="zh-CN" altLang="en-US" dirty="0">
                <a:solidFill>
                  <a:srgbClr val="FF0000"/>
                </a:solidFill>
                <a:latin typeface="黑体" pitchFamily="49" charset="-122"/>
                <a:ea typeface="黑体" pitchFamily="49" charset="-122"/>
              </a:rPr>
              <a:t>多</a:t>
            </a:r>
            <a:r>
              <a:rPr lang="zh-CN" altLang="en-US" dirty="0" smtClean="0">
                <a:solidFill>
                  <a:srgbClr val="FF0000"/>
                </a:solidFill>
                <a:latin typeface="黑体" pitchFamily="49" charset="-122"/>
                <a:ea typeface="黑体" pitchFamily="49" charset="-122"/>
              </a:rPr>
              <a:t>核支持</a:t>
            </a:r>
            <a:endParaRPr lang="en-US" altLang="zh-CN" dirty="0">
              <a:solidFill>
                <a:srgbClr val="FF0000"/>
              </a:solidFill>
              <a:latin typeface="黑体" pitchFamily="49" charset="-122"/>
              <a:ea typeface="黑体" pitchFamily="49" charset="-122"/>
            </a:endParaRPr>
          </a:p>
        </p:txBody>
      </p:sp>
      <p:sp>
        <p:nvSpPr>
          <p:cNvPr id="60" name="圆角矩形 59"/>
          <p:cNvSpPr/>
          <p:nvPr/>
        </p:nvSpPr>
        <p:spPr>
          <a:xfrm>
            <a:off x="3428320" y="5046683"/>
            <a:ext cx="2286680" cy="1149538"/>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2000" dirty="0" smtClean="0">
                <a:solidFill>
                  <a:schemeClr val="tx1"/>
                </a:solidFill>
                <a:latin typeface="黑体" pitchFamily="49" charset="-122"/>
                <a:ea typeface="黑体" pitchFamily="49" charset="-122"/>
              </a:rPr>
              <a:t>学习</a:t>
            </a:r>
            <a:r>
              <a:rPr lang="en-US" altLang="zh-CN" sz="2000" dirty="0" smtClean="0">
                <a:solidFill>
                  <a:schemeClr val="tx1"/>
                </a:solidFill>
                <a:latin typeface="黑体" pitchFamily="49" charset="-122"/>
                <a:ea typeface="黑体" pitchFamily="49" charset="-122"/>
              </a:rPr>
              <a:t>+</a:t>
            </a:r>
            <a:r>
              <a:rPr lang="zh-CN" altLang="en-US" sz="2000" dirty="0" smtClean="0">
                <a:solidFill>
                  <a:schemeClr val="tx1"/>
                </a:solidFill>
                <a:latin typeface="黑体" pitchFamily="49" charset="-122"/>
                <a:ea typeface="黑体" pitchFamily="49" charset="-122"/>
              </a:rPr>
              <a:t>内存计算</a:t>
            </a:r>
            <a:endParaRPr lang="en-US" altLang="zh-CN" sz="2000" dirty="0" smtClean="0">
              <a:solidFill>
                <a:schemeClr val="tx1"/>
              </a:solidFill>
              <a:latin typeface="黑体" pitchFamily="49" charset="-122"/>
              <a:ea typeface="黑体" pitchFamily="49" charset="-122"/>
            </a:endParaRPr>
          </a:p>
          <a:p>
            <a:pPr marL="342900" indent="-342900" algn="ctr">
              <a:buFont typeface="Arial" panose="020B0604020202020204" pitchFamily="34" charset="0"/>
              <a:buChar char="•"/>
            </a:pPr>
            <a:r>
              <a:rPr lang="zh-CN" altLang="en-US" dirty="0" smtClean="0">
                <a:solidFill>
                  <a:srgbClr val="FF0000"/>
                </a:solidFill>
                <a:latin typeface="黑体" pitchFamily="49" charset="-122"/>
                <a:ea typeface="黑体" pitchFamily="49" charset="-122"/>
              </a:rPr>
              <a:t>分布式参数学习</a:t>
            </a:r>
            <a:endParaRPr lang="en-US" altLang="zh-CN" dirty="0" smtClean="0">
              <a:solidFill>
                <a:srgbClr val="FF0000"/>
              </a:solidFill>
              <a:latin typeface="黑体" pitchFamily="49" charset="-122"/>
              <a:ea typeface="黑体" pitchFamily="49" charset="-122"/>
            </a:endParaRPr>
          </a:p>
          <a:p>
            <a:pPr marL="342900" indent="-342900">
              <a:buFont typeface="Arial" panose="020B0604020202020204" pitchFamily="34" charset="0"/>
              <a:buChar char="•"/>
            </a:pPr>
            <a:r>
              <a:rPr lang="zh-CN" altLang="en-US" dirty="0" smtClean="0">
                <a:solidFill>
                  <a:srgbClr val="FF0000"/>
                </a:solidFill>
                <a:latin typeface="黑体" pitchFamily="49" charset="-122"/>
                <a:ea typeface="黑体" pitchFamily="49" charset="-122"/>
              </a:rPr>
              <a:t>消息处理技术</a:t>
            </a:r>
            <a:endParaRPr lang="en-US" altLang="zh-CN" dirty="0">
              <a:solidFill>
                <a:srgbClr val="FF0000"/>
              </a:solidFill>
              <a:latin typeface="黑体" pitchFamily="49" charset="-122"/>
              <a:ea typeface="黑体" pitchFamily="49" charset="-122"/>
            </a:endParaRPr>
          </a:p>
        </p:txBody>
      </p:sp>
      <p:sp>
        <p:nvSpPr>
          <p:cNvPr id="61" name="圆角矩形 60"/>
          <p:cNvSpPr/>
          <p:nvPr/>
        </p:nvSpPr>
        <p:spPr>
          <a:xfrm>
            <a:off x="1224529" y="5048321"/>
            <a:ext cx="2158860" cy="1146429"/>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2000" dirty="0" smtClean="0">
                <a:solidFill>
                  <a:schemeClr val="tx1"/>
                </a:solidFill>
                <a:latin typeface="黑体" pitchFamily="49" charset="-122"/>
                <a:ea typeface="黑体" pitchFamily="49" charset="-122"/>
              </a:rPr>
              <a:t>数据存取</a:t>
            </a:r>
            <a:endParaRPr lang="en-US" altLang="zh-CN" sz="2000" dirty="0" smtClean="0">
              <a:solidFill>
                <a:schemeClr val="tx1"/>
              </a:solidFill>
              <a:latin typeface="黑体" pitchFamily="49" charset="-122"/>
              <a:ea typeface="黑体" pitchFamily="49" charset="-122"/>
            </a:endParaRPr>
          </a:p>
          <a:p>
            <a:pPr marL="285750" indent="-285750" algn="ctr">
              <a:buFont typeface="Arial" panose="020B0604020202020204" pitchFamily="34" charset="0"/>
              <a:buChar char="•"/>
            </a:pPr>
            <a:r>
              <a:rPr lang="zh-CN" altLang="en-US" dirty="0" smtClean="0">
                <a:solidFill>
                  <a:srgbClr val="FF0000"/>
                </a:solidFill>
                <a:latin typeface="黑体" pitchFamily="49" charset="-122"/>
                <a:ea typeface="黑体" pitchFamily="49" charset="-122"/>
              </a:rPr>
              <a:t>弹性索引</a:t>
            </a:r>
            <a:endParaRPr lang="en-US" altLang="zh-CN" dirty="0" smtClean="0">
              <a:solidFill>
                <a:srgbClr val="FF0000"/>
              </a:solidFill>
              <a:latin typeface="黑体" pitchFamily="49" charset="-122"/>
              <a:ea typeface="黑体" pitchFamily="49" charset="-122"/>
            </a:endParaRPr>
          </a:p>
          <a:p>
            <a:pPr marL="285750" indent="-285750" algn="ctr">
              <a:buFont typeface="Arial" panose="020B0604020202020204" pitchFamily="34" charset="0"/>
              <a:buChar char="•"/>
            </a:pPr>
            <a:r>
              <a:rPr lang="zh-CN" altLang="en-US" dirty="0" smtClean="0">
                <a:solidFill>
                  <a:srgbClr val="FF0000"/>
                </a:solidFill>
                <a:latin typeface="黑体" pitchFamily="49" charset="-122"/>
                <a:ea typeface="黑体" pitchFamily="49" charset="-122"/>
              </a:rPr>
              <a:t>冷热存储</a:t>
            </a:r>
            <a:endParaRPr lang="zh-CN" altLang="en-US" dirty="0">
              <a:solidFill>
                <a:srgbClr val="FF0000"/>
              </a:solidFill>
              <a:latin typeface="黑体" pitchFamily="49" charset="-122"/>
              <a:ea typeface="黑体" pitchFamily="49" charset="-122"/>
            </a:endParaRPr>
          </a:p>
        </p:txBody>
      </p:sp>
      <p:sp>
        <p:nvSpPr>
          <p:cNvPr id="9" name="矩形 8"/>
          <p:cNvSpPr/>
          <p:nvPr/>
        </p:nvSpPr>
        <p:spPr>
          <a:xfrm>
            <a:off x="1673347" y="3006138"/>
            <a:ext cx="1415772"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a:latin typeface="Times New Roman"/>
                <a:ea typeface="黑体"/>
              </a:rPr>
              <a:t>数据分析</a:t>
            </a:r>
            <a:endParaRPr lang="en-US" altLang="zh-CN" sz="2400" kern="0" dirty="0">
              <a:latin typeface="Times New Roman"/>
              <a:ea typeface="黑体"/>
            </a:endParaRPr>
          </a:p>
        </p:txBody>
      </p:sp>
      <p:sp>
        <p:nvSpPr>
          <p:cNvPr id="62" name="矩形 61"/>
          <p:cNvSpPr/>
          <p:nvPr/>
        </p:nvSpPr>
        <p:spPr>
          <a:xfrm>
            <a:off x="6106353" y="3026310"/>
            <a:ext cx="1415772"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smtClean="0">
                <a:latin typeface="Times New Roman"/>
                <a:ea typeface="黑体"/>
              </a:rPr>
              <a:t>知识图谱</a:t>
            </a:r>
            <a:endParaRPr lang="en-US" altLang="zh-CN" sz="2400" kern="0" dirty="0">
              <a:latin typeface="Times New Roman"/>
              <a:ea typeface="黑体"/>
            </a:endParaRPr>
          </a:p>
        </p:txBody>
      </p:sp>
      <p:sp>
        <p:nvSpPr>
          <p:cNvPr id="63" name="矩形 62"/>
          <p:cNvSpPr/>
          <p:nvPr/>
        </p:nvSpPr>
        <p:spPr>
          <a:xfrm>
            <a:off x="3894032" y="3003214"/>
            <a:ext cx="1415772"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kern="0" dirty="0" smtClean="0">
                <a:latin typeface="Times New Roman"/>
                <a:ea typeface="黑体"/>
              </a:rPr>
              <a:t>智能学习</a:t>
            </a:r>
            <a:endParaRPr lang="en-US" altLang="zh-CN" sz="2400" kern="0" dirty="0">
              <a:latin typeface="Times New Roman"/>
              <a:ea typeface="黑体"/>
            </a:endParaRPr>
          </a:p>
        </p:txBody>
      </p:sp>
      <p:sp>
        <p:nvSpPr>
          <p:cNvPr id="64" name="圆角矩形 63"/>
          <p:cNvSpPr/>
          <p:nvPr/>
        </p:nvSpPr>
        <p:spPr bwMode="auto">
          <a:xfrm>
            <a:off x="1109801" y="1687475"/>
            <a:ext cx="6984234" cy="958241"/>
          </a:xfrm>
          <a:prstGeom prst="roundRect">
            <a:avLst>
              <a:gd name="adj" fmla="val 7190"/>
            </a:avLst>
          </a:prstGeom>
          <a:solidFill>
            <a:schemeClr val="bg1">
              <a:lumMod val="95000"/>
            </a:schemeClr>
          </a:solidFill>
          <a:ln w="19050">
            <a:solidFill>
              <a:schemeClr val="tx2"/>
            </a:solidFill>
          </a:ln>
        </p:spPr>
        <p:style>
          <a:lnRef idx="2">
            <a:schemeClr val="accent1"/>
          </a:lnRef>
          <a:fillRef idx="1">
            <a:schemeClr val="lt1"/>
          </a:fillRef>
          <a:effectRef idx="0">
            <a:schemeClr val="accent1"/>
          </a:effectRef>
          <a:fontRef idx="minor">
            <a:schemeClr val="dk1"/>
          </a:fontRef>
        </p:style>
        <p:txBody>
          <a:bodyPr anchor="ctr"/>
          <a:lstStyle/>
          <a:p>
            <a:pPr algn="ctr"/>
            <a:endParaRPr kumimoji="0" lang="zh-CN" altLang="en-US" dirty="0">
              <a:solidFill>
                <a:schemeClr val="tx1"/>
              </a:solidFill>
              <a:latin typeface="黑体" pitchFamily="49" charset="-122"/>
              <a:ea typeface="黑体" pitchFamily="49" charset="-122"/>
            </a:endParaRPr>
          </a:p>
        </p:txBody>
      </p:sp>
      <p:pic>
        <p:nvPicPr>
          <p:cNvPr id="65" name="图片 64"/>
          <p:cNvPicPr>
            <a:picLocks noChangeAspect="1"/>
          </p:cNvPicPr>
          <p:nvPr/>
        </p:nvPicPr>
        <p:blipFill>
          <a:blip r:embed="rId3"/>
          <a:stretch>
            <a:fillRect/>
          </a:stretch>
        </p:blipFill>
        <p:spPr>
          <a:xfrm>
            <a:off x="1230596" y="1797197"/>
            <a:ext cx="800871" cy="768329"/>
          </a:xfrm>
          <a:prstGeom prst="rect">
            <a:avLst/>
          </a:prstGeom>
        </p:spPr>
      </p:pic>
      <p:sp>
        <p:nvSpPr>
          <p:cNvPr id="41" name="圆角矩形 40"/>
          <p:cNvSpPr/>
          <p:nvPr/>
        </p:nvSpPr>
        <p:spPr>
          <a:xfrm>
            <a:off x="2048849" y="1792832"/>
            <a:ext cx="1350788" cy="74671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600" dirty="0">
                <a:solidFill>
                  <a:schemeClr val="tx1"/>
                </a:solidFill>
                <a:latin typeface="黑体" pitchFamily="49" charset="-122"/>
                <a:ea typeface="黑体" pitchFamily="49" charset="-122"/>
              </a:rPr>
              <a:t>网络</a:t>
            </a:r>
            <a:r>
              <a:rPr lang="zh-CN" altLang="en-US" sz="1600" dirty="0" smtClean="0">
                <a:solidFill>
                  <a:schemeClr val="tx1"/>
                </a:solidFill>
                <a:latin typeface="黑体" pitchFamily="49" charset="-122"/>
                <a:ea typeface="黑体" pitchFamily="49" charset="-122"/>
              </a:rPr>
              <a:t>媒体大数据</a:t>
            </a:r>
            <a:r>
              <a:rPr lang="en-US" altLang="zh-CN" sz="1600" dirty="0" smtClean="0">
                <a:solidFill>
                  <a:schemeClr val="tx1"/>
                </a:solidFill>
                <a:latin typeface="黑体" pitchFamily="49" charset="-122"/>
                <a:ea typeface="黑体" pitchFamily="49" charset="-122"/>
              </a:rPr>
              <a:t>(</a:t>
            </a:r>
            <a:r>
              <a:rPr lang="zh-CN" altLang="en-US" sz="1600" dirty="0" smtClean="0">
                <a:solidFill>
                  <a:schemeClr val="tx1"/>
                </a:solidFill>
                <a:latin typeface="黑体" pitchFamily="49" charset="-122"/>
                <a:ea typeface="黑体" pitchFamily="49" charset="-122"/>
              </a:rPr>
              <a:t>社交、网站）</a:t>
            </a:r>
            <a:endParaRPr lang="zh-CN" altLang="en-US" sz="1400" dirty="0">
              <a:solidFill>
                <a:srgbClr val="FF0000"/>
              </a:solidFill>
              <a:latin typeface="黑体" pitchFamily="49" charset="-122"/>
              <a:ea typeface="黑体" pitchFamily="49" charset="-122"/>
            </a:endParaRPr>
          </a:p>
        </p:txBody>
      </p:sp>
      <p:sp>
        <p:nvSpPr>
          <p:cNvPr id="42" name="圆角矩形 41"/>
          <p:cNvSpPr/>
          <p:nvPr/>
        </p:nvSpPr>
        <p:spPr>
          <a:xfrm>
            <a:off x="4504862" y="1810653"/>
            <a:ext cx="1178642" cy="74671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600" dirty="0" smtClean="0">
                <a:solidFill>
                  <a:schemeClr val="tx1"/>
                </a:solidFill>
                <a:latin typeface="黑体" pitchFamily="49" charset="-122"/>
                <a:ea typeface="黑体" pitchFamily="49" charset="-122"/>
              </a:rPr>
              <a:t>时空交通</a:t>
            </a:r>
            <a:endParaRPr lang="en-US" altLang="zh-CN" sz="1600" dirty="0" smtClean="0">
              <a:solidFill>
                <a:schemeClr val="tx1"/>
              </a:solidFill>
              <a:latin typeface="黑体" pitchFamily="49" charset="-122"/>
              <a:ea typeface="黑体" pitchFamily="49" charset="-122"/>
            </a:endParaRPr>
          </a:p>
          <a:p>
            <a:pPr algn="ctr"/>
            <a:r>
              <a:rPr lang="zh-CN" altLang="en-US" sz="1600" dirty="0" smtClean="0">
                <a:solidFill>
                  <a:schemeClr val="tx1"/>
                </a:solidFill>
                <a:latin typeface="黑体" pitchFamily="49" charset="-122"/>
                <a:ea typeface="黑体" pitchFamily="49" charset="-122"/>
              </a:rPr>
              <a:t>大网络数据</a:t>
            </a:r>
            <a:endParaRPr lang="zh-CN" altLang="en-US" sz="1400" dirty="0">
              <a:solidFill>
                <a:srgbClr val="FF0000"/>
              </a:solidFill>
              <a:latin typeface="黑体" pitchFamily="49" charset="-122"/>
              <a:ea typeface="黑体" pitchFamily="49" charset="-122"/>
            </a:endParaRPr>
          </a:p>
        </p:txBody>
      </p:sp>
      <p:sp>
        <p:nvSpPr>
          <p:cNvPr id="43" name="圆角矩形 42"/>
          <p:cNvSpPr/>
          <p:nvPr/>
        </p:nvSpPr>
        <p:spPr>
          <a:xfrm>
            <a:off x="3445205" y="1811625"/>
            <a:ext cx="1002435" cy="74671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600" dirty="0" smtClean="0">
                <a:solidFill>
                  <a:schemeClr val="tx1"/>
                </a:solidFill>
                <a:latin typeface="黑体" pitchFamily="49" charset="-122"/>
                <a:ea typeface="黑体" pitchFamily="49" charset="-122"/>
              </a:rPr>
              <a:t>工业互联网</a:t>
            </a:r>
            <a:endParaRPr lang="en-US" altLang="zh-CN" sz="1600" dirty="0" smtClean="0">
              <a:solidFill>
                <a:schemeClr val="tx1"/>
              </a:solidFill>
              <a:latin typeface="黑体" pitchFamily="49" charset="-122"/>
              <a:ea typeface="黑体" pitchFamily="49" charset="-122"/>
            </a:endParaRPr>
          </a:p>
          <a:p>
            <a:pPr algn="ctr"/>
            <a:r>
              <a:rPr lang="zh-CN" altLang="en-US" sz="1600" dirty="0">
                <a:solidFill>
                  <a:schemeClr val="tx1"/>
                </a:solidFill>
                <a:latin typeface="黑体" pitchFamily="49" charset="-122"/>
                <a:ea typeface="黑体" pitchFamily="49" charset="-122"/>
              </a:rPr>
              <a:t>大数据</a:t>
            </a:r>
            <a:endParaRPr lang="zh-CN" altLang="en-US" sz="1400" dirty="0">
              <a:solidFill>
                <a:srgbClr val="FF0000"/>
              </a:solidFill>
              <a:latin typeface="黑体" pitchFamily="49" charset="-122"/>
              <a:ea typeface="黑体" pitchFamily="49" charset="-122"/>
            </a:endParaRPr>
          </a:p>
        </p:txBody>
      </p:sp>
      <p:sp>
        <p:nvSpPr>
          <p:cNvPr id="44" name="圆角矩形 43"/>
          <p:cNvSpPr/>
          <p:nvPr/>
        </p:nvSpPr>
        <p:spPr>
          <a:xfrm>
            <a:off x="5766737" y="1814226"/>
            <a:ext cx="1025429" cy="74671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600" dirty="0" smtClean="0">
                <a:solidFill>
                  <a:schemeClr val="tx1"/>
                </a:solidFill>
                <a:latin typeface="黑体" pitchFamily="49" charset="-122"/>
                <a:ea typeface="黑体" pitchFamily="49" charset="-122"/>
              </a:rPr>
              <a:t>医疗信息大数据</a:t>
            </a:r>
            <a:endParaRPr lang="zh-CN" altLang="en-US" sz="1400" dirty="0">
              <a:solidFill>
                <a:srgbClr val="FF0000"/>
              </a:solidFill>
              <a:latin typeface="黑体" pitchFamily="49" charset="-122"/>
              <a:ea typeface="黑体" pitchFamily="49" charset="-122"/>
            </a:endParaRPr>
          </a:p>
        </p:txBody>
      </p:sp>
      <p:sp>
        <p:nvSpPr>
          <p:cNvPr id="45" name="圆角矩形 44"/>
          <p:cNvSpPr/>
          <p:nvPr/>
        </p:nvSpPr>
        <p:spPr>
          <a:xfrm>
            <a:off x="6916856" y="1807886"/>
            <a:ext cx="1025429" cy="746715"/>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600" dirty="0" smtClean="0">
                <a:solidFill>
                  <a:schemeClr val="tx1"/>
                </a:solidFill>
                <a:latin typeface="黑体" pitchFamily="49" charset="-122"/>
                <a:ea typeface="黑体" pitchFamily="49" charset="-122"/>
              </a:rPr>
              <a:t>电信网络大数据</a:t>
            </a:r>
            <a:endParaRPr lang="zh-CN" altLang="en-US" sz="1400"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xmlns="" val="33318752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457200" y="493713"/>
            <a:ext cx="8229600" cy="774700"/>
          </a:xfrm>
        </p:spPr>
        <p:txBody>
          <a:bodyPr/>
          <a:lstStyle/>
          <a:p>
            <a:r>
              <a:rPr lang="zh-CN" altLang="en-US" smtClean="0"/>
              <a:t>知识图谱 </a:t>
            </a:r>
            <a:r>
              <a:rPr lang="en-US" altLang="zh-CN" smtClean="0"/>
              <a:t>vs </a:t>
            </a:r>
            <a:r>
              <a:rPr lang="zh-CN" altLang="en-US" smtClean="0"/>
              <a:t>事件检测</a:t>
            </a:r>
            <a:r>
              <a:rPr lang="en-US" altLang="zh-CN" smtClean="0"/>
              <a:t>/</a:t>
            </a:r>
            <a:r>
              <a:rPr lang="zh-CN" altLang="en-US" smtClean="0"/>
              <a:t>分析</a:t>
            </a:r>
          </a:p>
        </p:txBody>
      </p:sp>
      <p:sp>
        <p:nvSpPr>
          <p:cNvPr id="20483" name="日期占位符 3"/>
          <p:cNvSpPr>
            <a:spLocks noGrp="1"/>
          </p:cNvSpPr>
          <p:nvPr>
            <p:ph type="dt" sz="quarter" idx="10"/>
          </p:nvPr>
        </p:nvSpPr>
        <p:spPr>
          <a:xfrm>
            <a:off x="457200" y="6951663"/>
            <a:ext cx="2133600" cy="365125"/>
          </a:xfrm>
          <a:noFill/>
        </p:spPr>
        <p:txBody>
          <a:bodyPr/>
          <a:lstStyle>
            <a:lvl1pPr>
              <a:spcBef>
                <a:spcPct val="20000"/>
              </a:spcBef>
              <a:buFont typeface="Arial" panose="020B0604020202020204" pitchFamily="34" charset="0"/>
              <a:buChar char="•"/>
              <a:defRPr sz="2800" b="1">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fontAlgn="base">
              <a:spcBef>
                <a:spcPct val="0"/>
              </a:spcBef>
              <a:spcAft>
                <a:spcPct val="0"/>
              </a:spcAft>
              <a:buFontTx/>
              <a:buNone/>
            </a:pPr>
            <a:fld id="{7CCACBB0-7404-436F-8A3C-F48E9815B1FC}" type="datetime1">
              <a:rPr lang="zh-CN" altLang="en-US" sz="1200" b="0" smtClean="0">
                <a:solidFill>
                  <a:srgbClr val="898989"/>
                </a:solidFill>
              </a:rPr>
              <a:pPr fontAlgn="base">
                <a:spcBef>
                  <a:spcPct val="0"/>
                </a:spcBef>
                <a:spcAft>
                  <a:spcPct val="0"/>
                </a:spcAft>
                <a:buFontTx/>
                <a:buNone/>
              </a:pPr>
              <a:t>2016/11/4</a:t>
            </a:fld>
            <a:endParaRPr lang="zh-CN" altLang="en-US" sz="1800" b="0" smtClean="0">
              <a:latin typeface="Arial" panose="020B0604020202020204" pitchFamily="34" charset="0"/>
            </a:endParaRPr>
          </a:p>
        </p:txBody>
      </p:sp>
      <p:grpSp>
        <p:nvGrpSpPr>
          <p:cNvPr id="20484" name="组合 164"/>
          <p:cNvGrpSpPr>
            <a:grpSpLocks/>
          </p:cNvGrpSpPr>
          <p:nvPr/>
        </p:nvGrpSpPr>
        <p:grpSpPr bwMode="auto">
          <a:xfrm>
            <a:off x="6870700" y="2235200"/>
            <a:ext cx="2163763" cy="1916113"/>
            <a:chOff x="6660232" y="1628800"/>
            <a:chExt cx="2163573" cy="1634490"/>
          </a:xfrm>
        </p:grpSpPr>
        <p:sp>
          <p:nvSpPr>
            <p:cNvPr id="166" name="圆角矩形 165"/>
            <p:cNvSpPr/>
            <p:nvPr/>
          </p:nvSpPr>
          <p:spPr bwMode="auto">
            <a:xfrm>
              <a:off x="6660232" y="1628800"/>
              <a:ext cx="2093729" cy="1634490"/>
            </a:xfrm>
            <a:prstGeom prst="roundRect">
              <a:avLst/>
            </a:prstGeom>
            <a:noFill/>
            <a:ln w="38100" cap="flat" cmpd="sng" algn="ctr">
              <a:solidFill>
                <a:srgbClr val="C0504D"/>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1" fontAlgn="auto" hangingPunct="1">
                <a:spcBef>
                  <a:spcPts val="0"/>
                </a:spcBef>
                <a:spcAft>
                  <a:spcPts val="0"/>
                </a:spcAft>
                <a:defRPr/>
              </a:pPr>
              <a:endParaRPr lang="en-US" altLang="zh-CN" b="1" kern="0" dirty="0">
                <a:solidFill>
                  <a:prstClr val="black"/>
                </a:solidFill>
                <a:latin typeface="黑体"/>
                <a:ea typeface="黑体"/>
                <a:cs typeface="黑体"/>
              </a:endParaRPr>
            </a:p>
            <a:p>
              <a:pPr algn="ctr" eaLnBrk="1" fontAlgn="auto" hangingPunct="1">
                <a:spcBef>
                  <a:spcPts val="0"/>
                </a:spcBef>
                <a:spcAft>
                  <a:spcPts val="0"/>
                </a:spcAft>
                <a:defRPr/>
              </a:pPr>
              <a:endParaRPr lang="en-US" altLang="zh-CN" b="1" kern="0" dirty="0">
                <a:solidFill>
                  <a:prstClr val="black"/>
                </a:solidFill>
                <a:latin typeface="黑体"/>
                <a:ea typeface="黑体"/>
                <a:cs typeface="黑体"/>
              </a:endParaRPr>
            </a:p>
            <a:p>
              <a:pPr algn="ctr" eaLnBrk="1" fontAlgn="auto" hangingPunct="1">
                <a:spcBef>
                  <a:spcPts val="0"/>
                </a:spcBef>
                <a:spcAft>
                  <a:spcPts val="0"/>
                </a:spcAft>
                <a:defRPr/>
              </a:pPr>
              <a:endParaRPr lang="en-US" altLang="zh-CN" b="1" kern="0" dirty="0">
                <a:solidFill>
                  <a:prstClr val="black"/>
                </a:solidFill>
                <a:latin typeface="黑体"/>
                <a:ea typeface="黑体"/>
                <a:cs typeface="黑体"/>
              </a:endParaRPr>
            </a:p>
            <a:p>
              <a:pPr algn="ctr" eaLnBrk="1" fontAlgn="auto" hangingPunct="1">
                <a:spcBef>
                  <a:spcPts val="0"/>
                </a:spcBef>
                <a:spcAft>
                  <a:spcPts val="0"/>
                </a:spcAft>
                <a:defRPr/>
              </a:pPr>
              <a:endParaRPr lang="en-US" altLang="zh-CN" b="1" kern="0" dirty="0">
                <a:solidFill>
                  <a:prstClr val="black"/>
                </a:solidFill>
                <a:latin typeface="黑体"/>
                <a:ea typeface="黑体"/>
                <a:cs typeface="黑体"/>
              </a:endParaRPr>
            </a:p>
            <a:p>
              <a:pPr algn="ctr" eaLnBrk="1" fontAlgn="auto" hangingPunct="1">
                <a:spcBef>
                  <a:spcPts val="0"/>
                </a:spcBef>
                <a:spcAft>
                  <a:spcPts val="0"/>
                </a:spcAft>
                <a:defRPr/>
              </a:pPr>
              <a:endParaRPr lang="en-US" altLang="zh-CN" b="1" kern="0" dirty="0">
                <a:solidFill>
                  <a:prstClr val="black"/>
                </a:solidFill>
                <a:latin typeface="黑体"/>
                <a:ea typeface="黑体"/>
                <a:cs typeface="黑体"/>
              </a:endParaRPr>
            </a:p>
          </p:txBody>
        </p:sp>
        <p:sp>
          <p:nvSpPr>
            <p:cNvPr id="167" name="文本框 166"/>
            <p:cNvSpPr txBox="1">
              <a:spLocks noRot="1" noChangeAspect="1" noMove="1" noResize="1" noEditPoints="1" noAdjustHandles="1" noChangeArrowheads="1" noChangeShapeType="1" noTextEdit="1"/>
            </p:cNvSpPr>
            <p:nvPr/>
          </p:nvSpPr>
          <p:spPr>
            <a:xfrm>
              <a:off x="6737012" y="1772816"/>
              <a:ext cx="288032" cy="369332"/>
            </a:xfrm>
            <a:prstGeom prst="rect">
              <a:avLst/>
            </a:prstGeom>
            <a:blipFill rotWithShape="0">
              <a:blip r:embed="rId2"/>
              <a:stretch>
                <a:fillRect r="-31915"/>
              </a:stretch>
            </a:blipFill>
          </p:spPr>
          <p:txBody>
            <a:bodyPr/>
            <a:lstStyle/>
            <a:p>
              <a:pPr>
                <a:defRPr/>
              </a:pPr>
              <a:r>
                <a:rPr lang="en-US">
                  <a:noFill/>
                </a:rPr>
                <a:t> </a:t>
              </a:r>
            </a:p>
          </p:txBody>
        </p:sp>
        <p:sp>
          <p:nvSpPr>
            <p:cNvPr id="168" name="文本框 167"/>
            <p:cNvSpPr txBox="1">
              <a:spLocks noRot="1" noChangeAspect="1" noMove="1" noResize="1" noEditPoints="1" noAdjustHandles="1" noChangeArrowheads="1" noChangeShapeType="1" noTextEdit="1"/>
            </p:cNvSpPr>
            <p:nvPr/>
          </p:nvSpPr>
          <p:spPr>
            <a:xfrm>
              <a:off x="7512020" y="1628800"/>
              <a:ext cx="588372" cy="369332"/>
            </a:xfrm>
            <a:prstGeom prst="rect">
              <a:avLst/>
            </a:prstGeom>
            <a:blipFill rotWithShape="0">
              <a:blip r:embed="rId3"/>
              <a:stretch>
                <a:fillRect/>
              </a:stretch>
            </a:blipFill>
          </p:spPr>
          <p:txBody>
            <a:bodyPr/>
            <a:lstStyle/>
            <a:p>
              <a:pPr>
                <a:defRPr/>
              </a:pPr>
              <a:r>
                <a:rPr lang="en-US">
                  <a:noFill/>
                </a:rPr>
                <a:t> </a:t>
              </a:r>
            </a:p>
          </p:txBody>
        </p:sp>
        <p:sp>
          <p:nvSpPr>
            <p:cNvPr id="169" name="文本框 168"/>
            <p:cNvSpPr txBox="1">
              <a:spLocks noRot="1" noChangeAspect="1" noMove="1" noResize="1" noEditPoints="1" noAdjustHandles="1" noChangeArrowheads="1" noChangeShapeType="1" noTextEdit="1"/>
            </p:cNvSpPr>
            <p:nvPr/>
          </p:nvSpPr>
          <p:spPr>
            <a:xfrm>
              <a:off x="7512020" y="1988840"/>
              <a:ext cx="588372" cy="369332"/>
            </a:xfrm>
            <a:prstGeom prst="rect">
              <a:avLst/>
            </a:prstGeom>
            <a:blipFill rotWithShape="0">
              <a:blip r:embed="rId4"/>
              <a:stretch>
                <a:fillRect/>
              </a:stretch>
            </a:blipFill>
          </p:spPr>
          <p:txBody>
            <a:bodyPr/>
            <a:lstStyle/>
            <a:p>
              <a:pPr>
                <a:defRPr/>
              </a:pPr>
              <a:r>
                <a:rPr lang="en-US">
                  <a:noFill/>
                </a:rPr>
                <a:t> </a:t>
              </a:r>
            </a:p>
          </p:txBody>
        </p:sp>
        <p:cxnSp>
          <p:nvCxnSpPr>
            <p:cNvPr id="20560" name="直接箭头连接符 169"/>
            <p:cNvCxnSpPr>
              <a:cxnSpLocks noChangeShapeType="1"/>
              <a:stCxn id="167" idx="3"/>
              <a:endCxn id="168" idx="1"/>
            </p:cNvCxnSpPr>
            <p:nvPr/>
          </p:nvCxnSpPr>
          <p:spPr bwMode="auto">
            <a:xfrm flipV="1">
              <a:off x="7025044" y="1813466"/>
              <a:ext cx="486976" cy="144016"/>
            </a:xfrm>
            <a:prstGeom prst="straightConnector1">
              <a:avLst/>
            </a:prstGeom>
            <a:noFill/>
            <a:ln w="38100" algn="ctr">
              <a:solidFill>
                <a:srgbClr val="002060"/>
              </a:solidFill>
              <a:round/>
              <a:headEnd/>
              <a:tailEnd type="triangle" w="med" len="med"/>
            </a:ln>
            <a:extLst>
              <a:ext uri="{909E8E84-426E-40DD-AFC4-6F175D3DCCD1}">
                <a14:hiddenFill xmlns:a14="http://schemas.microsoft.com/office/drawing/2010/main" xmlns="">
                  <a:noFill/>
                </a14:hiddenFill>
              </a:ext>
            </a:extLst>
          </p:spPr>
        </p:cxnSp>
        <p:cxnSp>
          <p:nvCxnSpPr>
            <p:cNvPr id="20561" name="直接箭头连接符 170"/>
            <p:cNvCxnSpPr>
              <a:cxnSpLocks noChangeShapeType="1"/>
              <a:stCxn id="167" idx="3"/>
              <a:endCxn id="169" idx="1"/>
            </p:cNvCxnSpPr>
            <p:nvPr/>
          </p:nvCxnSpPr>
          <p:spPr bwMode="auto">
            <a:xfrm>
              <a:off x="7025044" y="1957482"/>
              <a:ext cx="486976" cy="216024"/>
            </a:xfrm>
            <a:prstGeom prst="straightConnector1">
              <a:avLst/>
            </a:prstGeom>
            <a:noFill/>
            <a:ln w="38100" algn="ctr">
              <a:solidFill>
                <a:srgbClr val="002060"/>
              </a:solidFill>
              <a:round/>
              <a:headEnd/>
              <a:tailEnd type="triangle" w="med" len="med"/>
            </a:ln>
            <a:extLst>
              <a:ext uri="{909E8E84-426E-40DD-AFC4-6F175D3DCCD1}">
                <a14:hiddenFill xmlns:a14="http://schemas.microsoft.com/office/drawing/2010/main" xmlns="">
                  <a:noFill/>
                </a14:hiddenFill>
              </a:ext>
            </a:extLst>
          </p:spPr>
        </p:cxnSp>
        <p:pic>
          <p:nvPicPr>
            <p:cNvPr id="20562" name="Picture 4" descr="http://t0.gstatic.com/images?q=tbn:ANd9GcRFFtu68rvmIdyA3tMBNEwuW_xy1rQAX7pYkDHM383wDs36lA2Jd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rot="-868295">
              <a:off x="8059986" y="1704191"/>
              <a:ext cx="322388" cy="465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3" name="文本框 172"/>
            <p:cNvSpPr txBox="1">
              <a:spLocks noRot="1" noChangeAspect="1" noMove="1" noResize="1" noEditPoints="1" noAdjustHandles="1" noChangeArrowheads="1" noChangeShapeType="1" noTextEdit="1"/>
            </p:cNvSpPr>
            <p:nvPr/>
          </p:nvSpPr>
          <p:spPr>
            <a:xfrm>
              <a:off x="6817247" y="2487646"/>
              <a:ext cx="2006558" cy="551076"/>
            </a:xfrm>
            <a:prstGeom prst="rect">
              <a:avLst/>
            </a:prstGeom>
            <a:blipFill rotWithShape="0">
              <a:blip r:embed="rId6"/>
              <a:stretch>
                <a:fillRect t="-6604" b="-14151"/>
              </a:stretch>
            </a:blipFill>
          </p:spPr>
          <p:txBody>
            <a:bodyPr/>
            <a:lstStyle/>
            <a:p>
              <a:pPr>
                <a:defRPr/>
              </a:pPr>
              <a:r>
                <a:rPr lang="en-US">
                  <a:noFill/>
                </a:rPr>
                <a:t> </a:t>
              </a:r>
            </a:p>
          </p:txBody>
        </p:sp>
        <p:cxnSp>
          <p:nvCxnSpPr>
            <p:cNvPr id="20564" name="直接连接符 173"/>
            <p:cNvCxnSpPr>
              <a:cxnSpLocks noChangeShapeType="1"/>
              <a:endCxn id="166" idx="3"/>
            </p:cNvCxnSpPr>
            <p:nvPr/>
          </p:nvCxnSpPr>
          <p:spPr bwMode="auto">
            <a:xfrm>
              <a:off x="6665103" y="2438902"/>
              <a:ext cx="2088232" cy="7143"/>
            </a:xfrm>
            <a:prstGeom prst="line">
              <a:avLst/>
            </a:prstGeom>
            <a:noFill/>
            <a:ln w="28575" algn="ctr">
              <a:solidFill>
                <a:srgbClr val="BE4B48"/>
              </a:solidFill>
              <a:prstDash val="dashDot"/>
              <a:round/>
              <a:headEnd/>
              <a:tailEnd/>
            </a:ln>
            <a:extLst>
              <a:ext uri="{909E8E84-426E-40DD-AFC4-6F175D3DCCD1}">
                <a14:hiddenFill xmlns:a14="http://schemas.microsoft.com/office/drawing/2010/main" xmlns="">
                  <a:noFill/>
                </a14:hiddenFill>
              </a:ext>
            </a:extLst>
          </p:spPr>
        </p:cxnSp>
      </p:grpSp>
      <p:sp>
        <p:nvSpPr>
          <p:cNvPr id="175" name="TextBox 17"/>
          <p:cNvSpPr txBox="1"/>
          <p:nvPr/>
        </p:nvSpPr>
        <p:spPr>
          <a:xfrm>
            <a:off x="3675063" y="1612900"/>
            <a:ext cx="2514600" cy="369888"/>
          </a:xfrm>
          <a:prstGeom prst="rect">
            <a:avLst/>
          </a:prstGeom>
          <a:solidFill>
            <a:srgbClr val="F79646"/>
          </a:solidFill>
          <a:ln w="25400" cap="flat" cmpd="sng" algn="ctr">
            <a:solidFill>
              <a:srgbClr val="F79646">
                <a:shade val="50000"/>
              </a:srgbClr>
            </a:solidFill>
            <a:prstDash val="solid"/>
          </a:ln>
          <a:effectLst/>
        </p:spPr>
        <p:txBody>
          <a:bodyPr>
            <a:spAutoFit/>
          </a:bodyPr>
          <a:lstStyle/>
          <a:p>
            <a:pPr algn="ctr" eaLnBrk="1" fontAlgn="auto" hangingPunct="1">
              <a:spcBef>
                <a:spcPts val="0"/>
              </a:spcBef>
              <a:spcAft>
                <a:spcPts val="0"/>
              </a:spcAft>
              <a:defRPr/>
            </a:pPr>
            <a:r>
              <a:rPr lang="zh-CN" altLang="en-US" kern="0" dirty="0">
                <a:solidFill>
                  <a:prstClr val="white"/>
                </a:solidFill>
                <a:latin typeface="黑体" panose="02010609060101010101" pitchFamily="49" charset="-122"/>
              </a:rPr>
              <a:t>事件在线检测</a:t>
            </a:r>
          </a:p>
        </p:txBody>
      </p:sp>
      <p:sp>
        <p:nvSpPr>
          <p:cNvPr id="176" name="TextBox 17"/>
          <p:cNvSpPr txBox="1"/>
          <p:nvPr/>
        </p:nvSpPr>
        <p:spPr>
          <a:xfrm>
            <a:off x="427038" y="1612900"/>
            <a:ext cx="2433637" cy="369888"/>
          </a:xfrm>
          <a:prstGeom prst="rect">
            <a:avLst/>
          </a:prstGeom>
          <a:solidFill>
            <a:srgbClr val="4F81BD"/>
          </a:solidFill>
          <a:ln w="25400" cap="flat" cmpd="sng" algn="ctr">
            <a:solidFill>
              <a:srgbClr val="4F81BD">
                <a:shade val="50000"/>
              </a:srgbClr>
            </a:solidFill>
            <a:prstDash val="solid"/>
          </a:ln>
          <a:effectLst/>
        </p:spPr>
        <p:txBody>
          <a:bodyPr>
            <a:spAutoFit/>
          </a:bodyPr>
          <a:lstStyle/>
          <a:p>
            <a:pPr algn="ctr" eaLnBrk="1" fontAlgn="auto" hangingPunct="1">
              <a:spcBef>
                <a:spcPts val="0"/>
              </a:spcBef>
              <a:spcAft>
                <a:spcPts val="0"/>
              </a:spcAft>
              <a:defRPr/>
            </a:pPr>
            <a:r>
              <a:rPr lang="zh-CN" altLang="en-US" kern="0" dirty="0">
                <a:solidFill>
                  <a:prstClr val="white"/>
                </a:solidFill>
                <a:latin typeface="黑体" panose="02010609060101010101" pitchFamily="49" charset="-122"/>
              </a:rPr>
              <a:t>事件溯源</a:t>
            </a:r>
            <a:r>
              <a:rPr lang="en-US" altLang="zh-CN" kern="0" dirty="0">
                <a:solidFill>
                  <a:prstClr val="white"/>
                </a:solidFill>
                <a:latin typeface="黑体" panose="02010609060101010101" pitchFamily="49" charset="-122"/>
              </a:rPr>
              <a:t>/</a:t>
            </a:r>
            <a:r>
              <a:rPr lang="zh-CN" altLang="en-US" kern="0" dirty="0">
                <a:solidFill>
                  <a:prstClr val="white"/>
                </a:solidFill>
                <a:latin typeface="黑体" panose="02010609060101010101" pitchFamily="49" charset="-122"/>
              </a:rPr>
              <a:t>追踪</a:t>
            </a:r>
          </a:p>
        </p:txBody>
      </p:sp>
      <p:sp>
        <p:nvSpPr>
          <p:cNvPr id="177" name="TextBox 17"/>
          <p:cNvSpPr txBox="1"/>
          <p:nvPr/>
        </p:nvSpPr>
        <p:spPr>
          <a:xfrm>
            <a:off x="6985000" y="1612900"/>
            <a:ext cx="1952625" cy="369888"/>
          </a:xfrm>
          <a:prstGeom prst="rect">
            <a:avLst/>
          </a:prstGeom>
          <a:solidFill>
            <a:srgbClr val="9BBB59"/>
          </a:solidFill>
          <a:ln w="25400" cap="flat" cmpd="sng" algn="ctr">
            <a:solidFill>
              <a:srgbClr val="9BBB59">
                <a:shade val="50000"/>
              </a:srgbClr>
            </a:solidFill>
            <a:prstDash val="solid"/>
          </a:ln>
          <a:effectLst/>
        </p:spPr>
        <p:txBody>
          <a:bodyPr>
            <a:spAutoFit/>
          </a:bodyPr>
          <a:lstStyle/>
          <a:p>
            <a:pPr algn="ctr" eaLnBrk="1" fontAlgn="auto" hangingPunct="1">
              <a:spcBef>
                <a:spcPts val="0"/>
              </a:spcBef>
              <a:spcAft>
                <a:spcPts val="0"/>
              </a:spcAft>
              <a:defRPr/>
            </a:pPr>
            <a:r>
              <a:rPr lang="zh-CN" altLang="en-US" kern="0" dirty="0">
                <a:solidFill>
                  <a:prstClr val="white"/>
                </a:solidFill>
                <a:latin typeface="黑体" panose="02010609060101010101" pitchFamily="49" charset="-122"/>
              </a:rPr>
              <a:t>事件趋势预测</a:t>
            </a:r>
          </a:p>
        </p:txBody>
      </p:sp>
      <p:sp>
        <p:nvSpPr>
          <p:cNvPr id="178" name="燕尾形箭头 177"/>
          <p:cNvSpPr/>
          <p:nvPr/>
        </p:nvSpPr>
        <p:spPr>
          <a:xfrm>
            <a:off x="6380163" y="1630363"/>
            <a:ext cx="504825" cy="360362"/>
          </a:xfrm>
          <a:prstGeom prst="notchedRightArrow">
            <a:avLst/>
          </a:prstGeom>
          <a:solidFill>
            <a:srgbClr val="4F81BD">
              <a:lumMod val="60000"/>
              <a:lumOff val="4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endParaRPr kumimoji="1" lang="zh-CN" altLang="en-US" kern="0">
              <a:solidFill>
                <a:prstClr val="white"/>
              </a:solidFill>
              <a:latin typeface="Arial"/>
              <a:ea typeface="黑体"/>
            </a:endParaRPr>
          </a:p>
        </p:txBody>
      </p:sp>
      <p:sp>
        <p:nvSpPr>
          <p:cNvPr id="179" name="燕尾形箭头 178"/>
          <p:cNvSpPr/>
          <p:nvPr/>
        </p:nvSpPr>
        <p:spPr>
          <a:xfrm rot="10800000">
            <a:off x="3059113" y="1649413"/>
            <a:ext cx="504825" cy="360362"/>
          </a:xfrm>
          <a:prstGeom prst="notchedRightArrow">
            <a:avLst/>
          </a:prstGeom>
          <a:solidFill>
            <a:srgbClr val="4F81BD">
              <a:lumMod val="60000"/>
              <a:lumOff val="4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anchor="ctr"/>
          <a:lstStyle/>
          <a:p>
            <a:pPr algn="ctr" eaLnBrk="1" fontAlgn="auto" hangingPunct="1">
              <a:spcBef>
                <a:spcPts val="0"/>
              </a:spcBef>
              <a:spcAft>
                <a:spcPts val="0"/>
              </a:spcAft>
              <a:defRPr/>
            </a:pPr>
            <a:endParaRPr kumimoji="1" lang="zh-CN" altLang="en-US" kern="0">
              <a:solidFill>
                <a:prstClr val="white"/>
              </a:solidFill>
              <a:latin typeface="Arial"/>
              <a:ea typeface="黑体"/>
            </a:endParaRPr>
          </a:p>
        </p:txBody>
      </p:sp>
      <p:cxnSp>
        <p:nvCxnSpPr>
          <p:cNvPr id="180" name="肘形连接符 179"/>
          <p:cNvCxnSpPr/>
          <p:nvPr/>
        </p:nvCxnSpPr>
        <p:spPr bwMode="auto">
          <a:xfrm rot="5400000" flipH="1" flipV="1">
            <a:off x="4517232" y="-1345407"/>
            <a:ext cx="12700" cy="5903913"/>
          </a:xfrm>
          <a:prstGeom prst="bentConnector3">
            <a:avLst>
              <a:gd name="adj1" fmla="val 1800000"/>
            </a:avLst>
          </a:prstGeom>
          <a:ln>
            <a:headEnd type="none" w="med" len="med"/>
            <a:tailEnd type="triangle"/>
          </a:ln>
        </p:spPr>
        <p:style>
          <a:lnRef idx="3">
            <a:schemeClr val="accent6"/>
          </a:lnRef>
          <a:fillRef idx="0">
            <a:schemeClr val="accent6"/>
          </a:fillRef>
          <a:effectRef idx="2">
            <a:schemeClr val="accent6"/>
          </a:effectRef>
          <a:fontRef idx="minor">
            <a:schemeClr val="tx1"/>
          </a:fontRef>
        </p:style>
      </p:cxnSp>
      <p:sp>
        <p:nvSpPr>
          <p:cNvPr id="181" name="圆角矩形 180"/>
          <p:cNvSpPr>
            <a:spLocks noRot="1" noChangeAspect="1" noMove="1" noResize="1" noEditPoints="1" noAdjustHandles="1" noChangeArrowheads="1" noChangeShapeType="1" noTextEdit="1"/>
          </p:cNvSpPr>
          <p:nvPr/>
        </p:nvSpPr>
        <p:spPr bwMode="auto">
          <a:xfrm>
            <a:off x="427686" y="2224595"/>
            <a:ext cx="2327396" cy="1328023"/>
          </a:xfrm>
          <a:prstGeom prst="roundRect">
            <a:avLst/>
          </a:prstGeom>
          <a:blipFill rotWithShape="0">
            <a:blip r:embed="rId7"/>
            <a:stretch>
              <a:fillRect/>
            </a:stretch>
          </a:blipFill>
          <a:ln w="38100" cap="flat" cmpd="sng" algn="ctr">
            <a:solidFill>
              <a:srgbClr val="C0504D"/>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a:defRPr/>
            </a:pPr>
            <a:r>
              <a:rPr lang="en-US">
                <a:noFill/>
              </a:rPr>
              <a:t> </a:t>
            </a:r>
          </a:p>
        </p:txBody>
      </p:sp>
      <p:sp>
        <p:nvSpPr>
          <p:cNvPr id="183" name="圆角矩形 182"/>
          <p:cNvSpPr/>
          <p:nvPr/>
        </p:nvSpPr>
        <p:spPr bwMode="auto">
          <a:xfrm>
            <a:off x="117475" y="4421188"/>
            <a:ext cx="3159125" cy="2247900"/>
          </a:xfrm>
          <a:prstGeom prst="roundRect">
            <a:avLst/>
          </a:prstGeom>
          <a:solidFill>
            <a:sysClr val="window" lastClr="FFFFFF"/>
          </a:solidFill>
          <a:ln w="28575" cap="flat" cmpd="sng" algn="ctr">
            <a:solidFill>
              <a:srgbClr val="4F81BD"/>
            </a:solidFill>
            <a:prstDash val="solid"/>
            <a:headEnd type="none" w="med" len="med"/>
            <a:tailEnd type="none" w="med" len="med"/>
          </a:ln>
          <a:effectLst/>
          <a:extLst/>
        </p:spPr>
        <p:txBody>
          <a:bodyPr anchor="ctr">
            <a:spAutoFit/>
          </a:bodyPr>
          <a:lstStyle/>
          <a:p>
            <a:pPr eaLnBrk="1" fontAlgn="auto" hangingPunct="1">
              <a:spcBef>
                <a:spcPts val="0"/>
              </a:spcBef>
              <a:spcAft>
                <a:spcPts val="0"/>
              </a:spcAft>
              <a:defRPr/>
            </a:pPr>
            <a:r>
              <a:rPr lang="zh-CN" altLang="en-US" b="1" kern="0" dirty="0">
                <a:solidFill>
                  <a:srgbClr val="C00000"/>
                </a:solidFill>
                <a:latin typeface="黑体"/>
                <a:ea typeface="黑体"/>
                <a:cs typeface="黑体"/>
              </a:rPr>
              <a:t>例</a:t>
            </a:r>
            <a:r>
              <a:rPr lang="en-US" altLang="zh-CN" b="1" kern="0" dirty="0">
                <a:solidFill>
                  <a:srgbClr val="C00000"/>
                </a:solidFill>
                <a:latin typeface="黑体"/>
                <a:ea typeface="黑体"/>
                <a:cs typeface="黑体"/>
              </a:rPr>
              <a:t>1</a:t>
            </a:r>
            <a:r>
              <a:rPr lang="zh-CN" altLang="en-US" b="1" kern="0" dirty="0">
                <a:solidFill>
                  <a:srgbClr val="C00000"/>
                </a:solidFill>
                <a:latin typeface="黑体"/>
                <a:ea typeface="黑体"/>
                <a:cs typeface="黑体"/>
              </a:rPr>
              <a:t>：过程式</a:t>
            </a:r>
            <a:r>
              <a:rPr lang="en-US" altLang="zh-CN" b="1" kern="0" dirty="0">
                <a:solidFill>
                  <a:srgbClr val="C00000"/>
                </a:solidFill>
                <a:latin typeface="Arial"/>
                <a:ea typeface="黑体"/>
                <a:cs typeface="黑体"/>
              </a:rPr>
              <a:t>Pattern</a:t>
            </a:r>
            <a:r>
              <a:rPr lang="zh-CN" altLang="en-US" b="1" kern="0" dirty="0">
                <a:solidFill>
                  <a:srgbClr val="C00000"/>
                </a:solidFill>
                <a:latin typeface="Arial"/>
                <a:ea typeface="黑体"/>
                <a:cs typeface="黑体"/>
              </a:rPr>
              <a:t>（静态、动态）</a:t>
            </a:r>
            <a:endParaRPr lang="en-US" altLang="zh-CN" b="1" kern="0" dirty="0">
              <a:solidFill>
                <a:srgbClr val="C00000"/>
              </a:solidFill>
              <a:latin typeface="Arial"/>
              <a:ea typeface="黑体"/>
              <a:cs typeface="黑体"/>
            </a:endParaRPr>
          </a:p>
          <a:p>
            <a:pPr eaLnBrk="1" fontAlgn="auto" hangingPunct="1">
              <a:spcBef>
                <a:spcPts val="0"/>
              </a:spcBef>
              <a:spcAft>
                <a:spcPts val="0"/>
              </a:spcAft>
              <a:defRPr/>
            </a:pPr>
            <a:r>
              <a:rPr lang="en-US" altLang="zh-CN" b="1" kern="0" dirty="0">
                <a:solidFill>
                  <a:prstClr val="black"/>
                </a:solidFill>
                <a:latin typeface="Arial"/>
                <a:ea typeface="黑体"/>
                <a:cs typeface="黑体"/>
              </a:rPr>
              <a:t>    </a:t>
            </a:r>
            <a:r>
              <a:rPr lang="zh-CN" altLang="en-US" kern="0" dirty="0">
                <a:solidFill>
                  <a:prstClr val="black"/>
                </a:solidFill>
                <a:latin typeface="Arial"/>
                <a:ea typeface="黑体"/>
                <a:cs typeface="黑体"/>
              </a:rPr>
              <a:t>地震</a:t>
            </a:r>
            <a:r>
              <a:rPr lang="en-US" altLang="zh-CN" kern="0" dirty="0">
                <a:solidFill>
                  <a:prstClr val="black"/>
                </a:solidFill>
                <a:latin typeface="Arial"/>
                <a:ea typeface="黑体"/>
                <a:cs typeface="黑体"/>
                <a:sym typeface="Wingdings" panose="05000000000000000000" pitchFamily="2" charset="2"/>
              </a:rPr>
              <a:t></a:t>
            </a:r>
            <a:r>
              <a:rPr lang="zh-CN" altLang="en-US" kern="0" dirty="0">
                <a:solidFill>
                  <a:prstClr val="black"/>
                </a:solidFill>
                <a:latin typeface="Arial"/>
                <a:ea typeface="黑体"/>
                <a:cs typeface="黑体"/>
                <a:sym typeface="Wingdings" panose="05000000000000000000" pitchFamily="2" charset="2"/>
              </a:rPr>
              <a:t>救援</a:t>
            </a:r>
            <a:r>
              <a:rPr lang="en-US" altLang="zh-CN" kern="0" dirty="0">
                <a:solidFill>
                  <a:prstClr val="black"/>
                </a:solidFill>
                <a:latin typeface="Arial"/>
                <a:ea typeface="黑体"/>
                <a:cs typeface="黑体"/>
                <a:sym typeface="Wingdings" panose="05000000000000000000" pitchFamily="2" charset="2"/>
              </a:rPr>
              <a:t></a:t>
            </a:r>
            <a:r>
              <a:rPr lang="zh-CN" altLang="en-US" kern="0" dirty="0">
                <a:solidFill>
                  <a:prstClr val="black"/>
                </a:solidFill>
                <a:latin typeface="Arial"/>
                <a:ea typeface="黑体"/>
                <a:cs typeface="黑体"/>
                <a:sym typeface="Wingdings" panose="05000000000000000000" pitchFamily="2" charset="2"/>
              </a:rPr>
              <a:t>疫情</a:t>
            </a:r>
            <a:r>
              <a:rPr lang="en-US" altLang="zh-CN" kern="0" dirty="0">
                <a:solidFill>
                  <a:prstClr val="black"/>
                </a:solidFill>
                <a:latin typeface="Arial"/>
                <a:ea typeface="黑体"/>
                <a:cs typeface="黑体"/>
                <a:sym typeface="Wingdings" panose="05000000000000000000" pitchFamily="2" charset="2"/>
              </a:rPr>
              <a:t></a:t>
            </a:r>
            <a:r>
              <a:rPr lang="zh-CN" altLang="en-US" kern="0" dirty="0">
                <a:solidFill>
                  <a:prstClr val="black"/>
                </a:solidFill>
                <a:latin typeface="Arial"/>
                <a:ea typeface="黑体"/>
                <a:cs typeface="黑体"/>
                <a:sym typeface="Wingdings" panose="05000000000000000000" pitchFamily="2" charset="2"/>
              </a:rPr>
              <a:t>重建</a:t>
            </a:r>
            <a:endParaRPr lang="en-US" altLang="zh-CN" kern="0" dirty="0">
              <a:solidFill>
                <a:prstClr val="black"/>
              </a:solidFill>
              <a:latin typeface="Arial"/>
              <a:ea typeface="黑体"/>
              <a:cs typeface="黑体"/>
              <a:sym typeface="Wingdings" panose="05000000000000000000" pitchFamily="2" charset="2"/>
            </a:endParaRPr>
          </a:p>
          <a:p>
            <a:pPr eaLnBrk="1" fontAlgn="auto" hangingPunct="1">
              <a:spcBef>
                <a:spcPts val="0"/>
              </a:spcBef>
              <a:spcAft>
                <a:spcPts val="0"/>
              </a:spcAft>
              <a:defRPr/>
            </a:pPr>
            <a:r>
              <a:rPr lang="zh-CN" altLang="en-US" b="1" kern="0" dirty="0">
                <a:solidFill>
                  <a:srgbClr val="C00000"/>
                </a:solidFill>
                <a:latin typeface="Arial"/>
                <a:ea typeface="黑体"/>
                <a:cs typeface="黑体"/>
                <a:sym typeface="Wingdings" panose="05000000000000000000" pitchFamily="2" charset="2"/>
              </a:rPr>
              <a:t>例</a:t>
            </a:r>
            <a:r>
              <a:rPr lang="en-US" altLang="zh-CN" b="1" kern="0" dirty="0">
                <a:solidFill>
                  <a:srgbClr val="C00000"/>
                </a:solidFill>
                <a:latin typeface="Arial"/>
                <a:ea typeface="黑体"/>
                <a:cs typeface="黑体"/>
                <a:sym typeface="Wingdings" panose="05000000000000000000" pitchFamily="2" charset="2"/>
              </a:rPr>
              <a:t>2</a:t>
            </a:r>
            <a:r>
              <a:rPr lang="zh-CN" altLang="en-US" b="1" kern="0" dirty="0">
                <a:solidFill>
                  <a:srgbClr val="C00000"/>
                </a:solidFill>
                <a:latin typeface="Arial"/>
                <a:ea typeface="黑体"/>
                <a:cs typeface="黑体"/>
                <a:sym typeface="Wingdings" panose="05000000000000000000" pitchFamily="2" charset="2"/>
              </a:rPr>
              <a:t>：周期性</a:t>
            </a:r>
            <a:r>
              <a:rPr lang="en-US" altLang="zh-CN" b="1" kern="0" dirty="0">
                <a:solidFill>
                  <a:srgbClr val="C00000"/>
                </a:solidFill>
                <a:latin typeface="Arial"/>
                <a:ea typeface="黑体"/>
                <a:cs typeface="黑体"/>
                <a:sym typeface="Wingdings" panose="05000000000000000000" pitchFamily="2" charset="2"/>
              </a:rPr>
              <a:t>Pattern</a:t>
            </a:r>
          </a:p>
          <a:p>
            <a:pPr eaLnBrk="1" fontAlgn="auto" hangingPunct="1">
              <a:spcBef>
                <a:spcPts val="0"/>
              </a:spcBef>
              <a:spcAft>
                <a:spcPts val="0"/>
              </a:spcAft>
              <a:defRPr/>
            </a:pPr>
            <a:r>
              <a:rPr lang="en-US" altLang="zh-CN" kern="0" dirty="0">
                <a:solidFill>
                  <a:prstClr val="black"/>
                </a:solidFill>
                <a:latin typeface="Arial"/>
                <a:ea typeface="黑体"/>
                <a:cs typeface="黑体"/>
                <a:sym typeface="Wingdings" panose="05000000000000000000" pitchFamily="2" charset="2"/>
              </a:rPr>
              <a:t>    </a:t>
            </a:r>
            <a:r>
              <a:rPr lang="zh-CN" altLang="en-US" kern="0" dirty="0">
                <a:solidFill>
                  <a:prstClr val="black"/>
                </a:solidFill>
                <a:latin typeface="Arial"/>
                <a:ea typeface="黑体"/>
                <a:cs typeface="黑体"/>
                <a:sym typeface="Wingdings" panose="05000000000000000000" pitchFamily="2" charset="2"/>
              </a:rPr>
              <a:t>世界杯、人代会等</a:t>
            </a:r>
            <a:endParaRPr lang="en-US" altLang="zh-CN" kern="0" dirty="0">
              <a:solidFill>
                <a:prstClr val="black"/>
              </a:solidFill>
              <a:latin typeface="Arial"/>
              <a:ea typeface="黑体"/>
              <a:cs typeface="黑体"/>
              <a:sym typeface="Wingdings" panose="05000000000000000000" pitchFamily="2" charset="2"/>
            </a:endParaRPr>
          </a:p>
          <a:p>
            <a:pPr eaLnBrk="1" fontAlgn="auto" hangingPunct="1">
              <a:spcBef>
                <a:spcPts val="0"/>
              </a:spcBef>
              <a:spcAft>
                <a:spcPts val="0"/>
              </a:spcAft>
              <a:defRPr/>
            </a:pPr>
            <a:r>
              <a:rPr lang="zh-CN" altLang="en-US" b="1" kern="0" dirty="0">
                <a:solidFill>
                  <a:srgbClr val="C00000"/>
                </a:solidFill>
                <a:latin typeface="Arial"/>
                <a:ea typeface="黑体"/>
                <a:cs typeface="黑体"/>
                <a:sym typeface="Wingdings" panose="05000000000000000000" pitchFamily="2" charset="2"/>
              </a:rPr>
              <a:t>例</a:t>
            </a:r>
            <a:r>
              <a:rPr lang="en-US" altLang="zh-CN" b="1" kern="0" dirty="0">
                <a:solidFill>
                  <a:srgbClr val="C00000"/>
                </a:solidFill>
                <a:latin typeface="Arial"/>
                <a:ea typeface="黑体"/>
                <a:cs typeface="黑体"/>
                <a:sym typeface="Wingdings" panose="05000000000000000000" pitchFamily="2" charset="2"/>
              </a:rPr>
              <a:t>3</a:t>
            </a:r>
            <a:r>
              <a:rPr lang="zh-CN" altLang="en-US" b="1" kern="0" dirty="0">
                <a:solidFill>
                  <a:srgbClr val="C00000"/>
                </a:solidFill>
                <a:latin typeface="Arial"/>
                <a:ea typeface="黑体"/>
                <a:cs typeface="黑体"/>
                <a:sym typeface="Wingdings" panose="05000000000000000000" pitchFamily="2" charset="2"/>
              </a:rPr>
              <a:t>：概念强关系</a:t>
            </a:r>
            <a:r>
              <a:rPr lang="en-US" altLang="zh-CN" b="1" kern="0" dirty="0">
                <a:solidFill>
                  <a:srgbClr val="C00000"/>
                </a:solidFill>
                <a:latin typeface="Arial"/>
                <a:ea typeface="黑体"/>
                <a:cs typeface="黑体"/>
                <a:sym typeface="Wingdings" panose="05000000000000000000" pitchFamily="2" charset="2"/>
              </a:rPr>
              <a:t>Pattern</a:t>
            </a:r>
          </a:p>
          <a:p>
            <a:pPr eaLnBrk="1" fontAlgn="auto" hangingPunct="1">
              <a:spcBef>
                <a:spcPts val="0"/>
              </a:spcBef>
              <a:spcAft>
                <a:spcPts val="0"/>
              </a:spcAft>
              <a:defRPr/>
            </a:pPr>
            <a:r>
              <a:rPr lang="en-US" altLang="zh-CN" kern="0" dirty="0">
                <a:solidFill>
                  <a:prstClr val="black"/>
                </a:solidFill>
                <a:latin typeface="Arial"/>
                <a:ea typeface="黑体"/>
                <a:cs typeface="黑体"/>
                <a:sym typeface="Wingdings" panose="05000000000000000000" pitchFamily="2" charset="2"/>
              </a:rPr>
              <a:t>    </a:t>
            </a:r>
            <a:r>
              <a:rPr lang="zh-CN" altLang="en-US" kern="0" dirty="0">
                <a:solidFill>
                  <a:prstClr val="black"/>
                </a:solidFill>
                <a:latin typeface="Arial"/>
                <a:ea typeface="黑体"/>
                <a:cs typeface="黑体"/>
                <a:sym typeface="Wingdings" panose="05000000000000000000" pitchFamily="2" charset="2"/>
              </a:rPr>
              <a:t>“明星</a:t>
            </a:r>
            <a:r>
              <a:rPr lang="en-US" altLang="zh-CN" kern="0" dirty="0">
                <a:solidFill>
                  <a:prstClr val="black"/>
                </a:solidFill>
                <a:latin typeface="Arial"/>
                <a:ea typeface="黑体"/>
                <a:cs typeface="黑体"/>
                <a:sym typeface="Wingdings" panose="05000000000000000000" pitchFamily="2" charset="2"/>
              </a:rPr>
              <a:t>/</a:t>
            </a:r>
            <a:r>
              <a:rPr lang="zh-CN" altLang="en-US" kern="0" dirty="0">
                <a:solidFill>
                  <a:prstClr val="black"/>
                </a:solidFill>
                <a:latin typeface="Arial"/>
                <a:ea typeface="黑体"/>
                <a:cs typeface="黑体"/>
                <a:sym typeface="Wingdings" panose="05000000000000000000" pitchFamily="2" charset="2"/>
              </a:rPr>
              <a:t>名人”</a:t>
            </a:r>
            <a:r>
              <a:rPr lang="en-US" altLang="zh-CN" kern="0" dirty="0">
                <a:solidFill>
                  <a:prstClr val="black"/>
                </a:solidFill>
                <a:latin typeface="Arial"/>
                <a:ea typeface="黑体"/>
                <a:cs typeface="黑体"/>
                <a:sym typeface="Wingdings" panose="05000000000000000000" pitchFamily="2" charset="2"/>
              </a:rPr>
              <a:t>+</a:t>
            </a:r>
            <a:r>
              <a:rPr lang="zh-CN" altLang="en-US" kern="0" dirty="0">
                <a:solidFill>
                  <a:prstClr val="black"/>
                </a:solidFill>
                <a:latin typeface="Arial"/>
                <a:ea typeface="黑体"/>
                <a:cs typeface="黑体"/>
                <a:sym typeface="Wingdings" panose="05000000000000000000" pitchFamily="2" charset="2"/>
              </a:rPr>
              <a:t>“疾病”</a:t>
            </a:r>
            <a:endParaRPr lang="en-US" altLang="zh-CN" kern="0" dirty="0">
              <a:solidFill>
                <a:prstClr val="black"/>
              </a:solidFill>
              <a:latin typeface="Arial"/>
              <a:ea typeface="黑体"/>
              <a:cs typeface="黑体"/>
            </a:endParaRPr>
          </a:p>
        </p:txBody>
      </p:sp>
      <p:sp>
        <p:nvSpPr>
          <p:cNvPr id="184" name="TextBox 144"/>
          <p:cNvSpPr txBox="1"/>
          <p:nvPr/>
        </p:nvSpPr>
        <p:spPr>
          <a:xfrm>
            <a:off x="4302125" y="4495800"/>
            <a:ext cx="512763" cy="254000"/>
          </a:xfrm>
          <a:prstGeom prst="rect">
            <a:avLst/>
          </a:prstGeom>
          <a:noFill/>
        </p:spPr>
        <p:txBody>
          <a:bodyPr>
            <a:spAutoFit/>
          </a:bodyPr>
          <a:lstStyle/>
          <a:p>
            <a:pPr eaLnBrk="1" fontAlgn="auto" hangingPunct="1">
              <a:spcBef>
                <a:spcPts val="0"/>
              </a:spcBef>
              <a:spcAft>
                <a:spcPts val="0"/>
              </a:spcAft>
              <a:defRPr/>
            </a:pPr>
            <a:r>
              <a:rPr lang="en-US" altLang="zh-CN" sz="1050" dirty="0">
                <a:solidFill>
                  <a:prstClr val="black"/>
                </a:solidFill>
                <a:latin typeface="黑体" panose="02010609060101010101" pitchFamily="49" charset="-122"/>
              </a:rPr>
              <a:t>C2</a:t>
            </a:r>
            <a:endParaRPr lang="zh-CN" altLang="en-US" sz="1050" dirty="0">
              <a:solidFill>
                <a:prstClr val="black"/>
              </a:solidFill>
              <a:latin typeface="黑体" panose="02010609060101010101" pitchFamily="49" charset="-122"/>
            </a:endParaRPr>
          </a:p>
        </p:txBody>
      </p:sp>
      <p:sp>
        <p:nvSpPr>
          <p:cNvPr id="185" name="左弧形箭头 184"/>
          <p:cNvSpPr/>
          <p:nvPr/>
        </p:nvSpPr>
        <p:spPr bwMode="auto">
          <a:xfrm>
            <a:off x="3348038" y="3603625"/>
            <a:ext cx="368300" cy="1177925"/>
          </a:xfrm>
          <a:prstGeom prst="curvedRightArrow">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a:solidFill>
                <a:prstClr val="black"/>
              </a:solidFill>
              <a:ea typeface="黑体"/>
            </a:endParaRPr>
          </a:p>
        </p:txBody>
      </p:sp>
      <p:sp>
        <p:nvSpPr>
          <p:cNvPr id="186" name="左箭头 185"/>
          <p:cNvSpPr/>
          <p:nvPr/>
        </p:nvSpPr>
        <p:spPr bwMode="auto">
          <a:xfrm>
            <a:off x="3348038" y="5222875"/>
            <a:ext cx="511175" cy="336550"/>
          </a:xfrm>
          <a:prstGeom prst="left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lIns="0" tIns="0" rIns="0" bIns="0">
            <a:spAutoFit/>
          </a:bodyPr>
          <a:lstStyle/>
          <a:p>
            <a:pPr eaLnBrk="1" fontAlgn="auto" hangingPunct="1">
              <a:spcBef>
                <a:spcPct val="50000"/>
              </a:spcBef>
              <a:spcAft>
                <a:spcPts val="0"/>
              </a:spcAft>
              <a:defRPr/>
            </a:pPr>
            <a:endParaRPr lang="zh-CN" altLang="en-US" sz="1400" kern="0">
              <a:solidFill>
                <a:prstClr val="black"/>
              </a:solidFill>
              <a:ea typeface="黑体"/>
            </a:endParaRPr>
          </a:p>
        </p:txBody>
      </p:sp>
      <p:grpSp>
        <p:nvGrpSpPr>
          <p:cNvPr id="20497" name="组合 186"/>
          <p:cNvGrpSpPr>
            <a:grpSpLocks/>
          </p:cNvGrpSpPr>
          <p:nvPr/>
        </p:nvGrpSpPr>
        <p:grpSpPr bwMode="auto">
          <a:xfrm>
            <a:off x="3590925" y="2976563"/>
            <a:ext cx="3097213" cy="2759075"/>
            <a:chOff x="3636224" y="2346037"/>
            <a:chExt cx="3096089" cy="3204000"/>
          </a:xfrm>
        </p:grpSpPr>
        <p:grpSp>
          <p:nvGrpSpPr>
            <p:cNvPr id="20509" name="组合 187"/>
            <p:cNvGrpSpPr>
              <a:grpSpLocks/>
            </p:cNvGrpSpPr>
            <p:nvPr/>
          </p:nvGrpSpPr>
          <p:grpSpPr bwMode="auto">
            <a:xfrm>
              <a:off x="3716099" y="2347649"/>
              <a:ext cx="1984579" cy="1538641"/>
              <a:chOff x="3691392" y="2502199"/>
              <a:chExt cx="1984579" cy="1538641"/>
            </a:xfrm>
          </p:grpSpPr>
          <p:grpSp>
            <p:nvGrpSpPr>
              <p:cNvPr id="20531" name="Group 125"/>
              <p:cNvGrpSpPr>
                <a:grpSpLocks/>
              </p:cNvGrpSpPr>
              <p:nvPr/>
            </p:nvGrpSpPr>
            <p:grpSpPr bwMode="auto">
              <a:xfrm>
                <a:off x="3691392" y="2502199"/>
                <a:ext cx="1639324" cy="1538641"/>
                <a:chOff x="5954658" y="4067383"/>
                <a:chExt cx="1639324" cy="2212157"/>
              </a:xfrm>
            </p:grpSpPr>
            <p:sp>
              <p:nvSpPr>
                <p:cNvPr id="216" name="Oval 150"/>
                <p:cNvSpPr/>
                <p:nvPr/>
              </p:nvSpPr>
              <p:spPr bwMode="auto">
                <a:xfrm>
                  <a:off x="6093779" y="4706477"/>
                  <a:ext cx="155519" cy="363112"/>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dirty="0">
                    <a:solidFill>
                      <a:prstClr val="black"/>
                    </a:solidFill>
                    <a:latin typeface="黑体" panose="02010609060101010101" pitchFamily="49" charset="-122"/>
                  </a:endParaRPr>
                </a:p>
              </p:txBody>
            </p:sp>
            <p:grpSp>
              <p:nvGrpSpPr>
                <p:cNvPr id="20538" name="Group 129"/>
                <p:cNvGrpSpPr>
                  <a:grpSpLocks/>
                </p:cNvGrpSpPr>
                <p:nvPr/>
              </p:nvGrpSpPr>
              <p:grpSpPr bwMode="auto">
                <a:xfrm>
                  <a:off x="5954658" y="4067383"/>
                  <a:ext cx="947456" cy="1301088"/>
                  <a:chOff x="947439" y="4384711"/>
                  <a:chExt cx="947456" cy="1301088"/>
                </a:xfrm>
              </p:grpSpPr>
              <p:grpSp>
                <p:nvGrpSpPr>
                  <p:cNvPr id="20549" name="Group 143"/>
                  <p:cNvGrpSpPr>
                    <a:grpSpLocks/>
                  </p:cNvGrpSpPr>
                  <p:nvPr/>
                </p:nvGrpSpPr>
                <p:grpSpPr bwMode="auto">
                  <a:xfrm>
                    <a:off x="1079647" y="4384711"/>
                    <a:ext cx="815248" cy="1301088"/>
                    <a:chOff x="694063" y="3481328"/>
                    <a:chExt cx="815248" cy="1301088"/>
                  </a:xfrm>
                </p:grpSpPr>
                <p:sp>
                  <p:nvSpPr>
                    <p:cNvPr id="230" name="Oval 145"/>
                    <p:cNvSpPr/>
                    <p:nvPr/>
                  </p:nvSpPr>
                  <p:spPr bwMode="auto">
                    <a:xfrm>
                      <a:off x="688280" y="4120422"/>
                      <a:ext cx="234865" cy="437325"/>
                    </a:xfrm>
                    <a:prstGeom prst="ellipse">
                      <a:avLst/>
                    </a:prstGeom>
                    <a:solidFill>
                      <a:srgbClr val="00B050"/>
                    </a:soli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dirty="0">
                        <a:solidFill>
                          <a:prstClr val="black"/>
                        </a:solidFill>
                        <a:latin typeface="黑体" panose="02010609060101010101" pitchFamily="49" charset="-122"/>
                      </a:endParaRPr>
                    </a:p>
                  </p:txBody>
                </p:sp>
                <p:sp>
                  <p:nvSpPr>
                    <p:cNvPr id="231" name="Oval 146"/>
                    <p:cNvSpPr/>
                    <p:nvPr/>
                  </p:nvSpPr>
                  <p:spPr bwMode="auto">
                    <a:xfrm>
                      <a:off x="1354788" y="3481660"/>
                      <a:ext cx="153932" cy="363114"/>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dirty="0">
                        <a:solidFill>
                          <a:prstClr val="black"/>
                        </a:solidFill>
                        <a:latin typeface="黑体" panose="02010609060101010101" pitchFamily="49" charset="-122"/>
                      </a:endParaRPr>
                    </a:p>
                  </p:txBody>
                </p:sp>
                <p:sp>
                  <p:nvSpPr>
                    <p:cNvPr id="232" name="Oval 147"/>
                    <p:cNvSpPr/>
                    <p:nvPr/>
                  </p:nvSpPr>
                  <p:spPr bwMode="auto">
                    <a:xfrm>
                      <a:off x="1348440" y="4419923"/>
                      <a:ext cx="155519" cy="363114"/>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dirty="0">
                        <a:solidFill>
                          <a:prstClr val="black"/>
                        </a:solidFill>
                        <a:latin typeface="黑体" panose="02010609060101010101" pitchFamily="49" charset="-122"/>
                      </a:endParaRPr>
                    </a:p>
                  </p:txBody>
                </p:sp>
                <p:cxnSp>
                  <p:nvCxnSpPr>
                    <p:cNvPr id="20554" name="Straight Connector 148"/>
                    <p:cNvCxnSpPr>
                      <a:cxnSpLocks noChangeShapeType="1"/>
                      <a:stCxn id="230" idx="5"/>
                      <a:endCxn id="232" idx="2"/>
                    </p:cNvCxnSpPr>
                    <p:nvPr/>
                  </p:nvCxnSpPr>
                  <p:spPr bwMode="auto">
                    <a:xfrm>
                      <a:off x="895005" y="4492088"/>
                      <a:ext cx="454557" cy="108650"/>
                    </a:xfrm>
                    <a:prstGeom prst="line">
                      <a:avLst/>
                    </a:prstGeom>
                    <a:noFill/>
                    <a:ln w="9525" algn="ctr">
                      <a:solidFill>
                        <a:srgbClr val="4A7EBB"/>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20555" name="Straight Connector 149"/>
                    <p:cNvCxnSpPr>
                      <a:cxnSpLocks noChangeShapeType="1"/>
                    </p:cNvCxnSpPr>
                    <p:nvPr/>
                  </p:nvCxnSpPr>
                  <p:spPr bwMode="auto">
                    <a:xfrm flipV="1">
                      <a:off x="819650" y="3598971"/>
                      <a:ext cx="551948" cy="529917"/>
                    </a:xfrm>
                    <a:prstGeom prst="line">
                      <a:avLst/>
                    </a:prstGeom>
                    <a:noFill/>
                    <a:ln w="9525" algn="ctr">
                      <a:solidFill>
                        <a:srgbClr val="4A7EBB"/>
                      </a:solidFill>
                      <a:round/>
                      <a:headEnd/>
                      <a:tailEnd type="triangle" w="med" len="med"/>
                    </a:ln>
                    <a:extLst>
                      <a:ext uri="{909E8E84-426E-40DD-AFC4-6F175D3DCCD1}">
                        <a14:hiddenFill xmlns:a14="http://schemas.microsoft.com/office/drawing/2010/main" xmlns="">
                          <a:noFill/>
                        </a14:hiddenFill>
                      </a:ext>
                    </a:extLst>
                  </p:spPr>
                </p:cxnSp>
              </p:grpSp>
              <p:sp>
                <p:nvSpPr>
                  <p:cNvPr id="229" name="TextBox 144"/>
                  <p:cNvSpPr txBox="1"/>
                  <p:nvPr/>
                </p:nvSpPr>
                <p:spPr>
                  <a:xfrm>
                    <a:off x="946910" y="4779963"/>
                    <a:ext cx="512577" cy="363112"/>
                  </a:xfrm>
                  <a:prstGeom prst="rect">
                    <a:avLst/>
                  </a:prstGeom>
                  <a:noFill/>
                </p:spPr>
                <p:txBody>
                  <a:bodyPr>
                    <a:spAutoFit/>
                  </a:bodyPr>
                  <a:lstStyle/>
                  <a:p>
                    <a:pPr eaLnBrk="1" fontAlgn="auto" hangingPunct="1">
                      <a:spcBef>
                        <a:spcPts val="0"/>
                      </a:spcBef>
                      <a:spcAft>
                        <a:spcPts val="0"/>
                      </a:spcAft>
                      <a:defRPr/>
                    </a:pPr>
                    <a:r>
                      <a:rPr lang="en-US" altLang="zh-CN" sz="1050" kern="0" dirty="0">
                        <a:solidFill>
                          <a:prstClr val="black"/>
                        </a:solidFill>
                        <a:latin typeface="黑体" panose="02010609060101010101" pitchFamily="49" charset="-122"/>
                      </a:rPr>
                      <a:t>W1</a:t>
                    </a:r>
                    <a:endParaRPr lang="zh-CN" altLang="en-US" sz="1050" kern="0" dirty="0">
                      <a:solidFill>
                        <a:prstClr val="black"/>
                      </a:solidFill>
                      <a:latin typeface="黑体" panose="02010609060101010101" pitchFamily="49" charset="-122"/>
                    </a:endParaRPr>
                  </a:p>
                </p:txBody>
              </p:sp>
            </p:grpSp>
            <p:grpSp>
              <p:nvGrpSpPr>
                <p:cNvPr id="20539" name="Group 130"/>
                <p:cNvGrpSpPr>
                  <a:grpSpLocks/>
                </p:cNvGrpSpPr>
                <p:nvPr/>
              </p:nvGrpSpPr>
              <p:grpSpPr bwMode="auto">
                <a:xfrm>
                  <a:off x="6823063" y="4217026"/>
                  <a:ext cx="770919" cy="787231"/>
                  <a:chOff x="771182" y="4241494"/>
                  <a:chExt cx="770919" cy="787231"/>
                </a:xfrm>
              </p:grpSpPr>
              <p:sp>
                <p:nvSpPr>
                  <p:cNvPr id="226" name="Oval 141"/>
                  <p:cNvSpPr/>
                  <p:nvPr/>
                </p:nvSpPr>
                <p:spPr bwMode="auto">
                  <a:xfrm>
                    <a:off x="1349523" y="4418191"/>
                    <a:ext cx="192018" cy="365764"/>
                  </a:xfrm>
                  <a:prstGeom prst="ellipse">
                    <a:avLst/>
                  </a:prstGeom>
                  <a:solidFill>
                    <a:srgbClr val="0000FF"/>
                  </a:soli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dirty="0">
                      <a:solidFill>
                        <a:prstClr val="black"/>
                      </a:solidFill>
                      <a:latin typeface="黑体" panose="02010609060101010101" pitchFamily="49" charset="-122"/>
                    </a:endParaRPr>
                  </a:p>
                </p:txBody>
              </p:sp>
              <p:cxnSp>
                <p:nvCxnSpPr>
                  <p:cNvPr id="20548" name="Straight Connector 142"/>
                  <p:cNvCxnSpPr>
                    <a:cxnSpLocks noChangeShapeType="1"/>
                  </p:cNvCxnSpPr>
                  <p:nvPr/>
                </p:nvCxnSpPr>
                <p:spPr bwMode="auto">
                  <a:xfrm>
                    <a:off x="771182" y="4241494"/>
                    <a:ext cx="0" cy="787231"/>
                  </a:xfrm>
                  <a:prstGeom prst="line">
                    <a:avLst/>
                  </a:prstGeom>
                  <a:noFill/>
                  <a:ln w="9525" algn="ctr">
                    <a:solidFill>
                      <a:srgbClr val="4A7EBB"/>
                    </a:solidFill>
                    <a:round/>
                    <a:headEnd type="triangle" w="med" len="med"/>
                    <a:tailEnd/>
                  </a:ln>
                  <a:extLst>
                    <a:ext uri="{909E8E84-426E-40DD-AFC4-6F175D3DCCD1}">
                      <a14:hiddenFill xmlns:a14="http://schemas.microsoft.com/office/drawing/2010/main" xmlns="">
                        <a:noFill/>
                      </a14:hiddenFill>
                    </a:ext>
                  </a:extLst>
                </p:spPr>
              </p:cxnSp>
            </p:grpSp>
            <p:grpSp>
              <p:nvGrpSpPr>
                <p:cNvPr id="20540" name="Group 131"/>
                <p:cNvGrpSpPr>
                  <a:grpSpLocks/>
                </p:cNvGrpSpPr>
                <p:nvPr/>
              </p:nvGrpSpPr>
              <p:grpSpPr bwMode="auto">
                <a:xfrm>
                  <a:off x="6735764" y="4476836"/>
                  <a:ext cx="858218" cy="1550768"/>
                  <a:chOff x="694063" y="3598971"/>
                  <a:chExt cx="858218" cy="1550768"/>
                </a:xfrm>
              </p:grpSpPr>
              <p:sp>
                <p:nvSpPr>
                  <p:cNvPr id="221" name="Oval 136"/>
                  <p:cNvSpPr/>
                  <p:nvPr/>
                </p:nvSpPr>
                <p:spPr bwMode="auto">
                  <a:xfrm>
                    <a:off x="688434" y="4796030"/>
                    <a:ext cx="153931" cy="363114"/>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dirty="0">
                      <a:solidFill>
                        <a:prstClr val="black"/>
                      </a:solidFill>
                      <a:latin typeface="黑体" panose="02010609060101010101" pitchFamily="49" charset="-122"/>
                    </a:endParaRPr>
                  </a:p>
                </p:txBody>
              </p:sp>
              <p:sp>
                <p:nvSpPr>
                  <p:cNvPr id="222" name="Oval 137"/>
                  <p:cNvSpPr/>
                  <p:nvPr/>
                </p:nvSpPr>
                <p:spPr bwMode="auto">
                  <a:xfrm>
                    <a:off x="1348595" y="4427616"/>
                    <a:ext cx="203126" cy="363112"/>
                  </a:xfrm>
                  <a:prstGeom prst="ellipse">
                    <a:avLst/>
                  </a:prstGeom>
                  <a:solidFill>
                    <a:srgbClr val="00B050"/>
                  </a:solidFill>
                  <a:ln w="9525" cap="flat" cmpd="sng" algn="ctr">
                    <a:solidFill>
                      <a:srgbClr val="4BACC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dirty="0">
                      <a:solidFill>
                        <a:prstClr val="black"/>
                      </a:solidFill>
                      <a:latin typeface="黑体" panose="02010609060101010101" pitchFamily="49" charset="-122"/>
                    </a:endParaRPr>
                  </a:p>
                </p:txBody>
              </p:sp>
              <p:cxnSp>
                <p:nvCxnSpPr>
                  <p:cNvPr id="20544" name="Straight Connector 138"/>
                  <p:cNvCxnSpPr>
                    <a:cxnSpLocks noChangeShapeType="1"/>
                    <a:endCxn id="222" idx="2"/>
                  </p:cNvCxnSpPr>
                  <p:nvPr/>
                </p:nvCxnSpPr>
                <p:spPr bwMode="auto">
                  <a:xfrm>
                    <a:off x="825713" y="4251958"/>
                    <a:ext cx="523849" cy="348780"/>
                  </a:xfrm>
                  <a:prstGeom prst="line">
                    <a:avLst/>
                  </a:prstGeom>
                  <a:noFill/>
                  <a:ln w="9525" algn="ctr">
                    <a:solidFill>
                      <a:srgbClr val="4A7EBB"/>
                    </a:solidFill>
                    <a:round/>
                    <a:headEnd/>
                    <a:tailEnd type="triangle" w="med" len="med"/>
                  </a:ln>
                  <a:extLst>
                    <a:ext uri="{909E8E84-426E-40DD-AFC4-6F175D3DCCD1}">
                      <a14:hiddenFill xmlns:a14="http://schemas.microsoft.com/office/drawing/2010/main" xmlns="">
                        <a:noFill/>
                      </a14:hiddenFill>
                    </a:ext>
                  </a:extLst>
                </p:spPr>
              </p:cxnSp>
              <p:cxnSp>
                <p:nvCxnSpPr>
                  <p:cNvPr id="20545" name="Straight Connector 139"/>
                  <p:cNvCxnSpPr>
                    <a:cxnSpLocks noChangeShapeType="1"/>
                  </p:cNvCxnSpPr>
                  <p:nvPr/>
                </p:nvCxnSpPr>
                <p:spPr bwMode="auto">
                  <a:xfrm flipV="1">
                    <a:off x="819650" y="3598971"/>
                    <a:ext cx="551948" cy="529917"/>
                  </a:xfrm>
                  <a:prstGeom prst="line">
                    <a:avLst/>
                  </a:prstGeom>
                  <a:noFill/>
                  <a:ln w="9525" algn="ctr">
                    <a:solidFill>
                      <a:srgbClr val="4A7EBB"/>
                    </a:solidFill>
                    <a:round/>
                    <a:headEnd/>
                    <a:tailEnd type="triangle" w="med" len="med"/>
                  </a:ln>
                  <a:extLst>
                    <a:ext uri="{909E8E84-426E-40DD-AFC4-6F175D3DCCD1}">
                      <a14:hiddenFill xmlns:a14="http://schemas.microsoft.com/office/drawing/2010/main" xmlns="">
                        <a:noFill/>
                      </a14:hiddenFill>
                    </a:ext>
                  </a:extLst>
                </p:spPr>
              </p:cxnSp>
              <p:cxnSp>
                <p:nvCxnSpPr>
                  <p:cNvPr id="20546" name="Straight Connector 140"/>
                  <p:cNvCxnSpPr>
                    <a:cxnSpLocks noChangeShapeType="1"/>
                    <a:stCxn id="232" idx="4"/>
                    <a:endCxn id="221" idx="0"/>
                  </p:cNvCxnSpPr>
                  <p:nvPr/>
                </p:nvCxnSpPr>
                <p:spPr bwMode="auto">
                  <a:xfrm flipH="1">
                    <a:off x="771182" y="4490606"/>
                    <a:ext cx="6601" cy="295776"/>
                  </a:xfrm>
                  <a:prstGeom prst="line">
                    <a:avLst/>
                  </a:prstGeom>
                  <a:noFill/>
                  <a:ln w="9525" algn="ctr">
                    <a:solidFill>
                      <a:srgbClr val="4A7EBB"/>
                    </a:solidFill>
                    <a:round/>
                    <a:headEnd/>
                    <a:tailEnd type="triangle" w="med" len="med"/>
                  </a:ln>
                  <a:extLst>
                    <a:ext uri="{909E8E84-426E-40DD-AFC4-6F175D3DCCD1}">
                      <a14:hiddenFill xmlns:a14="http://schemas.microsoft.com/office/drawing/2010/main" xmlns="">
                        <a:noFill/>
                      </a14:hiddenFill>
                    </a:ext>
                  </a:extLst>
                </p:spPr>
              </p:cxnSp>
            </p:grpSp>
            <p:sp>
              <p:nvSpPr>
                <p:cNvPr id="220" name="TextBox 135"/>
                <p:cNvSpPr txBox="1"/>
                <p:nvPr/>
              </p:nvSpPr>
              <p:spPr>
                <a:xfrm>
                  <a:off x="6249297" y="5915087"/>
                  <a:ext cx="1126716" cy="365764"/>
                </a:xfrm>
                <a:prstGeom prst="rect">
                  <a:avLst/>
                </a:prstGeom>
                <a:noFill/>
              </p:spPr>
              <p:txBody>
                <a:bodyPr>
                  <a:spAutoFit/>
                </a:bodyPr>
                <a:lstStyle/>
                <a:p>
                  <a:pPr algn="ctr" eaLnBrk="1" fontAlgn="auto" hangingPunct="1">
                    <a:spcBef>
                      <a:spcPts val="0"/>
                    </a:spcBef>
                    <a:spcAft>
                      <a:spcPts val="0"/>
                    </a:spcAft>
                    <a:defRPr/>
                  </a:pPr>
                  <a:r>
                    <a:rPr lang="zh-CN" altLang="en-US" sz="1050" kern="0" dirty="0">
                      <a:solidFill>
                        <a:prstClr val="black"/>
                      </a:solidFill>
                      <a:latin typeface="黑体" panose="02010609060101010101" pitchFamily="49" charset="-122"/>
                    </a:rPr>
                    <a:t>事件</a:t>
                  </a:r>
                  <a:r>
                    <a:rPr lang="en-US" altLang="zh-CN" sz="1050" kern="0" dirty="0">
                      <a:solidFill>
                        <a:prstClr val="black"/>
                      </a:solidFill>
                      <a:latin typeface="黑体" panose="02010609060101010101" pitchFamily="49" charset="-122"/>
                    </a:rPr>
                    <a:t> </a:t>
                  </a:r>
                  <a:endParaRPr lang="zh-CN" altLang="en-US" sz="1050" kern="0" dirty="0">
                    <a:solidFill>
                      <a:prstClr val="black"/>
                    </a:solidFill>
                    <a:latin typeface="黑体" panose="02010609060101010101" pitchFamily="49" charset="-122"/>
                  </a:endParaRPr>
                </a:p>
              </p:txBody>
            </p:sp>
          </p:grpSp>
          <p:sp>
            <p:nvSpPr>
              <p:cNvPr id="211" name="TextBox 144"/>
              <p:cNvSpPr txBox="1"/>
              <p:nvPr/>
            </p:nvSpPr>
            <p:spPr>
              <a:xfrm>
                <a:off x="4235179" y="2688624"/>
                <a:ext cx="512576" cy="254403"/>
              </a:xfrm>
              <a:prstGeom prst="rect">
                <a:avLst/>
              </a:prstGeom>
              <a:noFill/>
            </p:spPr>
            <p:txBody>
              <a:bodyPr>
                <a:spAutoFit/>
              </a:bodyPr>
              <a:lstStyle/>
              <a:p>
                <a:pPr eaLnBrk="1" fontAlgn="auto" hangingPunct="1">
                  <a:spcBef>
                    <a:spcPts val="0"/>
                  </a:spcBef>
                  <a:spcAft>
                    <a:spcPts val="0"/>
                  </a:spcAft>
                  <a:defRPr/>
                </a:pPr>
                <a:r>
                  <a:rPr lang="en-US" altLang="zh-CN" sz="1050" kern="0" dirty="0">
                    <a:solidFill>
                      <a:prstClr val="black"/>
                    </a:solidFill>
                    <a:latin typeface="黑体" panose="02010609060101010101" pitchFamily="49" charset="-122"/>
                  </a:rPr>
                  <a:t>W2</a:t>
                </a:r>
                <a:endParaRPr lang="zh-CN" altLang="en-US" sz="1050" kern="0" dirty="0">
                  <a:solidFill>
                    <a:prstClr val="black"/>
                  </a:solidFill>
                  <a:latin typeface="黑体" panose="02010609060101010101" pitchFamily="49" charset="-122"/>
                </a:endParaRPr>
              </a:p>
            </p:txBody>
          </p:sp>
          <p:sp>
            <p:nvSpPr>
              <p:cNvPr id="212" name="TextBox 144"/>
              <p:cNvSpPr txBox="1"/>
              <p:nvPr/>
            </p:nvSpPr>
            <p:spPr>
              <a:xfrm>
                <a:off x="4931838" y="2821356"/>
                <a:ext cx="512577" cy="254403"/>
              </a:xfrm>
              <a:prstGeom prst="rect">
                <a:avLst/>
              </a:prstGeom>
              <a:noFill/>
            </p:spPr>
            <p:txBody>
              <a:bodyPr>
                <a:spAutoFit/>
              </a:bodyPr>
              <a:lstStyle/>
              <a:p>
                <a:pPr eaLnBrk="1" fontAlgn="auto" hangingPunct="1">
                  <a:spcBef>
                    <a:spcPts val="0"/>
                  </a:spcBef>
                  <a:spcAft>
                    <a:spcPts val="0"/>
                  </a:spcAft>
                  <a:defRPr/>
                </a:pPr>
                <a:r>
                  <a:rPr lang="en-US" altLang="zh-CN" sz="1050" kern="0" dirty="0">
                    <a:solidFill>
                      <a:prstClr val="black"/>
                    </a:solidFill>
                    <a:latin typeface="黑体" panose="02010609060101010101" pitchFamily="49" charset="-122"/>
                  </a:rPr>
                  <a:t>W3</a:t>
                </a:r>
                <a:endParaRPr lang="zh-CN" altLang="en-US" sz="1050" kern="0" dirty="0">
                  <a:solidFill>
                    <a:prstClr val="black"/>
                  </a:solidFill>
                  <a:latin typeface="黑体" panose="02010609060101010101" pitchFamily="49" charset="-122"/>
                </a:endParaRPr>
              </a:p>
            </p:txBody>
          </p:sp>
          <p:sp>
            <p:nvSpPr>
              <p:cNvPr id="213" name="TextBox 144"/>
              <p:cNvSpPr txBox="1"/>
              <p:nvPr/>
            </p:nvSpPr>
            <p:spPr>
              <a:xfrm>
                <a:off x="4655713" y="3025984"/>
                <a:ext cx="512577" cy="254403"/>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1050" dirty="0" smtClean="0">
                    <a:solidFill>
                      <a:prstClr val="black"/>
                    </a:solidFill>
                    <a:latin typeface="黑体" panose="02010609060101010101" pitchFamily="49" charset="-122"/>
                    <a:ea typeface="黑体" panose="02010609060101010101" pitchFamily="49" charset="-122"/>
                  </a:rPr>
                  <a:t>W4</a:t>
                </a:r>
                <a:endParaRPr lang="zh-CN" altLang="en-US" sz="1050" dirty="0">
                  <a:solidFill>
                    <a:prstClr val="black"/>
                  </a:solidFill>
                  <a:latin typeface="黑体" panose="02010609060101010101" pitchFamily="49" charset="-122"/>
                  <a:ea typeface="黑体" panose="02010609060101010101" pitchFamily="49" charset="-122"/>
                </a:endParaRPr>
              </a:p>
            </p:txBody>
          </p:sp>
          <p:sp>
            <p:nvSpPr>
              <p:cNvPr id="214" name="TextBox 144"/>
              <p:cNvSpPr txBox="1"/>
              <p:nvPr/>
            </p:nvSpPr>
            <p:spPr>
              <a:xfrm>
                <a:off x="5163529" y="3333848"/>
                <a:ext cx="512577" cy="254403"/>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1050" dirty="0" smtClean="0">
                    <a:solidFill>
                      <a:prstClr val="black"/>
                    </a:solidFill>
                    <a:latin typeface="黑体" panose="02010609060101010101" pitchFamily="49" charset="-122"/>
                    <a:ea typeface="黑体" panose="02010609060101010101" pitchFamily="49" charset="-122"/>
                  </a:rPr>
                  <a:t>W5</a:t>
                </a:r>
                <a:endParaRPr lang="zh-CN" altLang="en-US" sz="1050" dirty="0">
                  <a:solidFill>
                    <a:prstClr val="black"/>
                  </a:solidFill>
                  <a:latin typeface="黑体" panose="02010609060101010101" pitchFamily="49" charset="-122"/>
                  <a:ea typeface="黑体" panose="02010609060101010101" pitchFamily="49" charset="-122"/>
                </a:endParaRPr>
              </a:p>
            </p:txBody>
          </p:sp>
          <p:sp>
            <p:nvSpPr>
              <p:cNvPr id="215" name="TextBox 144"/>
              <p:cNvSpPr txBox="1"/>
              <p:nvPr/>
            </p:nvSpPr>
            <p:spPr>
              <a:xfrm>
                <a:off x="4260570" y="3544007"/>
                <a:ext cx="512576" cy="254403"/>
              </a:xfrm>
              <a:prstGeom prst="rect">
                <a:avLst/>
              </a:prstGeom>
              <a:noFill/>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1050" dirty="0" smtClean="0">
                    <a:solidFill>
                      <a:prstClr val="black"/>
                    </a:solidFill>
                    <a:latin typeface="黑体" panose="02010609060101010101" pitchFamily="49" charset="-122"/>
                    <a:ea typeface="黑体" panose="02010609060101010101" pitchFamily="49" charset="-122"/>
                  </a:rPr>
                  <a:t>W6</a:t>
                </a:r>
                <a:endParaRPr lang="zh-CN" altLang="en-US" sz="1050" dirty="0">
                  <a:solidFill>
                    <a:prstClr val="black"/>
                  </a:solidFill>
                  <a:latin typeface="黑体" panose="02010609060101010101" pitchFamily="49" charset="-122"/>
                  <a:ea typeface="黑体" panose="02010609060101010101" pitchFamily="49" charset="-122"/>
                </a:endParaRPr>
              </a:p>
            </p:txBody>
          </p:sp>
        </p:grpSp>
        <p:sp>
          <p:nvSpPr>
            <p:cNvPr id="189" name="文本框 188"/>
            <p:cNvSpPr txBox="1"/>
            <p:nvPr/>
          </p:nvSpPr>
          <p:spPr>
            <a:xfrm>
              <a:off x="5308842" y="2676023"/>
              <a:ext cx="1423471" cy="647068"/>
            </a:xfrm>
            <a:prstGeom prst="rect">
              <a:avLst/>
            </a:prstGeom>
            <a:noFill/>
          </p:spPr>
          <p:txBody>
            <a:bodyPr>
              <a:spAutoFit/>
            </a:bodyPr>
            <a:lstStyle/>
            <a:p>
              <a:pPr algn="ctr" eaLnBrk="1" fontAlgn="auto" hangingPunct="1">
                <a:spcBef>
                  <a:spcPts val="0"/>
                </a:spcBef>
                <a:spcAft>
                  <a:spcPts val="0"/>
                </a:spcAft>
                <a:defRPr/>
              </a:pPr>
              <a:r>
                <a:rPr lang="zh-CN" altLang="en-US" kern="0" dirty="0">
                  <a:solidFill>
                    <a:prstClr val="black"/>
                  </a:solidFill>
                  <a:latin typeface="Arial"/>
                  <a:ea typeface="黑体"/>
                </a:rPr>
                <a:t>异构</a:t>
              </a:r>
              <a:endParaRPr lang="en-US" altLang="zh-CN" kern="0" dirty="0">
                <a:solidFill>
                  <a:prstClr val="black"/>
                </a:solidFill>
                <a:latin typeface="Arial"/>
                <a:ea typeface="黑体"/>
              </a:endParaRPr>
            </a:p>
            <a:p>
              <a:pPr algn="ctr" eaLnBrk="1" fontAlgn="auto" hangingPunct="1">
                <a:spcBef>
                  <a:spcPts val="0"/>
                </a:spcBef>
                <a:spcAft>
                  <a:spcPts val="0"/>
                </a:spcAft>
                <a:defRPr/>
              </a:pPr>
              <a:r>
                <a:rPr lang="zh-CN" altLang="en-US" kern="0" dirty="0">
                  <a:solidFill>
                    <a:prstClr val="black"/>
                  </a:solidFill>
                  <a:latin typeface="Arial"/>
                  <a:ea typeface="黑体"/>
                </a:rPr>
                <a:t>流式图</a:t>
              </a:r>
            </a:p>
          </p:txBody>
        </p:sp>
        <p:grpSp>
          <p:nvGrpSpPr>
            <p:cNvPr id="20511" name="组合 189"/>
            <p:cNvGrpSpPr>
              <a:grpSpLocks/>
            </p:cNvGrpSpPr>
            <p:nvPr/>
          </p:nvGrpSpPr>
          <p:grpSpPr bwMode="auto">
            <a:xfrm>
              <a:off x="3669278" y="4065387"/>
              <a:ext cx="2831685" cy="1349660"/>
              <a:chOff x="3669278" y="4065387"/>
              <a:chExt cx="2831685" cy="1349660"/>
            </a:xfrm>
          </p:grpSpPr>
          <p:sp>
            <p:nvSpPr>
              <p:cNvPr id="192" name="矩形 191"/>
              <p:cNvSpPr/>
              <p:nvPr/>
            </p:nvSpPr>
            <p:spPr bwMode="auto">
              <a:xfrm>
                <a:off x="3786982" y="4254057"/>
                <a:ext cx="231691" cy="215690"/>
              </a:xfrm>
              <a:prstGeom prst="rect">
                <a:avLst/>
              </a:prstGeom>
              <a:solidFill>
                <a:srgbClr val="9BBB59"/>
              </a:solidFill>
              <a:ln w="38100" cap="flat" cmpd="sng" algn="ctr">
                <a:solidFill>
                  <a:srgbClr val="9BBB59">
                    <a:lumMod val="7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a:solidFill>
                    <a:prstClr val="black"/>
                  </a:solidFill>
                  <a:ea typeface="黑体"/>
                </a:endParaRPr>
              </a:p>
            </p:txBody>
          </p:sp>
          <p:sp>
            <p:nvSpPr>
              <p:cNvPr id="193" name="矩形 192"/>
              <p:cNvSpPr/>
              <p:nvPr/>
            </p:nvSpPr>
            <p:spPr bwMode="auto">
              <a:xfrm>
                <a:off x="4442381" y="4077081"/>
                <a:ext cx="231691" cy="215690"/>
              </a:xfrm>
              <a:prstGeom prst="rect">
                <a:avLst/>
              </a:prstGeom>
              <a:solidFill>
                <a:srgbClr val="9BBB59"/>
              </a:solidFill>
              <a:ln w="38100" cap="flat" cmpd="sng" algn="ctr">
                <a:solidFill>
                  <a:srgbClr val="9BBB59">
                    <a:lumMod val="7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a:solidFill>
                    <a:prstClr val="black"/>
                  </a:solidFill>
                  <a:ea typeface="黑体"/>
                </a:endParaRPr>
              </a:p>
            </p:txBody>
          </p:sp>
          <p:sp>
            <p:nvSpPr>
              <p:cNvPr id="194" name="矩形 193"/>
              <p:cNvSpPr/>
              <p:nvPr/>
            </p:nvSpPr>
            <p:spPr bwMode="auto">
              <a:xfrm>
                <a:off x="5113651" y="4084455"/>
                <a:ext cx="231691" cy="215690"/>
              </a:xfrm>
              <a:prstGeom prst="rect">
                <a:avLst/>
              </a:prstGeom>
              <a:solidFill>
                <a:srgbClr val="9BBB59"/>
              </a:solidFill>
              <a:ln w="38100" cap="flat" cmpd="sng" algn="ctr">
                <a:solidFill>
                  <a:srgbClr val="9BBB59">
                    <a:lumMod val="7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auto">
                  <a:spcBef>
                    <a:spcPct val="50000"/>
                  </a:spcBef>
                  <a:spcAft>
                    <a:spcPts val="0"/>
                  </a:spcAft>
                  <a:defRPr/>
                </a:pPr>
                <a:endParaRPr lang="zh-CN" altLang="en-US" sz="1400" smtClean="0">
                  <a:solidFill>
                    <a:prstClr val="black"/>
                  </a:solidFill>
                  <a:latin typeface="Arial" pitchFamily="34" charset="0"/>
                  <a:ea typeface="黑体"/>
                </a:endParaRPr>
              </a:p>
            </p:txBody>
          </p:sp>
          <p:sp>
            <p:nvSpPr>
              <p:cNvPr id="195" name="矩形 194"/>
              <p:cNvSpPr/>
              <p:nvPr/>
            </p:nvSpPr>
            <p:spPr bwMode="auto">
              <a:xfrm>
                <a:off x="4442381" y="4639348"/>
                <a:ext cx="231691" cy="215689"/>
              </a:xfrm>
              <a:prstGeom prst="rect">
                <a:avLst/>
              </a:prstGeom>
              <a:solidFill>
                <a:srgbClr val="9BBB59"/>
              </a:solidFill>
              <a:ln w="38100" cap="flat" cmpd="sng" algn="ctr">
                <a:solidFill>
                  <a:srgbClr val="9BBB59">
                    <a:lumMod val="7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a:solidFill>
                    <a:prstClr val="black"/>
                  </a:solidFill>
                  <a:ea typeface="黑体"/>
                </a:endParaRPr>
              </a:p>
            </p:txBody>
          </p:sp>
          <p:sp>
            <p:nvSpPr>
              <p:cNvPr id="196" name="矩形 195"/>
              <p:cNvSpPr/>
              <p:nvPr/>
            </p:nvSpPr>
            <p:spPr bwMode="auto">
              <a:xfrm>
                <a:off x="5124759" y="4748114"/>
                <a:ext cx="230104" cy="215690"/>
              </a:xfrm>
              <a:prstGeom prst="rect">
                <a:avLst/>
              </a:prstGeom>
              <a:solidFill>
                <a:srgbClr val="9BBB59"/>
              </a:solidFill>
              <a:ln w="38100" cap="flat" cmpd="sng" algn="ctr">
                <a:solidFill>
                  <a:srgbClr val="9BBB59">
                    <a:lumMod val="7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p>
                <a:pPr eaLnBrk="1" fontAlgn="auto" hangingPunct="1">
                  <a:spcBef>
                    <a:spcPct val="50000"/>
                  </a:spcBef>
                  <a:spcAft>
                    <a:spcPts val="0"/>
                  </a:spcAft>
                  <a:defRPr/>
                </a:pPr>
                <a:endParaRPr lang="zh-CN" altLang="en-US" sz="1400" kern="0">
                  <a:solidFill>
                    <a:prstClr val="black"/>
                  </a:solidFill>
                  <a:ea typeface="黑体"/>
                </a:endParaRPr>
              </a:p>
            </p:txBody>
          </p:sp>
          <p:sp>
            <p:nvSpPr>
              <p:cNvPr id="197" name="矩形 196"/>
              <p:cNvSpPr/>
              <p:nvPr/>
            </p:nvSpPr>
            <p:spPr bwMode="auto">
              <a:xfrm>
                <a:off x="4458251" y="5199772"/>
                <a:ext cx="231691" cy="215689"/>
              </a:xfrm>
              <a:prstGeom prst="rect">
                <a:avLst/>
              </a:prstGeom>
              <a:solidFill>
                <a:srgbClr val="9BBB59"/>
              </a:solidFill>
              <a:ln w="38100" cap="flat" cmpd="sng" algn="ctr">
                <a:solidFill>
                  <a:srgbClr val="9BBB59">
                    <a:lumMod val="75000"/>
                  </a:srgbClr>
                </a:solidFill>
                <a:prstDash val="solid"/>
                <a:headEnd type="none" w="med" len="med"/>
                <a:tailEnd type="none" w="med" len="med"/>
              </a:ln>
              <a:effectLst>
                <a:outerShdw blurRad="40000" dist="20000" dir="5400000" rotWithShape="0">
                  <a:srgbClr val="000000">
                    <a:alpha val="38000"/>
                  </a:srgbClr>
                </a:outerShdw>
              </a:effectLst>
            </p:spPr>
            <p:txBody>
              <a:bodyPr lIns="0" tIns="0" rIns="0" bIns="0">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fontAlgn="auto">
                  <a:spcBef>
                    <a:spcPct val="50000"/>
                  </a:spcBef>
                  <a:spcAft>
                    <a:spcPts val="0"/>
                  </a:spcAft>
                  <a:defRPr/>
                </a:pPr>
                <a:endParaRPr lang="zh-CN" altLang="en-US" sz="1400" smtClean="0">
                  <a:solidFill>
                    <a:prstClr val="black"/>
                  </a:solidFill>
                  <a:latin typeface="Arial" pitchFamily="34" charset="0"/>
                  <a:ea typeface="黑体"/>
                </a:endParaRPr>
              </a:p>
            </p:txBody>
          </p:sp>
          <p:sp>
            <p:nvSpPr>
              <p:cNvPr id="198" name="TextBox 144"/>
              <p:cNvSpPr txBox="1"/>
              <p:nvPr/>
            </p:nvSpPr>
            <p:spPr>
              <a:xfrm>
                <a:off x="3669550" y="4066020"/>
                <a:ext cx="512576" cy="254403"/>
              </a:xfrm>
              <a:prstGeom prst="rect">
                <a:avLst/>
              </a:prstGeom>
              <a:noFill/>
            </p:spPr>
            <p:txBody>
              <a:bodyPr>
                <a:spAutoFit/>
              </a:bodyPr>
              <a:lstStyle/>
              <a:p>
                <a:pPr eaLnBrk="1" fontAlgn="auto" hangingPunct="1">
                  <a:spcBef>
                    <a:spcPts val="0"/>
                  </a:spcBef>
                  <a:spcAft>
                    <a:spcPts val="0"/>
                  </a:spcAft>
                  <a:defRPr/>
                </a:pPr>
                <a:r>
                  <a:rPr lang="en-US" altLang="zh-CN" sz="1050" kern="0" dirty="0">
                    <a:solidFill>
                      <a:prstClr val="black"/>
                    </a:solidFill>
                    <a:latin typeface="黑体" panose="02010609060101010101" pitchFamily="49" charset="-122"/>
                  </a:rPr>
                  <a:t>C1</a:t>
                </a:r>
                <a:endParaRPr lang="zh-CN" altLang="en-US" sz="1050" kern="0" dirty="0">
                  <a:solidFill>
                    <a:prstClr val="black"/>
                  </a:solidFill>
                  <a:latin typeface="黑体" panose="02010609060101010101" pitchFamily="49" charset="-122"/>
                </a:endParaRPr>
              </a:p>
            </p:txBody>
          </p:sp>
          <p:sp>
            <p:nvSpPr>
              <p:cNvPr id="199" name="TextBox 144"/>
              <p:cNvSpPr txBox="1"/>
              <p:nvPr/>
            </p:nvSpPr>
            <p:spPr>
              <a:xfrm>
                <a:off x="4240843" y="5105753"/>
                <a:ext cx="512576" cy="254403"/>
              </a:xfrm>
              <a:prstGeom prst="rect">
                <a:avLst/>
              </a:prstGeom>
              <a:noFill/>
            </p:spPr>
            <p:txBody>
              <a:bodyPr>
                <a:spAutoFit/>
              </a:bodyPr>
              <a:lstStyle/>
              <a:p>
                <a:pPr eaLnBrk="1" fontAlgn="auto" hangingPunct="1">
                  <a:spcBef>
                    <a:spcPts val="0"/>
                  </a:spcBef>
                  <a:spcAft>
                    <a:spcPts val="0"/>
                  </a:spcAft>
                  <a:defRPr/>
                </a:pPr>
                <a:r>
                  <a:rPr lang="en-US" altLang="zh-CN" sz="1050" kern="0" dirty="0">
                    <a:solidFill>
                      <a:prstClr val="black"/>
                    </a:solidFill>
                    <a:latin typeface="黑体" panose="02010609060101010101" pitchFamily="49" charset="-122"/>
                  </a:rPr>
                  <a:t>C6</a:t>
                </a:r>
                <a:endParaRPr lang="zh-CN" altLang="en-US" sz="1050" kern="0" dirty="0">
                  <a:solidFill>
                    <a:prstClr val="black"/>
                  </a:solidFill>
                  <a:latin typeface="黑体" panose="02010609060101010101" pitchFamily="49" charset="-122"/>
                </a:endParaRPr>
              </a:p>
            </p:txBody>
          </p:sp>
          <p:sp>
            <p:nvSpPr>
              <p:cNvPr id="200" name="TextBox 144"/>
              <p:cNvSpPr txBox="1"/>
              <p:nvPr/>
            </p:nvSpPr>
            <p:spPr>
              <a:xfrm>
                <a:off x="5273929" y="4709401"/>
                <a:ext cx="510989" cy="254403"/>
              </a:xfrm>
              <a:prstGeom prst="rect">
                <a:avLst/>
              </a:prstGeom>
              <a:noFill/>
            </p:spPr>
            <p:txBody>
              <a:bodyPr>
                <a:spAutoFit/>
              </a:bodyPr>
              <a:lstStyle/>
              <a:p>
                <a:pPr eaLnBrk="1" fontAlgn="auto" hangingPunct="1">
                  <a:spcBef>
                    <a:spcPts val="0"/>
                  </a:spcBef>
                  <a:spcAft>
                    <a:spcPts val="0"/>
                  </a:spcAft>
                  <a:defRPr/>
                </a:pPr>
                <a:r>
                  <a:rPr lang="en-US" altLang="zh-CN" sz="1050" kern="0" dirty="0">
                    <a:solidFill>
                      <a:prstClr val="black"/>
                    </a:solidFill>
                    <a:latin typeface="黑体" panose="02010609060101010101" pitchFamily="49" charset="-122"/>
                  </a:rPr>
                  <a:t>C5</a:t>
                </a:r>
                <a:endParaRPr lang="zh-CN" altLang="en-US" sz="1050" kern="0" dirty="0">
                  <a:solidFill>
                    <a:prstClr val="black"/>
                  </a:solidFill>
                  <a:latin typeface="黑体" panose="02010609060101010101" pitchFamily="49" charset="-122"/>
                </a:endParaRPr>
              </a:p>
            </p:txBody>
          </p:sp>
          <p:sp>
            <p:nvSpPr>
              <p:cNvPr id="201" name="TextBox 144"/>
              <p:cNvSpPr txBox="1"/>
              <p:nvPr/>
            </p:nvSpPr>
            <p:spPr>
              <a:xfrm>
                <a:off x="4534423" y="4519520"/>
                <a:ext cx="512577" cy="254403"/>
              </a:xfrm>
              <a:prstGeom prst="rect">
                <a:avLst/>
              </a:prstGeom>
              <a:noFill/>
            </p:spPr>
            <p:txBody>
              <a:bodyPr>
                <a:spAutoFit/>
              </a:bodyPr>
              <a:lstStyle/>
              <a:p>
                <a:pPr eaLnBrk="1" fontAlgn="auto" hangingPunct="1">
                  <a:spcBef>
                    <a:spcPts val="0"/>
                  </a:spcBef>
                  <a:spcAft>
                    <a:spcPts val="0"/>
                  </a:spcAft>
                  <a:defRPr/>
                </a:pPr>
                <a:r>
                  <a:rPr lang="en-US" altLang="zh-CN" sz="1050" kern="0" dirty="0">
                    <a:solidFill>
                      <a:prstClr val="black"/>
                    </a:solidFill>
                    <a:latin typeface="黑体" panose="02010609060101010101" pitchFamily="49" charset="-122"/>
                  </a:rPr>
                  <a:t>C4</a:t>
                </a:r>
                <a:endParaRPr lang="zh-CN" altLang="en-US" sz="1050" kern="0" dirty="0">
                  <a:solidFill>
                    <a:prstClr val="black"/>
                  </a:solidFill>
                  <a:latin typeface="黑体" panose="02010609060101010101" pitchFamily="49" charset="-122"/>
                </a:endParaRPr>
              </a:p>
            </p:txBody>
          </p:sp>
          <p:sp>
            <p:nvSpPr>
              <p:cNvPr id="202" name="TextBox 144"/>
              <p:cNvSpPr txBox="1"/>
              <p:nvPr/>
            </p:nvSpPr>
            <p:spPr>
              <a:xfrm>
                <a:off x="4981935" y="4211657"/>
                <a:ext cx="510989" cy="254403"/>
              </a:xfrm>
              <a:prstGeom prst="rect">
                <a:avLst/>
              </a:prstGeom>
              <a:noFill/>
            </p:spPr>
            <p:txBody>
              <a:bodyPr>
                <a:spAutoFit/>
              </a:bodyPr>
              <a:lstStyle/>
              <a:p>
                <a:pPr eaLnBrk="1" fontAlgn="auto" hangingPunct="1">
                  <a:spcBef>
                    <a:spcPts val="0"/>
                  </a:spcBef>
                  <a:spcAft>
                    <a:spcPts val="0"/>
                  </a:spcAft>
                  <a:defRPr/>
                </a:pPr>
                <a:r>
                  <a:rPr lang="en-US" altLang="zh-CN" sz="1050" kern="0" dirty="0">
                    <a:solidFill>
                      <a:prstClr val="black"/>
                    </a:solidFill>
                    <a:latin typeface="黑体" panose="02010609060101010101" pitchFamily="49" charset="-122"/>
                  </a:rPr>
                  <a:t>C3</a:t>
                </a:r>
                <a:endParaRPr lang="zh-CN" altLang="en-US" sz="1050" kern="0" dirty="0">
                  <a:solidFill>
                    <a:prstClr val="black"/>
                  </a:solidFill>
                  <a:latin typeface="黑体" panose="02010609060101010101" pitchFamily="49" charset="-122"/>
                </a:endParaRPr>
              </a:p>
            </p:txBody>
          </p:sp>
          <p:cxnSp>
            <p:nvCxnSpPr>
              <p:cNvPr id="20524" name="直接箭头连接符 202"/>
              <p:cNvCxnSpPr>
                <a:cxnSpLocks noChangeShapeType="1"/>
                <a:stCxn id="192" idx="3"/>
                <a:endCxn id="193" idx="1"/>
              </p:cNvCxnSpPr>
              <p:nvPr/>
            </p:nvCxnSpPr>
            <p:spPr bwMode="auto">
              <a:xfrm flipV="1">
                <a:off x="4017723" y="4185084"/>
                <a:ext cx="425013" cy="175735"/>
              </a:xfrm>
              <a:prstGeom prst="straightConnector1">
                <a:avLst/>
              </a:prstGeom>
              <a:noFill/>
              <a:ln w="9525" algn="ctr">
                <a:solidFill>
                  <a:srgbClr val="98B954"/>
                </a:solidFill>
                <a:round/>
                <a:headEnd/>
                <a:tailEnd type="triangle" w="med" len="med"/>
              </a:ln>
              <a:extLst>
                <a:ext uri="{909E8E84-426E-40DD-AFC4-6F175D3DCCD1}">
                  <a14:hiddenFill xmlns:a14="http://schemas.microsoft.com/office/drawing/2010/main" xmlns="">
                    <a:noFill/>
                  </a14:hiddenFill>
                </a:ext>
              </a:extLst>
            </p:spPr>
          </p:cxnSp>
          <p:cxnSp>
            <p:nvCxnSpPr>
              <p:cNvPr id="20525" name="直接箭头连接符 203"/>
              <p:cNvCxnSpPr>
                <a:cxnSpLocks noChangeShapeType="1"/>
                <a:stCxn id="201" idx="1"/>
                <a:endCxn id="193" idx="2"/>
              </p:cNvCxnSpPr>
              <p:nvPr/>
            </p:nvCxnSpPr>
            <p:spPr bwMode="auto">
              <a:xfrm flipV="1">
                <a:off x="4535025" y="4293096"/>
                <a:ext cx="23133" cy="353722"/>
              </a:xfrm>
              <a:prstGeom prst="straightConnector1">
                <a:avLst/>
              </a:prstGeom>
              <a:noFill/>
              <a:ln w="9525" algn="ctr">
                <a:solidFill>
                  <a:srgbClr val="98B954"/>
                </a:solidFill>
                <a:round/>
                <a:headEnd/>
                <a:tailEnd type="triangle" w="med" len="med"/>
              </a:ln>
              <a:extLst>
                <a:ext uri="{909E8E84-426E-40DD-AFC4-6F175D3DCCD1}">
                  <a14:hiddenFill xmlns:a14="http://schemas.microsoft.com/office/drawing/2010/main" xmlns="">
                    <a:noFill/>
                  </a14:hiddenFill>
                </a:ext>
              </a:extLst>
            </p:spPr>
          </p:cxnSp>
          <p:cxnSp>
            <p:nvCxnSpPr>
              <p:cNvPr id="20526" name="直接箭头连接符 204"/>
              <p:cNvCxnSpPr>
                <a:cxnSpLocks noChangeShapeType="1"/>
                <a:endCxn id="202" idx="0"/>
              </p:cNvCxnSpPr>
              <p:nvPr/>
            </p:nvCxnSpPr>
            <p:spPr bwMode="auto">
              <a:xfrm flipV="1">
                <a:off x="4678272" y="4210697"/>
                <a:ext cx="559242" cy="483878"/>
              </a:xfrm>
              <a:prstGeom prst="straightConnector1">
                <a:avLst/>
              </a:prstGeom>
              <a:noFill/>
              <a:ln w="9525" algn="ctr">
                <a:solidFill>
                  <a:srgbClr val="98B954"/>
                </a:solidFill>
                <a:round/>
                <a:headEnd/>
                <a:tailEnd type="triangle" w="med" len="med"/>
              </a:ln>
              <a:extLst>
                <a:ext uri="{909E8E84-426E-40DD-AFC4-6F175D3DCCD1}">
                  <a14:hiddenFill xmlns:a14="http://schemas.microsoft.com/office/drawing/2010/main" xmlns="">
                    <a:noFill/>
                  </a14:hiddenFill>
                </a:ext>
              </a:extLst>
            </p:spPr>
          </p:cxnSp>
          <p:cxnSp>
            <p:nvCxnSpPr>
              <p:cNvPr id="20527" name="直接箭头连接符 205"/>
              <p:cNvCxnSpPr>
                <a:cxnSpLocks noChangeShapeType="1"/>
                <a:endCxn id="196" idx="1"/>
              </p:cNvCxnSpPr>
              <p:nvPr/>
            </p:nvCxnSpPr>
            <p:spPr bwMode="auto">
              <a:xfrm>
                <a:off x="4622792" y="4808842"/>
                <a:ext cx="501788" cy="46541"/>
              </a:xfrm>
              <a:prstGeom prst="straightConnector1">
                <a:avLst/>
              </a:prstGeom>
              <a:noFill/>
              <a:ln w="9525" algn="ctr">
                <a:solidFill>
                  <a:srgbClr val="98B954"/>
                </a:solidFill>
                <a:round/>
                <a:headEnd/>
                <a:tailEnd type="triangle" w="med" len="med"/>
              </a:ln>
              <a:extLst>
                <a:ext uri="{909E8E84-426E-40DD-AFC4-6F175D3DCCD1}">
                  <a14:hiddenFill xmlns:a14="http://schemas.microsoft.com/office/drawing/2010/main" xmlns="">
                    <a:noFill/>
                  </a14:hiddenFill>
                </a:ext>
              </a:extLst>
            </p:spPr>
          </p:cxnSp>
          <p:cxnSp>
            <p:nvCxnSpPr>
              <p:cNvPr id="20528" name="直接箭头连接符 206"/>
              <p:cNvCxnSpPr>
                <a:cxnSpLocks noChangeShapeType="1"/>
                <a:stCxn id="195" idx="2"/>
              </p:cNvCxnSpPr>
              <p:nvPr/>
            </p:nvCxnSpPr>
            <p:spPr bwMode="auto">
              <a:xfrm>
                <a:off x="4558157" y="4855383"/>
                <a:ext cx="22767" cy="376848"/>
              </a:xfrm>
              <a:prstGeom prst="straightConnector1">
                <a:avLst/>
              </a:prstGeom>
              <a:noFill/>
              <a:ln w="9525" algn="ctr">
                <a:solidFill>
                  <a:srgbClr val="98B954"/>
                </a:solidFill>
                <a:round/>
                <a:headEnd/>
                <a:tailEnd type="triangle" w="med" len="med"/>
              </a:ln>
              <a:extLst>
                <a:ext uri="{909E8E84-426E-40DD-AFC4-6F175D3DCCD1}">
                  <a14:hiddenFill xmlns:a14="http://schemas.microsoft.com/office/drawing/2010/main" xmlns="">
                    <a:noFill/>
                  </a14:hiddenFill>
                </a:ext>
              </a:extLst>
            </p:spPr>
          </p:cxnSp>
          <p:cxnSp>
            <p:nvCxnSpPr>
              <p:cNvPr id="20529" name="直接箭头连接符 207"/>
              <p:cNvCxnSpPr>
                <a:cxnSpLocks noChangeShapeType="1"/>
                <a:stCxn id="192" idx="2"/>
                <a:endCxn id="195" idx="1"/>
              </p:cNvCxnSpPr>
              <p:nvPr/>
            </p:nvCxnSpPr>
            <p:spPr bwMode="auto">
              <a:xfrm>
                <a:off x="3902302" y="4468831"/>
                <a:ext cx="540433" cy="278540"/>
              </a:xfrm>
              <a:prstGeom prst="straightConnector1">
                <a:avLst/>
              </a:prstGeom>
              <a:noFill/>
              <a:ln w="9525" algn="ctr">
                <a:solidFill>
                  <a:srgbClr val="98B954"/>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209" name="文本框 208"/>
              <p:cNvSpPr txBox="1"/>
              <p:nvPr/>
            </p:nvSpPr>
            <p:spPr>
              <a:xfrm>
                <a:off x="5464360" y="4300145"/>
                <a:ext cx="1036262" cy="647067"/>
              </a:xfrm>
              <a:prstGeom prst="rect">
                <a:avLst/>
              </a:prstGeom>
              <a:noFill/>
            </p:spPr>
            <p:txBody>
              <a:bodyPr>
                <a:spAutoFit/>
              </a:bodyPr>
              <a:lstStyle/>
              <a:p>
                <a:pPr algn="ctr" eaLnBrk="1" fontAlgn="auto" hangingPunct="1">
                  <a:spcBef>
                    <a:spcPts val="0"/>
                  </a:spcBef>
                  <a:spcAft>
                    <a:spcPts val="0"/>
                  </a:spcAft>
                  <a:defRPr/>
                </a:pPr>
                <a:r>
                  <a:rPr lang="zh-CN" altLang="en-US" kern="0" dirty="0">
                    <a:solidFill>
                      <a:prstClr val="black"/>
                    </a:solidFill>
                    <a:latin typeface="Arial"/>
                    <a:ea typeface="黑体"/>
                  </a:rPr>
                  <a:t>知识</a:t>
                </a:r>
                <a:endParaRPr lang="en-US" altLang="zh-CN" kern="0" dirty="0">
                  <a:solidFill>
                    <a:prstClr val="black"/>
                  </a:solidFill>
                  <a:latin typeface="Arial"/>
                  <a:ea typeface="黑体"/>
                </a:endParaRPr>
              </a:p>
              <a:p>
                <a:pPr algn="ctr" eaLnBrk="1" fontAlgn="auto" hangingPunct="1">
                  <a:spcBef>
                    <a:spcPts val="0"/>
                  </a:spcBef>
                  <a:spcAft>
                    <a:spcPts val="0"/>
                  </a:spcAft>
                  <a:defRPr/>
                </a:pPr>
                <a:r>
                  <a:rPr lang="zh-CN" altLang="en-US" kern="0" dirty="0">
                    <a:solidFill>
                      <a:prstClr val="black"/>
                    </a:solidFill>
                    <a:latin typeface="Arial"/>
                    <a:ea typeface="黑体"/>
                  </a:rPr>
                  <a:t>概念图</a:t>
                </a:r>
              </a:p>
            </p:txBody>
          </p:sp>
        </p:grpSp>
        <p:sp>
          <p:nvSpPr>
            <p:cNvPr id="191" name="圆角矩形 190"/>
            <p:cNvSpPr/>
            <p:nvPr/>
          </p:nvSpPr>
          <p:spPr bwMode="auto">
            <a:xfrm>
              <a:off x="3636224" y="2346037"/>
              <a:ext cx="2951678" cy="3204000"/>
            </a:xfrm>
            <a:prstGeom prst="roundRect">
              <a:avLst/>
            </a:prstGeom>
            <a:noFill/>
            <a:ln w="28575" cap="flat" cmpd="sng" algn="ctr">
              <a:solidFill>
                <a:srgbClr val="4F81BD"/>
              </a:solidFill>
              <a:prstDash val="solid"/>
              <a:headEnd type="none" w="med" len="med"/>
              <a:tailEnd type="none" w="med" len="med"/>
            </a:ln>
            <a:effectLst/>
            <a:extLst/>
          </p:spPr>
          <p:txBody>
            <a:bodyPr anchor="ctr">
              <a:spAutoFit/>
            </a:bodyPr>
            <a:lstStyle/>
            <a:p>
              <a:pPr eaLnBrk="1" fontAlgn="auto" hangingPunct="1">
                <a:spcBef>
                  <a:spcPts val="0"/>
                </a:spcBef>
                <a:spcAft>
                  <a:spcPts val="0"/>
                </a:spcAft>
                <a:defRPr/>
              </a:pPr>
              <a:endParaRPr lang="en-US" altLang="zh-CN" kern="0" dirty="0">
                <a:solidFill>
                  <a:prstClr val="black"/>
                </a:solidFill>
                <a:latin typeface="Arial"/>
                <a:ea typeface="黑体"/>
                <a:cs typeface="黑体"/>
              </a:endParaRPr>
            </a:p>
          </p:txBody>
        </p:sp>
      </p:grpSp>
      <p:sp>
        <p:nvSpPr>
          <p:cNvPr id="235" name="上下箭头 234"/>
          <p:cNvSpPr/>
          <p:nvPr/>
        </p:nvSpPr>
        <p:spPr bwMode="auto">
          <a:xfrm>
            <a:off x="1447800" y="3786188"/>
            <a:ext cx="287338" cy="641350"/>
          </a:xfrm>
          <a:prstGeom prst="upDown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lIns="0" tIns="0" rIns="0" bIns="0">
            <a:spAutoFit/>
          </a:bodyPr>
          <a:lstStyle/>
          <a:p>
            <a:pPr eaLnBrk="1" fontAlgn="auto" hangingPunct="1">
              <a:spcBef>
                <a:spcPct val="50000"/>
              </a:spcBef>
              <a:spcAft>
                <a:spcPts val="0"/>
              </a:spcAft>
              <a:defRPr/>
            </a:pPr>
            <a:endParaRPr lang="zh-CN" altLang="en-US" sz="1400" kern="0">
              <a:solidFill>
                <a:prstClr val="black"/>
              </a:solidFill>
              <a:ea typeface="黑体"/>
            </a:endParaRPr>
          </a:p>
        </p:txBody>
      </p:sp>
      <p:sp>
        <p:nvSpPr>
          <p:cNvPr id="237" name="上箭头 236"/>
          <p:cNvSpPr/>
          <p:nvPr/>
        </p:nvSpPr>
        <p:spPr bwMode="auto">
          <a:xfrm>
            <a:off x="4852988" y="5470525"/>
            <a:ext cx="463550" cy="500063"/>
          </a:xfrm>
          <a:prstGeom prst="upArrow">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headEnd type="none" w="med" len="med"/>
            <a:tailEnd type="none" w="med" len="med"/>
          </a:ln>
          <a:effectLst>
            <a:outerShdw blurRad="40000" dist="23000" dir="5400000" rotWithShape="0">
              <a:srgbClr val="000000">
                <a:alpha val="35000"/>
              </a:srgbClr>
            </a:outerShdw>
          </a:effectLst>
        </p:spPr>
        <p:txBody>
          <a:bodyPr lIns="0" tIns="0" rIns="0" bIns="0">
            <a:spAutoFit/>
          </a:bodyPr>
          <a:lstStyle/>
          <a:p>
            <a:pPr eaLnBrk="1" fontAlgn="auto" hangingPunct="1">
              <a:spcBef>
                <a:spcPct val="50000"/>
              </a:spcBef>
              <a:spcAft>
                <a:spcPts val="0"/>
              </a:spcAft>
              <a:defRPr/>
            </a:pPr>
            <a:endParaRPr lang="zh-CN" altLang="en-US" sz="1400" kern="0">
              <a:solidFill>
                <a:prstClr val="black"/>
              </a:solidFill>
              <a:ea typeface="黑体"/>
            </a:endParaRPr>
          </a:p>
        </p:txBody>
      </p:sp>
      <p:sp>
        <p:nvSpPr>
          <p:cNvPr id="238" name="TextBox 13"/>
          <p:cNvSpPr txBox="1"/>
          <p:nvPr/>
        </p:nvSpPr>
        <p:spPr>
          <a:xfrm>
            <a:off x="6659563" y="4360863"/>
            <a:ext cx="2419350" cy="2308225"/>
          </a:xfrm>
          <a:prstGeom prst="rect">
            <a:avLst/>
          </a:prstGeom>
          <a:solidFill>
            <a:schemeClr val="tx2">
              <a:lumMod val="40000"/>
              <a:lumOff val="60000"/>
            </a:schemeClr>
          </a:solidFill>
          <a:ln w="28575" cap="flat" cmpd="sng" algn="ctr">
            <a:solidFill>
              <a:srgbClr val="4F81BD"/>
            </a:solidFill>
            <a:prstDash val="solid"/>
            <a:headEnd type="none" w="med" len="med"/>
            <a:tailEnd type="none" w="med" len="med"/>
          </a:ln>
          <a:effectLst/>
        </p:spPr>
        <p:txBody>
          <a:bodyPr anchor="ctr">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tabLst/>
              <a:defRPr kumimoji="0" sz="1800" b="1" i="0" u="none" strike="noStrike" kern="0" cap="none" spc="0" normalizeH="0" baseline="0">
                <a:ln>
                  <a:noFill/>
                </a:ln>
                <a:solidFill>
                  <a:srgbClr val="C00000"/>
                </a:solidFill>
                <a:effectLst/>
                <a:uLnTx/>
                <a:uFillTx/>
                <a:latin typeface="黑体"/>
                <a:ea typeface="黑体"/>
                <a:cs typeface="黑体"/>
              </a:defRPr>
            </a:lvl1pPr>
          </a:lstStyle>
          <a:p>
            <a:pPr>
              <a:defRPr/>
            </a:pPr>
            <a:r>
              <a:rPr lang="en-US" altLang="zh-CN" dirty="0">
                <a:solidFill>
                  <a:schemeClr val="tx1"/>
                </a:solidFill>
              </a:rPr>
              <a:t>1.</a:t>
            </a:r>
            <a:r>
              <a:rPr lang="zh-CN" altLang="en-US" dirty="0">
                <a:solidFill>
                  <a:schemeClr val="tx1"/>
                </a:solidFill>
              </a:rPr>
              <a:t>结合事件知识图谱，基于事件溯源</a:t>
            </a:r>
            <a:r>
              <a:rPr lang="zh-CN" altLang="en-US" dirty="0" smtClean="0">
                <a:solidFill>
                  <a:schemeClr val="tx1"/>
                </a:solidFill>
              </a:rPr>
              <a:t>中关联关系，对</a:t>
            </a:r>
            <a:r>
              <a:rPr lang="zh-CN" altLang="en-US" dirty="0">
                <a:solidFill>
                  <a:schemeClr val="tx1"/>
                </a:solidFill>
              </a:rPr>
              <a:t>事件</a:t>
            </a:r>
            <a:r>
              <a:rPr lang="zh-CN" altLang="en-US" dirty="0" smtClean="0">
                <a:solidFill>
                  <a:schemeClr val="tx1"/>
                </a:solidFill>
              </a:rPr>
              <a:t>发展趋势预测</a:t>
            </a:r>
            <a:r>
              <a:rPr lang="zh-CN" altLang="en-US" dirty="0">
                <a:solidFill>
                  <a:schemeClr val="tx1"/>
                </a:solidFill>
              </a:rPr>
              <a:t>；</a:t>
            </a:r>
            <a:endParaRPr lang="en-US" altLang="zh-CN" dirty="0">
              <a:solidFill>
                <a:schemeClr val="tx1"/>
              </a:solidFill>
            </a:endParaRPr>
          </a:p>
          <a:p>
            <a:pPr>
              <a:defRPr/>
            </a:pPr>
            <a:r>
              <a:rPr lang="en-US" altLang="zh-CN" dirty="0">
                <a:solidFill>
                  <a:schemeClr val="tx1"/>
                </a:solidFill>
              </a:rPr>
              <a:t>2.</a:t>
            </a:r>
            <a:r>
              <a:rPr lang="zh-CN" altLang="en-US" dirty="0">
                <a:solidFill>
                  <a:schemeClr val="tx1"/>
                </a:solidFill>
              </a:rPr>
              <a:t>针对事件发展不同阶段对事件热度的预测，是否发展为热点事件？</a:t>
            </a:r>
          </a:p>
        </p:txBody>
      </p:sp>
      <p:cxnSp>
        <p:nvCxnSpPr>
          <p:cNvPr id="20501" name="直接连接符 238"/>
          <p:cNvCxnSpPr>
            <a:cxnSpLocks noChangeShapeType="1"/>
          </p:cNvCxnSpPr>
          <p:nvPr/>
        </p:nvCxnSpPr>
        <p:spPr bwMode="auto">
          <a:xfrm>
            <a:off x="3348038" y="1268413"/>
            <a:ext cx="0" cy="5184775"/>
          </a:xfrm>
          <a:prstGeom prst="line">
            <a:avLst/>
          </a:prstGeom>
          <a:noFill/>
          <a:ln w="9525" algn="ctr">
            <a:solidFill>
              <a:srgbClr val="000000"/>
            </a:solidFill>
            <a:prstDash val="lgDash"/>
            <a:round/>
            <a:headEnd/>
            <a:tailEnd/>
          </a:ln>
          <a:extLst>
            <a:ext uri="{909E8E84-426E-40DD-AFC4-6F175D3DCCD1}">
              <a14:hiddenFill xmlns:a14="http://schemas.microsoft.com/office/drawing/2010/main" xmlns="">
                <a:noFill/>
              </a14:hiddenFill>
            </a:ext>
          </a:extLst>
        </p:spPr>
      </p:cxnSp>
      <p:cxnSp>
        <p:nvCxnSpPr>
          <p:cNvPr id="20502" name="直接连接符 239"/>
          <p:cNvCxnSpPr>
            <a:cxnSpLocks noChangeShapeType="1"/>
          </p:cNvCxnSpPr>
          <p:nvPr/>
        </p:nvCxnSpPr>
        <p:spPr bwMode="auto">
          <a:xfrm flipH="1">
            <a:off x="6607175" y="1268413"/>
            <a:ext cx="52388" cy="5184775"/>
          </a:xfrm>
          <a:prstGeom prst="line">
            <a:avLst/>
          </a:prstGeom>
          <a:noFill/>
          <a:ln w="9525" algn="ctr">
            <a:solidFill>
              <a:srgbClr val="000000"/>
            </a:solidFill>
            <a:prstDash val="lgDash"/>
            <a:round/>
            <a:headEnd/>
            <a:tailEnd/>
          </a:ln>
          <a:extLst>
            <a:ext uri="{909E8E84-426E-40DD-AFC4-6F175D3DCCD1}">
              <a14:hiddenFill xmlns:a14="http://schemas.microsoft.com/office/drawing/2010/main" xmlns="">
                <a:noFill/>
              </a14:hiddenFill>
            </a:ext>
          </a:extLst>
        </p:spPr>
      </p:cxnSp>
      <p:sp>
        <p:nvSpPr>
          <p:cNvPr id="20503" name="矩形 241"/>
          <p:cNvSpPr>
            <a:spLocks noChangeArrowheads="1"/>
          </p:cNvSpPr>
          <p:nvPr/>
        </p:nvSpPr>
        <p:spPr bwMode="auto">
          <a:xfrm>
            <a:off x="0" y="2155825"/>
            <a:ext cx="9144000" cy="4968875"/>
          </a:xfrm>
          <a:prstGeom prst="rect">
            <a:avLst/>
          </a:prstGeom>
          <a:noFill/>
          <a:ln w="28575" algn="ctr">
            <a:solidFill>
              <a:srgbClr val="2B2BBA"/>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50000"/>
              </a:spcBef>
              <a:buFontTx/>
              <a:buNone/>
            </a:pPr>
            <a:endParaRPr kumimoji="1" lang="zh-CN" altLang="en-US" sz="3200" b="0">
              <a:solidFill>
                <a:srgbClr val="000000"/>
              </a:solidFill>
              <a:latin typeface="Times New Roman" panose="02020603050405020304" pitchFamily="18" charset="0"/>
              <a:ea typeface="华文楷体" panose="02010600040101010101" pitchFamily="2" charset="-122"/>
            </a:endParaRPr>
          </a:p>
        </p:txBody>
      </p:sp>
      <p:sp>
        <p:nvSpPr>
          <p:cNvPr id="20504" name="矩形 242"/>
          <p:cNvSpPr>
            <a:spLocks noChangeArrowheads="1"/>
          </p:cNvSpPr>
          <p:nvPr/>
        </p:nvSpPr>
        <p:spPr bwMode="auto">
          <a:xfrm>
            <a:off x="7259638" y="3829050"/>
            <a:ext cx="1346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1800">
                <a:solidFill>
                  <a:srgbClr val="000000"/>
                </a:solidFill>
                <a:latin typeface="黑体" panose="02010609060101010101" pitchFamily="49" charset="-122"/>
                <a:ea typeface="黑体" panose="02010609060101010101" pitchFamily="49" charset="-122"/>
              </a:rPr>
              <a:t>事件属性？</a:t>
            </a:r>
            <a:endParaRPr lang="zh-CN" altLang="en-US" sz="1800" b="0">
              <a:solidFill>
                <a:srgbClr val="000000"/>
              </a:solidFill>
              <a:latin typeface="Arial" panose="020B0604020202020204" pitchFamily="34" charset="0"/>
              <a:ea typeface="黑体" panose="02010609060101010101" pitchFamily="49" charset="-122"/>
            </a:endParaRPr>
          </a:p>
        </p:txBody>
      </p:sp>
      <p:sp>
        <p:nvSpPr>
          <p:cNvPr id="20505" name="矩形 243"/>
          <p:cNvSpPr>
            <a:spLocks noChangeArrowheads="1"/>
          </p:cNvSpPr>
          <p:nvPr/>
        </p:nvSpPr>
        <p:spPr bwMode="auto">
          <a:xfrm>
            <a:off x="7219950" y="2889250"/>
            <a:ext cx="13462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eaLnBrk="1" hangingPunct="1">
              <a:spcBef>
                <a:spcPct val="0"/>
              </a:spcBef>
              <a:buFontTx/>
              <a:buNone/>
            </a:pPr>
            <a:r>
              <a:rPr lang="zh-CN" altLang="en-US" sz="1800">
                <a:solidFill>
                  <a:srgbClr val="000000"/>
                </a:solidFill>
                <a:latin typeface="黑体" panose="02010609060101010101" pitchFamily="49" charset="-122"/>
                <a:ea typeface="黑体" panose="02010609060101010101" pitchFamily="49" charset="-122"/>
              </a:rPr>
              <a:t>事件演化？</a:t>
            </a:r>
            <a:endParaRPr lang="zh-CN" altLang="en-US" sz="1800" b="0">
              <a:solidFill>
                <a:srgbClr val="000000"/>
              </a:solidFill>
              <a:latin typeface="Arial" panose="020B0604020202020204" pitchFamily="34" charset="0"/>
              <a:ea typeface="黑体" panose="02010609060101010101" pitchFamily="49" charset="-122"/>
            </a:endParaRPr>
          </a:p>
        </p:txBody>
      </p:sp>
      <p:sp>
        <p:nvSpPr>
          <p:cNvPr id="20506" name="矩形 249"/>
          <p:cNvSpPr>
            <a:spLocks noChangeArrowheads="1"/>
          </p:cNvSpPr>
          <p:nvPr/>
        </p:nvSpPr>
        <p:spPr bwMode="auto">
          <a:xfrm>
            <a:off x="3695700" y="5957888"/>
            <a:ext cx="236378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800" b="1">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0"/>
              </a:spcBef>
              <a:buFontTx/>
              <a:buNone/>
            </a:pPr>
            <a:r>
              <a:rPr lang="zh-CN" altLang="en-US" sz="2000" b="0" dirty="0">
                <a:solidFill>
                  <a:srgbClr val="FF0000"/>
                </a:solidFill>
                <a:latin typeface="黑体" panose="02010609060101010101" pitchFamily="49" charset="-122"/>
                <a:ea typeface="黑体" panose="02010609060101010101" pitchFamily="49" charset="-122"/>
              </a:rPr>
              <a:t>关联图谱</a:t>
            </a:r>
            <a:r>
              <a:rPr lang="en-US" altLang="zh-CN" sz="2000" b="0" dirty="0">
                <a:solidFill>
                  <a:srgbClr val="FF0000"/>
                </a:solidFill>
                <a:latin typeface="黑体" panose="02010609060101010101" pitchFamily="49" charset="-122"/>
                <a:ea typeface="黑体" panose="02010609060101010101" pitchFamily="49" charset="-122"/>
              </a:rPr>
              <a:t>+</a:t>
            </a:r>
            <a:r>
              <a:rPr lang="zh-CN" altLang="en-US" sz="2000" b="0" dirty="0">
                <a:solidFill>
                  <a:srgbClr val="FF0000"/>
                </a:solidFill>
                <a:latin typeface="黑体" panose="02010609060101010101" pitchFamily="49" charset="-122"/>
                <a:ea typeface="黑体" panose="02010609060101010101" pitchFamily="49" charset="-122"/>
              </a:rPr>
              <a:t>推演能力</a:t>
            </a:r>
            <a:endParaRPr lang="en-US" altLang="zh-CN" sz="2000" b="0" dirty="0">
              <a:solidFill>
                <a:srgbClr val="FF0000"/>
              </a:solidFill>
              <a:latin typeface="黑体" panose="02010609060101010101" pitchFamily="49" charset="-122"/>
              <a:ea typeface="黑体" panose="02010609060101010101" pitchFamily="49" charset="-122"/>
            </a:endParaRPr>
          </a:p>
        </p:txBody>
      </p:sp>
      <p:pic>
        <p:nvPicPr>
          <p:cNvPr id="20507" name="图片 250"/>
          <p:cNvPicPr>
            <a:picLocks noChangeAspect="1"/>
          </p:cNvPicPr>
          <p:nvPr/>
        </p:nvPicPr>
        <p:blipFill>
          <a:blip r:embed="rId8">
            <a:extLst>
              <a:ext uri="{28A0092B-C50C-407E-A947-70E740481C1C}">
                <a14:useLocalDpi xmlns:a14="http://schemas.microsoft.com/office/drawing/2010/main" xmlns="" val="0"/>
              </a:ext>
            </a:extLst>
          </a:blip>
          <a:srcRect/>
          <a:stretch>
            <a:fillRect/>
          </a:stretch>
        </p:blipFill>
        <p:spPr bwMode="auto">
          <a:xfrm>
            <a:off x="3811588" y="6323013"/>
            <a:ext cx="2247900" cy="3857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508" name="圆角矩形 251"/>
          <p:cNvSpPr>
            <a:spLocks noChangeArrowheads="1"/>
          </p:cNvSpPr>
          <p:nvPr/>
        </p:nvSpPr>
        <p:spPr bwMode="auto">
          <a:xfrm>
            <a:off x="3563938" y="6015038"/>
            <a:ext cx="2700337" cy="663575"/>
          </a:xfrm>
          <a:prstGeom prst="roundRect">
            <a:avLst>
              <a:gd name="adj" fmla="val 16667"/>
            </a:avLst>
          </a:prstGeom>
          <a:noFill/>
          <a:ln w="38100" algn="ctr">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800" b="1">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400" b="1">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b="1">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spcBef>
                <a:spcPct val="50000"/>
              </a:spcBef>
              <a:buFontTx/>
              <a:buNone/>
            </a:pPr>
            <a:endParaRPr kumimoji="1" lang="zh-CN" altLang="en-US" sz="3200" b="0">
              <a:solidFill>
                <a:srgbClr val="000000"/>
              </a:solidFill>
              <a:latin typeface="Times New Roman" panose="02020603050405020304" pitchFamily="18" charset="0"/>
              <a:ea typeface="华文楷体" panose="02010600040101010101" pitchFamily="2" charset="-122"/>
            </a:endParaRPr>
          </a:p>
        </p:txBody>
      </p:sp>
      <mc:AlternateContent xmlns:mc="http://schemas.openxmlformats.org/markup-compatibility/2006">
        <mc:Choice xmlns:a14="http://schemas.microsoft.com/office/drawing/2010/main" xmlns="" Requires="a14">
          <p:sp>
            <p:nvSpPr>
              <p:cNvPr id="86" name="圆角矩形 85"/>
              <p:cNvSpPr/>
              <p:nvPr/>
            </p:nvSpPr>
            <p:spPr bwMode="auto">
              <a:xfrm>
                <a:off x="3635896" y="2348925"/>
                <a:ext cx="2628000" cy="715089"/>
              </a:xfrm>
              <a:prstGeom prst="roundRect">
                <a:avLst/>
              </a:prstGeom>
              <a:noFill/>
              <a:ln w="38100" cap="flat" cmpd="sng" algn="ctr">
                <a:solidFill>
                  <a:srgbClr val="C0504D"/>
                </a:solidFill>
                <a:prstDash val="solid"/>
                <a:round/>
                <a:headEnd type="none" w="med" len="med"/>
                <a:tailEnd type="none" w="med" len="me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cs typeface="黑体"/>
                      </a:rPr>
                      <m:t>𝒇</m:t>
                    </m:r>
                    <m:d>
                      <m:dPr>
                        <m:ctrlP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cs typeface="黑体"/>
                          </a:rPr>
                        </m:ctrlPr>
                      </m:dPr>
                      <m:e>
                        <m:sSub>
                          <m:sSubPr>
                            <m:ctrlP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rPr>
                              <m:t>𝒕</m:t>
                            </m:r>
                          </m:e>
                          <m:sub>
                            <m:r>
                              <m:rPr>
                                <m:sty m:val="p"/>
                              </m:rPr>
                              <a:rPr lang="en-US" altLang="zh-CN" b="1" i="1" kern="0">
                                <a:solidFill>
                                  <a:prstClr val="black"/>
                                </a:solidFill>
                                <a:latin typeface="Cambria Math" panose="02040503050406030204" pitchFamily="18" charset="0"/>
                              </a:rPr>
                              <m:t>i</m:t>
                            </m:r>
                          </m:sub>
                        </m:sSub>
                      </m:e>
                    </m:d>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cs typeface="黑体"/>
                      </a:rPr>
                      <m:t>→</m:t>
                    </m:r>
                    <m:sSub>
                      <m:sSubPr>
                        <m:ctrlP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rPr>
                          <m:t>𝑬</m:t>
                        </m:r>
                      </m:e>
                      <m:sub>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rPr>
                          <m:t>𝟎</m:t>
                        </m:r>
                      </m:sub>
                    </m:sSub>
                  </m:oMath>
                </a14:m>
                <a:r>
                  <a:rPr kumimoji="0" lang="en-US" altLang="zh-CN" sz="1800" b="1" i="0" u="none" strike="noStrike" kern="0" cap="none" spc="0" normalizeH="0" baseline="0" noProof="0" dirty="0" smtClean="0">
                    <a:ln>
                      <a:noFill/>
                    </a:ln>
                    <a:solidFill>
                      <a:prstClr val="black"/>
                    </a:solidFill>
                    <a:effectLst/>
                    <a:uLnTx/>
                    <a:uFillTx/>
                    <a:latin typeface="黑体"/>
                    <a:ea typeface="黑体"/>
                    <a:cs typeface="黑体"/>
                  </a:rPr>
                  <a:t>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prstClr val="black"/>
                    </a:solidFill>
                    <a:effectLst/>
                    <a:uLnTx/>
                    <a:uFillTx/>
                    <a:latin typeface="黑体"/>
                    <a:ea typeface="黑体"/>
                    <a:cs typeface="黑体"/>
                  </a:rPr>
                  <a:t>i</a:t>
                </a:r>
              </a:p>
            </p:txBody>
          </p:sp>
        </mc:Choice>
        <mc:Fallback>
          <p:sp>
            <p:nvSpPr>
              <p:cNvPr id="86" name="圆角矩形 85"/>
              <p:cNvSpPr>
                <a:spLocks noRot="1" noChangeAspect="1" noMove="1" noResize="1" noEditPoints="1" noAdjustHandles="1" noChangeArrowheads="1" noChangeShapeType="1" noTextEdit="1"/>
              </p:cNvSpPr>
              <p:nvPr/>
            </p:nvSpPr>
            <p:spPr bwMode="auto">
              <a:xfrm>
                <a:off x="3635896" y="2348925"/>
                <a:ext cx="2628000" cy="715089"/>
              </a:xfrm>
              <a:prstGeom prst="roundRect">
                <a:avLst/>
              </a:prstGeom>
              <a:blipFill rotWithShape="0">
                <a:blip r:embed="rId9"/>
                <a:stretch>
                  <a:fillRect b="-4839"/>
                </a:stretch>
              </a:blipFill>
              <a:ln w="38100" cap="flat" cmpd="sng" algn="ctr">
                <a:solidFill>
                  <a:srgbClr val="C0504D"/>
                </a:solidFill>
                <a:prstDash val="solid"/>
                <a:round/>
                <a:headEnd type="none" w="med" len="med"/>
                <a:tailEnd type="non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xmlns="" val="8425147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a:xfrm>
            <a:off x="365342" y="377782"/>
            <a:ext cx="8358188" cy="796925"/>
          </a:xfrm>
        </p:spPr>
        <p:txBody>
          <a:bodyPr/>
          <a:lstStyle/>
          <a:p>
            <a:r>
              <a:rPr lang="zh-CN" altLang="en-US" dirty="0" smtClean="0"/>
              <a:t>事件任务关联知识图谱</a:t>
            </a:r>
          </a:p>
        </p:txBody>
      </p:sp>
      <p:sp>
        <p:nvSpPr>
          <p:cNvPr id="4" name="灯片编号占位符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0E8C459-D581-424D-B67B-18C25EDD582B}" type="slidenum">
              <a:rPr lang="zh-CN" altLang="en-US">
                <a:solidFill>
                  <a:srgbClr val="898989"/>
                </a:solidFill>
              </a:rPr>
              <a:pPr eaLnBrk="1" hangingPunct="1"/>
              <a:t>34</a:t>
            </a:fld>
            <a:endParaRPr lang="zh-CN" altLang="en-US">
              <a:solidFill>
                <a:srgbClr val="898989"/>
              </a:solidFill>
            </a:endParaRPr>
          </a:p>
        </p:txBody>
      </p:sp>
      <p:grpSp>
        <p:nvGrpSpPr>
          <p:cNvPr id="20484" name="组合 31"/>
          <p:cNvGrpSpPr>
            <a:grpSpLocks/>
          </p:cNvGrpSpPr>
          <p:nvPr/>
        </p:nvGrpSpPr>
        <p:grpSpPr bwMode="auto">
          <a:xfrm>
            <a:off x="1941513" y="5695949"/>
            <a:ext cx="6407150" cy="831850"/>
            <a:chOff x="2590855" y="1643050"/>
            <a:chExt cx="6195987" cy="1143008"/>
          </a:xfrm>
        </p:grpSpPr>
        <p:pic>
          <p:nvPicPr>
            <p:cNvPr id="20522" name="Picture 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762415" y="1857364"/>
              <a:ext cx="881419" cy="4286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3" name="Picture 10"/>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963252" y="1714488"/>
              <a:ext cx="680450" cy="357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4" name="Picture 1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901744" y="1709702"/>
              <a:ext cx="956140" cy="361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5"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7813530" y="1709702"/>
              <a:ext cx="973312" cy="361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6" name="Picture 11"/>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6715140" y="1643050"/>
              <a:ext cx="876979" cy="285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7" name="Picture 12"/>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5758277" y="2306519"/>
              <a:ext cx="1028301" cy="336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8" name="Picture 13"/>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7964201" y="2203293"/>
              <a:ext cx="822641" cy="4398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29" name="Picture 14"/>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4857321" y="2285992"/>
              <a:ext cx="786249" cy="357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30" name="Picture 2"/>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6929454" y="2340250"/>
              <a:ext cx="1000132" cy="3029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31" name="Picture 2"/>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2662242" y="1782852"/>
              <a:ext cx="1123940" cy="3602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32" name="Picture 2"/>
            <p:cNvPicPr>
              <a:picLocks noChangeAspect="1" noChangeArrowheads="1"/>
            </p:cNvPicPr>
            <p:nvPr/>
          </p:nvPicPr>
          <p:blipFill>
            <a:blip r:embed="rId13">
              <a:extLst>
                <a:ext uri="{28A0092B-C50C-407E-A947-70E740481C1C}">
                  <a14:useLocalDpi xmlns:a14="http://schemas.microsoft.com/office/drawing/2010/main" xmlns="" val="0"/>
                </a:ext>
              </a:extLst>
            </a:blip>
            <a:srcRect/>
            <a:stretch>
              <a:fillRect/>
            </a:stretch>
          </p:blipFill>
          <p:spPr bwMode="auto">
            <a:xfrm>
              <a:off x="2590855" y="2285992"/>
              <a:ext cx="1338203" cy="357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33" name="Picture 4"/>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3881432" y="1785926"/>
              <a:ext cx="904882" cy="3571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534" name="Picture 5"/>
            <p:cNvPicPr>
              <a:picLocks noChangeAspect="1" noChangeArrowheads="1"/>
            </p:cNvPicPr>
            <p:nvPr/>
          </p:nvPicPr>
          <p:blipFill>
            <a:blip r:embed="rId15">
              <a:extLst>
                <a:ext uri="{28A0092B-C50C-407E-A947-70E740481C1C}">
                  <a14:useLocalDpi xmlns:a14="http://schemas.microsoft.com/office/drawing/2010/main" xmlns="" val="0"/>
                </a:ext>
              </a:extLst>
            </a:blip>
            <a:srcRect/>
            <a:stretch>
              <a:fillRect/>
            </a:stretch>
          </p:blipFill>
          <p:spPr bwMode="auto">
            <a:xfrm>
              <a:off x="4000496" y="2215716"/>
              <a:ext cx="714380" cy="5703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9" name="圆角矩形 18"/>
          <p:cNvSpPr/>
          <p:nvPr/>
        </p:nvSpPr>
        <p:spPr bwMode="auto">
          <a:xfrm rot="5400000">
            <a:off x="4147344" y="2023268"/>
            <a:ext cx="869950" cy="8189912"/>
          </a:xfrm>
          <a:prstGeom prst="roundRect">
            <a:avLst/>
          </a:prstGeom>
          <a:no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00">
              <a:solidFill>
                <a:prstClr val="white"/>
              </a:solidFill>
              <a:latin typeface="黑体" pitchFamily="49" charset="-122"/>
            </a:endParaRPr>
          </a:p>
        </p:txBody>
      </p:sp>
      <p:sp>
        <p:nvSpPr>
          <p:cNvPr id="20" name="矩形 19"/>
          <p:cNvSpPr/>
          <p:nvPr/>
        </p:nvSpPr>
        <p:spPr>
          <a:xfrm>
            <a:off x="642938" y="5741987"/>
            <a:ext cx="1054100" cy="6619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b="1" dirty="0">
                <a:solidFill>
                  <a:schemeClr val="tx1"/>
                </a:solidFill>
                <a:latin typeface="黑体" panose="02010609060101010101" pitchFamily="49" charset="-122"/>
                <a:ea typeface="黑体" panose="02010609060101010101" pitchFamily="49" charset="-122"/>
              </a:rPr>
              <a:t>社会媒体大数据源</a:t>
            </a:r>
          </a:p>
        </p:txBody>
      </p:sp>
      <p:sp>
        <p:nvSpPr>
          <p:cNvPr id="21" name="圆角矩形 20"/>
          <p:cNvSpPr/>
          <p:nvPr/>
        </p:nvSpPr>
        <p:spPr bwMode="auto">
          <a:xfrm rot="5400000">
            <a:off x="2547938" y="-571501"/>
            <a:ext cx="4040187" cy="8189913"/>
          </a:xfrm>
          <a:prstGeom prst="roundRect">
            <a:avLst>
              <a:gd name="adj" fmla="val 5822"/>
            </a:avLst>
          </a:prstGeom>
          <a:no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00">
              <a:solidFill>
                <a:prstClr val="white"/>
              </a:solidFill>
              <a:latin typeface="黑体" panose="02010609060101010101" pitchFamily="49" charset="-122"/>
              <a:ea typeface="黑体" panose="02010609060101010101" pitchFamily="49" charset="-122"/>
            </a:endParaRPr>
          </a:p>
        </p:txBody>
      </p:sp>
      <p:sp>
        <p:nvSpPr>
          <p:cNvPr id="22" name="圆角矩形 21"/>
          <p:cNvSpPr/>
          <p:nvPr/>
        </p:nvSpPr>
        <p:spPr>
          <a:xfrm>
            <a:off x="2863850" y="1254124"/>
            <a:ext cx="3778250" cy="360363"/>
          </a:xfrm>
          <a:prstGeom prst="roundRect">
            <a:avLst>
              <a:gd name="adj" fmla="val 7190"/>
            </a:avLst>
          </a:prstGeom>
          <a:solidFill>
            <a:schemeClr val="accent2">
              <a:lumMod val="40000"/>
              <a:lumOff val="60000"/>
            </a:schemeClr>
          </a:solidFill>
          <a:ln w="38100">
            <a:solidFill>
              <a:srgbClr val="C00000"/>
            </a:solidFill>
            <a:prstDash val="solid"/>
          </a:ln>
        </p:spPr>
        <p:style>
          <a:lnRef idx="2">
            <a:schemeClr val="accent1"/>
          </a:lnRef>
          <a:fillRef idx="1">
            <a:schemeClr val="lt1"/>
          </a:fillRef>
          <a:effectRef idx="0">
            <a:schemeClr val="accent1"/>
          </a:effectRef>
          <a:fontRef idx="minor">
            <a:schemeClr val="dk1"/>
          </a:fontRef>
        </p:style>
        <p:txBody>
          <a:bodyPr anchor="ctr"/>
          <a:lstStyle/>
          <a:p>
            <a:pPr marL="0" lvl="1" algn="ctr">
              <a:spcAft>
                <a:spcPts val="0"/>
              </a:spcAft>
              <a:defRPr/>
            </a:pPr>
            <a:r>
              <a:rPr lang="zh-CN" altLang="en-US" sz="2000" dirty="0" smtClean="0">
                <a:latin typeface="黑体" panose="02010609060101010101" pitchFamily="49" charset="-122"/>
                <a:ea typeface="黑体" panose="02010609060101010101" pitchFamily="49" charset="-122"/>
              </a:rPr>
              <a:t>人物</a:t>
            </a:r>
            <a:r>
              <a:rPr lang="zh-CN" altLang="en-US" sz="2000" dirty="0">
                <a:latin typeface="黑体" panose="02010609060101010101" pitchFamily="49" charset="-122"/>
                <a:ea typeface="黑体" panose="02010609060101010101" pitchFamily="49" charset="-122"/>
              </a:rPr>
              <a:t>事件知识图谱构建与维护</a:t>
            </a:r>
          </a:p>
        </p:txBody>
      </p:sp>
      <p:sp>
        <p:nvSpPr>
          <p:cNvPr id="23" name="TextBox 29"/>
          <p:cNvSpPr txBox="1"/>
          <p:nvPr/>
        </p:nvSpPr>
        <p:spPr>
          <a:xfrm>
            <a:off x="2927350" y="2897187"/>
            <a:ext cx="1414463" cy="40005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ts val="300"/>
              </a:spcBef>
              <a:defRPr/>
            </a:pPr>
            <a:r>
              <a:rPr lang="zh-CN" altLang="en-US" sz="2000" b="1" dirty="0">
                <a:solidFill>
                  <a:schemeClr val="tx1"/>
                </a:solidFill>
                <a:latin typeface="黑体" pitchFamily="49" charset="-122"/>
                <a:ea typeface="黑体" panose="02010609060101010101" pitchFamily="49" charset="-122"/>
              </a:rPr>
              <a:t>关联分析</a:t>
            </a:r>
            <a:endParaRPr lang="en-US" altLang="zh-CN" sz="2000" b="1" dirty="0">
              <a:solidFill>
                <a:schemeClr val="tx1"/>
              </a:solidFill>
              <a:latin typeface="黑体" pitchFamily="49" charset="-122"/>
              <a:ea typeface="黑体" panose="02010609060101010101" pitchFamily="49" charset="-122"/>
            </a:endParaRPr>
          </a:p>
        </p:txBody>
      </p:sp>
      <p:sp>
        <p:nvSpPr>
          <p:cNvPr id="24" name="矩形 23"/>
          <p:cNvSpPr/>
          <p:nvPr/>
        </p:nvSpPr>
        <p:spPr>
          <a:xfrm>
            <a:off x="2717800" y="3357562"/>
            <a:ext cx="1830388" cy="360362"/>
          </a:xfrm>
          <a:prstGeom prst="rect">
            <a:avLst/>
          </a:prstGeom>
          <a:ln>
            <a:solidFill>
              <a:schemeClr val="tx1"/>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sz="1600" dirty="0" smtClean="0">
                <a:solidFill>
                  <a:schemeClr val="tx1"/>
                </a:solidFill>
                <a:latin typeface="黑体" panose="02010609060101010101" pitchFamily="49" charset="-122"/>
                <a:ea typeface="黑体" panose="02010609060101010101" pitchFamily="49" charset="-122"/>
              </a:rPr>
              <a:t>人物</a:t>
            </a:r>
            <a:r>
              <a:rPr lang="en-US" altLang="zh-CN" sz="1600" dirty="0" smtClean="0">
                <a:solidFill>
                  <a:schemeClr val="tx1"/>
                </a:solidFill>
                <a:latin typeface="黑体" panose="02010609060101010101" pitchFamily="49" charset="-122"/>
                <a:ea typeface="黑体" panose="02010609060101010101" pitchFamily="49" charset="-122"/>
              </a:rPr>
              <a:t>-</a:t>
            </a:r>
            <a:r>
              <a:rPr lang="zh-CN" altLang="en-US" sz="1600" dirty="0" smtClean="0">
                <a:solidFill>
                  <a:schemeClr val="tx1"/>
                </a:solidFill>
                <a:latin typeface="黑体" panose="02010609060101010101" pitchFamily="49" charset="-122"/>
                <a:ea typeface="黑体" panose="02010609060101010101" pitchFamily="49" charset="-122"/>
              </a:rPr>
              <a:t>事件关系</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25" name="矩形 24"/>
          <p:cNvSpPr/>
          <p:nvPr/>
        </p:nvSpPr>
        <p:spPr>
          <a:xfrm>
            <a:off x="2717800" y="3714749"/>
            <a:ext cx="1830388" cy="360363"/>
          </a:xfrm>
          <a:prstGeom prst="rect">
            <a:avLst/>
          </a:prstGeom>
          <a:ln>
            <a:solidFill>
              <a:schemeClr val="tx1"/>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sz="1600" dirty="0" smtClean="0">
                <a:solidFill>
                  <a:schemeClr val="tx1"/>
                </a:solidFill>
                <a:latin typeface="黑体" panose="02010609060101010101" pitchFamily="49" charset="-122"/>
                <a:ea typeface="黑体" panose="02010609060101010101" pitchFamily="49" charset="-122"/>
              </a:rPr>
              <a:t>事件</a:t>
            </a:r>
            <a:r>
              <a:rPr lang="en-US" altLang="zh-CN" sz="1600" dirty="0" smtClean="0">
                <a:solidFill>
                  <a:schemeClr val="tx1"/>
                </a:solidFill>
                <a:latin typeface="黑体" panose="02010609060101010101" pitchFamily="49" charset="-122"/>
                <a:ea typeface="黑体" panose="02010609060101010101" pitchFamily="49" charset="-122"/>
              </a:rPr>
              <a:t>-</a:t>
            </a:r>
            <a:r>
              <a:rPr lang="zh-CN" altLang="en-US" sz="1600" dirty="0" smtClean="0">
                <a:solidFill>
                  <a:schemeClr val="tx1"/>
                </a:solidFill>
                <a:latin typeface="黑体" panose="02010609060101010101" pitchFamily="49" charset="-122"/>
                <a:ea typeface="黑体" panose="02010609060101010101" pitchFamily="49" charset="-122"/>
              </a:rPr>
              <a:t>事件影响</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26" name="TextBox 29"/>
          <p:cNvSpPr txBox="1"/>
          <p:nvPr/>
        </p:nvSpPr>
        <p:spPr>
          <a:xfrm>
            <a:off x="5056188" y="2925762"/>
            <a:ext cx="1379537" cy="40005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ts val="300"/>
              </a:spcBef>
              <a:defRPr/>
            </a:pPr>
            <a:r>
              <a:rPr lang="zh-CN" altLang="en-US" sz="2000" b="1" dirty="0">
                <a:solidFill>
                  <a:schemeClr val="tx1"/>
                </a:solidFill>
                <a:latin typeface="黑体" pitchFamily="49" charset="-122"/>
                <a:ea typeface="黑体" panose="02010609060101010101" pitchFamily="49" charset="-122"/>
              </a:rPr>
              <a:t>图谱构建</a:t>
            </a:r>
            <a:endParaRPr lang="en-US" altLang="zh-CN" sz="2000" b="1" dirty="0">
              <a:solidFill>
                <a:schemeClr val="tx1"/>
              </a:solidFill>
              <a:latin typeface="黑体" pitchFamily="49" charset="-122"/>
              <a:ea typeface="黑体" panose="02010609060101010101" pitchFamily="49" charset="-122"/>
            </a:endParaRPr>
          </a:p>
        </p:txBody>
      </p:sp>
      <p:sp>
        <p:nvSpPr>
          <p:cNvPr id="27" name="矩形 26"/>
          <p:cNvSpPr/>
          <p:nvPr/>
        </p:nvSpPr>
        <p:spPr>
          <a:xfrm>
            <a:off x="4864100" y="3714749"/>
            <a:ext cx="1641475" cy="360363"/>
          </a:xfrm>
          <a:prstGeom prst="rect">
            <a:avLst/>
          </a:prstGeom>
          <a:ln>
            <a:solidFill>
              <a:schemeClr val="tx1"/>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sz="1600" dirty="0">
                <a:solidFill>
                  <a:schemeClr val="tx1"/>
                </a:solidFill>
                <a:latin typeface="黑体" panose="02010609060101010101" pitchFamily="49" charset="-122"/>
                <a:ea typeface="黑体" panose="02010609060101010101" pitchFamily="49" charset="-122"/>
              </a:rPr>
              <a:t>协同实体链接</a:t>
            </a:r>
          </a:p>
        </p:txBody>
      </p:sp>
      <p:sp>
        <p:nvSpPr>
          <p:cNvPr id="28" name="矩形 27"/>
          <p:cNvSpPr/>
          <p:nvPr/>
        </p:nvSpPr>
        <p:spPr>
          <a:xfrm>
            <a:off x="4864100" y="3371849"/>
            <a:ext cx="1641475" cy="360363"/>
          </a:xfrm>
          <a:prstGeom prst="rect">
            <a:avLst/>
          </a:prstGeom>
          <a:ln>
            <a:solidFill>
              <a:schemeClr val="tx1"/>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sz="1600" dirty="0">
                <a:solidFill>
                  <a:schemeClr val="tx1"/>
                </a:solidFill>
                <a:latin typeface="黑体" panose="02010609060101010101" pitchFamily="49" charset="-122"/>
                <a:ea typeface="黑体" panose="02010609060101010101" pitchFamily="49" charset="-122"/>
              </a:rPr>
              <a:t>多源知识融合</a:t>
            </a:r>
          </a:p>
        </p:txBody>
      </p:sp>
      <p:sp>
        <p:nvSpPr>
          <p:cNvPr id="29" name="矩形 28"/>
          <p:cNvSpPr/>
          <p:nvPr/>
        </p:nvSpPr>
        <p:spPr>
          <a:xfrm>
            <a:off x="735013" y="3714749"/>
            <a:ext cx="1641475" cy="360363"/>
          </a:xfrm>
          <a:prstGeom prst="rect">
            <a:avLst/>
          </a:prstGeom>
          <a:ln>
            <a:solidFill>
              <a:schemeClr val="tx1"/>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sz="1600" dirty="0">
                <a:solidFill>
                  <a:schemeClr val="tx1"/>
                </a:solidFill>
                <a:latin typeface="黑体" panose="02010609060101010101" pitchFamily="49" charset="-122"/>
                <a:ea typeface="黑体" panose="02010609060101010101" pitchFamily="49" charset="-122"/>
              </a:rPr>
              <a:t>多维人物感知 </a:t>
            </a:r>
          </a:p>
        </p:txBody>
      </p:sp>
      <p:sp>
        <p:nvSpPr>
          <p:cNvPr id="30" name="矩形 29"/>
          <p:cNvSpPr/>
          <p:nvPr/>
        </p:nvSpPr>
        <p:spPr>
          <a:xfrm>
            <a:off x="735013" y="3371849"/>
            <a:ext cx="1641475" cy="360363"/>
          </a:xfrm>
          <a:prstGeom prst="rect">
            <a:avLst/>
          </a:prstGeom>
          <a:ln>
            <a:solidFill>
              <a:schemeClr val="tx1"/>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sz="1600" dirty="0">
                <a:solidFill>
                  <a:schemeClr val="tx1"/>
                </a:solidFill>
                <a:latin typeface="黑体" panose="02010609060101010101" pitchFamily="49" charset="-122"/>
                <a:ea typeface="黑体" panose="02010609060101010101" pitchFamily="49" charset="-122"/>
              </a:rPr>
              <a:t>公共事件检测</a:t>
            </a:r>
          </a:p>
        </p:txBody>
      </p:sp>
      <p:sp>
        <p:nvSpPr>
          <p:cNvPr id="31" name="TextBox 29"/>
          <p:cNvSpPr txBox="1"/>
          <p:nvPr/>
        </p:nvSpPr>
        <p:spPr>
          <a:xfrm>
            <a:off x="852488" y="2917824"/>
            <a:ext cx="1416050" cy="40005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ts val="300"/>
              </a:spcBef>
              <a:defRPr/>
            </a:pPr>
            <a:r>
              <a:rPr lang="zh-CN" altLang="en-US" sz="2000" b="1" dirty="0" smtClean="0">
                <a:solidFill>
                  <a:schemeClr val="tx1"/>
                </a:solidFill>
                <a:latin typeface="黑体" pitchFamily="49" charset="-122"/>
                <a:ea typeface="黑体" panose="02010609060101010101" pitchFamily="49" charset="-122"/>
              </a:rPr>
              <a:t>实体识别</a:t>
            </a:r>
            <a:endParaRPr lang="en-US" altLang="zh-CN" sz="2000" b="1" dirty="0">
              <a:solidFill>
                <a:schemeClr val="tx1"/>
              </a:solidFill>
              <a:latin typeface="黑体" pitchFamily="49" charset="-122"/>
              <a:ea typeface="黑体" panose="02010609060101010101" pitchFamily="49" charset="-122"/>
            </a:endParaRPr>
          </a:p>
        </p:txBody>
      </p:sp>
      <p:sp>
        <p:nvSpPr>
          <p:cNvPr id="32" name="TextBox 29"/>
          <p:cNvSpPr txBox="1"/>
          <p:nvPr/>
        </p:nvSpPr>
        <p:spPr>
          <a:xfrm>
            <a:off x="6931025" y="2890837"/>
            <a:ext cx="1390650" cy="708025"/>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algn="ctr">
              <a:spcBef>
                <a:spcPts val="300"/>
              </a:spcBef>
              <a:defRPr/>
            </a:pPr>
            <a:r>
              <a:rPr lang="zh-CN" altLang="en-US" sz="2000" b="1" dirty="0">
                <a:solidFill>
                  <a:srgbClr val="FF0000"/>
                </a:solidFill>
                <a:latin typeface="黑体" pitchFamily="49" charset="-122"/>
                <a:ea typeface="黑体" panose="02010609060101010101" pitchFamily="49" charset="-122"/>
              </a:rPr>
              <a:t>人物事件知识图谱</a:t>
            </a:r>
            <a:endParaRPr lang="en-US" altLang="zh-CN" sz="2000" b="1" dirty="0">
              <a:solidFill>
                <a:srgbClr val="FF0000"/>
              </a:solidFill>
              <a:latin typeface="黑体" pitchFamily="49" charset="-122"/>
              <a:ea typeface="黑体" panose="02010609060101010101" pitchFamily="49" charset="-122"/>
            </a:endParaRPr>
          </a:p>
        </p:txBody>
      </p:sp>
      <p:sp>
        <p:nvSpPr>
          <p:cNvPr id="33" name="矩形 32"/>
          <p:cNvSpPr/>
          <p:nvPr/>
        </p:nvSpPr>
        <p:spPr>
          <a:xfrm>
            <a:off x="642938" y="2924174"/>
            <a:ext cx="1806575" cy="12017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sp>
        <p:nvSpPr>
          <p:cNvPr id="34" name="矩形 33"/>
          <p:cNvSpPr/>
          <p:nvPr/>
        </p:nvSpPr>
        <p:spPr>
          <a:xfrm>
            <a:off x="2632075" y="2924174"/>
            <a:ext cx="2003425" cy="12017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sp>
        <p:nvSpPr>
          <p:cNvPr id="35" name="矩形 34"/>
          <p:cNvSpPr/>
          <p:nvPr/>
        </p:nvSpPr>
        <p:spPr>
          <a:xfrm>
            <a:off x="4783138" y="2924174"/>
            <a:ext cx="1804987" cy="120173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sp>
        <p:nvSpPr>
          <p:cNvPr id="36" name="右箭头 35"/>
          <p:cNvSpPr/>
          <p:nvPr/>
        </p:nvSpPr>
        <p:spPr>
          <a:xfrm>
            <a:off x="4560888" y="2971799"/>
            <a:ext cx="360362" cy="252413"/>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sp>
        <p:nvSpPr>
          <p:cNvPr id="37" name="右箭头 36"/>
          <p:cNvSpPr/>
          <p:nvPr/>
        </p:nvSpPr>
        <p:spPr>
          <a:xfrm>
            <a:off x="2376488" y="2971799"/>
            <a:ext cx="360362" cy="252413"/>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sp>
        <p:nvSpPr>
          <p:cNvPr id="38" name="矩形 37"/>
          <p:cNvSpPr/>
          <p:nvPr/>
        </p:nvSpPr>
        <p:spPr>
          <a:xfrm>
            <a:off x="6765925" y="2925762"/>
            <a:ext cx="1693863" cy="120173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sp>
        <p:nvSpPr>
          <p:cNvPr id="39" name="矩形 38"/>
          <p:cNvSpPr/>
          <p:nvPr/>
        </p:nvSpPr>
        <p:spPr>
          <a:xfrm>
            <a:off x="6823075" y="3694112"/>
            <a:ext cx="1608138" cy="360362"/>
          </a:xfrm>
          <a:prstGeom prst="rect">
            <a:avLst/>
          </a:prstGeom>
          <a:ln>
            <a:solidFill>
              <a:schemeClr val="tx1"/>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sz="1600" dirty="0">
                <a:solidFill>
                  <a:schemeClr val="tx1"/>
                </a:solidFill>
                <a:latin typeface="黑体" panose="02010609060101010101" pitchFamily="49" charset="-122"/>
                <a:ea typeface="黑体" panose="02010609060101010101" pitchFamily="49" charset="-122"/>
              </a:rPr>
              <a:t>图谱存储与维护</a:t>
            </a:r>
          </a:p>
        </p:txBody>
      </p:sp>
      <p:sp>
        <p:nvSpPr>
          <p:cNvPr id="40" name="右箭头 39"/>
          <p:cNvSpPr/>
          <p:nvPr/>
        </p:nvSpPr>
        <p:spPr>
          <a:xfrm>
            <a:off x="6499225" y="2974974"/>
            <a:ext cx="360363" cy="252413"/>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pic>
        <p:nvPicPr>
          <p:cNvPr id="20507" name="图片 14"/>
          <p:cNvPicPr>
            <a:picLocks noChangeAspect="1"/>
          </p:cNvPicPr>
          <p:nvPr/>
        </p:nvPicPr>
        <p:blipFill>
          <a:blip r:embed="rId16">
            <a:extLst>
              <a:ext uri="{28A0092B-C50C-407E-A947-70E740481C1C}">
                <a14:useLocalDpi xmlns:a14="http://schemas.microsoft.com/office/drawing/2010/main" xmlns="" val="0"/>
              </a:ext>
            </a:extLst>
          </a:blip>
          <a:srcRect/>
          <a:stretch>
            <a:fillRect/>
          </a:stretch>
        </p:blipFill>
        <p:spPr bwMode="auto">
          <a:xfrm>
            <a:off x="1454150" y="1658937"/>
            <a:ext cx="6403975" cy="1011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0508" name="组合 53"/>
          <p:cNvGrpSpPr>
            <a:grpSpLocks/>
          </p:cNvGrpSpPr>
          <p:nvPr/>
        </p:nvGrpSpPr>
        <p:grpSpPr bwMode="auto">
          <a:xfrm>
            <a:off x="1763713" y="4451349"/>
            <a:ext cx="2879725" cy="1003300"/>
            <a:chOff x="600075" y="4496074"/>
            <a:chExt cx="2880000" cy="1003026"/>
          </a:xfrm>
        </p:grpSpPr>
        <p:sp>
          <p:nvSpPr>
            <p:cNvPr id="43" name="矩形 42"/>
            <p:cNvSpPr/>
            <p:nvPr/>
          </p:nvSpPr>
          <p:spPr>
            <a:xfrm>
              <a:off x="600075" y="4496074"/>
              <a:ext cx="1439999" cy="576106"/>
            </a:xfrm>
            <a:prstGeom prst="rect">
              <a:avLst/>
            </a:prstGeom>
            <a:ln>
              <a:solidFill>
                <a:schemeClr val="tx1"/>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sz="1600" dirty="0">
                  <a:solidFill>
                    <a:schemeClr val="tx1"/>
                  </a:solidFill>
                  <a:latin typeface="黑体" panose="02010609060101010101" pitchFamily="49" charset="-122"/>
                  <a:ea typeface="黑体" panose="02010609060101010101" pitchFamily="49" charset="-122"/>
                </a:rPr>
                <a:t>基于媒体内容</a:t>
              </a:r>
              <a:endParaRPr lang="en-US" altLang="zh-CN" sz="1600" dirty="0">
                <a:solidFill>
                  <a:schemeClr val="tx1"/>
                </a:solidFill>
                <a:latin typeface="黑体" panose="02010609060101010101" pitchFamily="49" charset="-122"/>
                <a:ea typeface="黑体" panose="02010609060101010101" pitchFamily="49" charset="-122"/>
              </a:endParaRPr>
            </a:p>
            <a:p>
              <a:pPr algn="ctr">
                <a:defRPr/>
              </a:pPr>
              <a:r>
                <a:rPr lang="zh-CN" altLang="en-US" sz="1600" dirty="0">
                  <a:solidFill>
                    <a:schemeClr val="tx1"/>
                  </a:solidFill>
                  <a:latin typeface="黑体" panose="02010609060101010101" pitchFamily="49" charset="-122"/>
                  <a:ea typeface="黑体" panose="02010609060101010101" pitchFamily="49" charset="-122"/>
                </a:rPr>
                <a:t>的感知建模</a:t>
              </a:r>
            </a:p>
          </p:txBody>
        </p:sp>
        <p:sp>
          <p:nvSpPr>
            <p:cNvPr id="44" name="矩形 43"/>
            <p:cNvSpPr/>
            <p:nvPr/>
          </p:nvSpPr>
          <p:spPr>
            <a:xfrm>
              <a:off x="2040074" y="4496074"/>
              <a:ext cx="1440001" cy="576106"/>
            </a:xfrm>
            <a:prstGeom prst="rect">
              <a:avLst/>
            </a:prstGeom>
            <a:ln>
              <a:solidFill>
                <a:schemeClr val="tx1"/>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sz="1600" dirty="0">
                  <a:solidFill>
                    <a:schemeClr val="tx1"/>
                  </a:solidFill>
                  <a:latin typeface="黑体" panose="02010609060101010101" pitchFamily="49" charset="-122"/>
                  <a:ea typeface="黑体" panose="02010609060101010101" pitchFamily="49" charset="-122"/>
                </a:rPr>
                <a:t>基于实体结构</a:t>
              </a:r>
              <a:endParaRPr lang="en-US" altLang="zh-CN" sz="1600" dirty="0">
                <a:solidFill>
                  <a:schemeClr val="tx1"/>
                </a:solidFill>
                <a:latin typeface="黑体" panose="02010609060101010101" pitchFamily="49" charset="-122"/>
                <a:ea typeface="黑体" panose="02010609060101010101" pitchFamily="49" charset="-122"/>
              </a:endParaRPr>
            </a:p>
            <a:p>
              <a:pPr algn="ctr">
                <a:defRPr/>
              </a:pPr>
              <a:r>
                <a:rPr lang="zh-CN" altLang="en-US" sz="1600" dirty="0">
                  <a:solidFill>
                    <a:schemeClr val="tx1"/>
                  </a:solidFill>
                  <a:latin typeface="黑体" panose="02010609060101010101" pitchFamily="49" charset="-122"/>
                  <a:ea typeface="黑体" panose="02010609060101010101" pitchFamily="49" charset="-122"/>
                </a:rPr>
                <a:t>的分析挖掘</a:t>
              </a:r>
            </a:p>
          </p:txBody>
        </p:sp>
        <p:sp>
          <p:nvSpPr>
            <p:cNvPr id="45" name="矩形 44"/>
            <p:cNvSpPr/>
            <p:nvPr/>
          </p:nvSpPr>
          <p:spPr>
            <a:xfrm>
              <a:off x="600075" y="5084876"/>
              <a:ext cx="2880000" cy="414224"/>
            </a:xfrm>
            <a:prstGeom prst="rect">
              <a:avLst/>
            </a:prstGeom>
            <a:solidFill>
              <a:schemeClr val="accent5">
                <a:lumMod val="20000"/>
                <a:lumOff val="80000"/>
              </a:schemeClr>
            </a:solidFill>
            <a:ln>
              <a:solidFill>
                <a:schemeClr val="tx1"/>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anchor="ctr"/>
            <a:lstStyle/>
            <a:p>
              <a:pPr algn="ctr">
                <a:defRPr/>
              </a:pPr>
              <a:r>
                <a:rPr lang="zh-CN" altLang="en-US" sz="1600" dirty="0">
                  <a:solidFill>
                    <a:schemeClr val="tx1"/>
                  </a:solidFill>
                  <a:latin typeface="黑体" panose="02010609060101010101" pitchFamily="49" charset="-122"/>
                  <a:ea typeface="黑体" panose="02010609060101010101" pitchFamily="49" charset="-122"/>
                </a:rPr>
                <a:t>基于数据汇总的查询处理平台</a:t>
              </a:r>
            </a:p>
          </p:txBody>
        </p:sp>
      </p:grpSp>
      <p:grpSp>
        <p:nvGrpSpPr>
          <p:cNvPr id="20509" name="组合 82"/>
          <p:cNvGrpSpPr>
            <a:grpSpLocks/>
          </p:cNvGrpSpPr>
          <p:nvPr/>
        </p:nvGrpSpPr>
        <p:grpSpPr bwMode="auto">
          <a:xfrm>
            <a:off x="4714875" y="4456112"/>
            <a:ext cx="3071813" cy="979487"/>
            <a:chOff x="5357824" y="4500570"/>
            <a:chExt cx="3071828" cy="979485"/>
          </a:xfrm>
        </p:grpSpPr>
        <p:sp>
          <p:nvSpPr>
            <p:cNvPr id="47" name="矩形 46"/>
            <p:cNvSpPr/>
            <p:nvPr/>
          </p:nvSpPr>
          <p:spPr>
            <a:xfrm>
              <a:off x="5357824" y="4500570"/>
              <a:ext cx="3071828" cy="979485"/>
            </a:xfrm>
            <a:prstGeom prst="rect">
              <a:avLst/>
            </a:prstGeom>
            <a:noFill/>
            <a:ln w="28575">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grpSp>
          <p:nvGrpSpPr>
            <p:cNvPr id="20514" name="组合 81"/>
            <p:cNvGrpSpPr>
              <a:grpSpLocks/>
            </p:cNvGrpSpPr>
            <p:nvPr/>
          </p:nvGrpSpPr>
          <p:grpSpPr bwMode="auto">
            <a:xfrm>
              <a:off x="6929454" y="4572007"/>
              <a:ext cx="1439873" cy="828673"/>
              <a:chOff x="6929454" y="4572007"/>
              <a:chExt cx="1439873" cy="828673"/>
            </a:xfrm>
          </p:grpSpPr>
          <p:sp>
            <p:nvSpPr>
              <p:cNvPr id="53" name="TextBox 15"/>
              <p:cNvSpPr txBox="1"/>
              <p:nvPr/>
            </p:nvSpPr>
            <p:spPr bwMode="auto">
              <a:xfrm>
                <a:off x="7610498" y="4572007"/>
                <a:ext cx="758829" cy="73818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spAutoFit/>
              </a:bodyPr>
              <a:lstStyle/>
              <a:p>
                <a:pPr>
                  <a:defRPr/>
                </a:pPr>
                <a:r>
                  <a:rPr lang="en-US" altLang="zh-CN" sz="1400" b="1" dirty="0" err="1">
                    <a:solidFill>
                      <a:schemeClr val="tx1"/>
                    </a:solidFill>
                    <a:latin typeface="黑体" pitchFamily="49" charset="-122"/>
                    <a:ea typeface="黑体" panose="02010609060101010101" pitchFamily="49" charset="-122"/>
                    <a:cs typeface="Arial" pitchFamily="34" charset="0"/>
                  </a:rPr>
                  <a:t>TGraph</a:t>
                </a:r>
                <a:endParaRPr lang="en-US" altLang="zh-CN" sz="1400" b="1" dirty="0">
                  <a:solidFill>
                    <a:schemeClr val="tx1"/>
                  </a:solidFill>
                  <a:latin typeface="黑体" pitchFamily="49" charset="-122"/>
                  <a:ea typeface="黑体" panose="02010609060101010101" pitchFamily="49" charset="-122"/>
                  <a:cs typeface="Arial" pitchFamily="34" charset="0"/>
                </a:endParaRPr>
              </a:p>
              <a:p>
                <a:pPr>
                  <a:defRPr/>
                </a:pPr>
                <a:r>
                  <a:rPr lang="zh-CN" altLang="en-US" sz="1400" b="1" dirty="0">
                    <a:solidFill>
                      <a:schemeClr val="tx1"/>
                    </a:solidFill>
                    <a:latin typeface="黑体" pitchFamily="49" charset="-122"/>
                    <a:ea typeface="黑体" panose="02010609060101010101" pitchFamily="49" charset="-122"/>
                    <a:cs typeface="Arial" pitchFamily="34" charset="0"/>
                  </a:rPr>
                  <a:t>时态图数据库</a:t>
                </a:r>
                <a:endParaRPr lang="en-US" altLang="zh-CN" sz="1400" b="1" dirty="0">
                  <a:solidFill>
                    <a:schemeClr val="tx1"/>
                  </a:solidFill>
                  <a:latin typeface="黑体" pitchFamily="49" charset="-122"/>
                  <a:ea typeface="黑体" panose="02010609060101010101" pitchFamily="49" charset="-122"/>
                  <a:cs typeface="Arial" pitchFamily="34" charset="0"/>
                </a:endParaRPr>
              </a:p>
            </p:txBody>
          </p:sp>
          <p:pic>
            <p:nvPicPr>
              <p:cNvPr id="20517" name="图片 2"/>
              <p:cNvPicPr>
                <a:picLocks/>
              </p:cNvPicPr>
              <p:nvPr/>
            </p:nvPicPr>
            <p:blipFill>
              <a:blip r:embed="rId17">
                <a:extLst>
                  <a:ext uri="{28A0092B-C50C-407E-A947-70E740481C1C}">
                    <a14:useLocalDpi xmlns:a14="http://schemas.microsoft.com/office/drawing/2010/main" xmlns="" val="0"/>
                  </a:ext>
                </a:extLst>
              </a:blip>
              <a:srcRect/>
              <a:stretch>
                <a:fillRect/>
              </a:stretch>
            </p:blipFill>
            <p:spPr bwMode="auto">
              <a:xfrm>
                <a:off x="6940135" y="4596502"/>
                <a:ext cx="756219" cy="791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5" name="矩形 54"/>
              <p:cNvSpPr/>
              <p:nvPr/>
            </p:nvSpPr>
            <p:spPr bwMode="auto">
              <a:xfrm>
                <a:off x="6929457" y="4573595"/>
                <a:ext cx="1368432" cy="827085"/>
              </a:xfrm>
              <a:prstGeom prst="rect">
                <a:avLst/>
              </a:prstGeom>
              <a:no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n w="28575">
                    <a:solidFill>
                      <a:srgbClr val="0000FF"/>
                    </a:solidFill>
                  </a:ln>
                  <a:latin typeface="黑体" panose="02010609060101010101" pitchFamily="49" charset="-122"/>
                  <a:ea typeface="黑体" panose="02010609060101010101" pitchFamily="49" charset="-122"/>
                </a:endParaRPr>
              </a:p>
            </p:txBody>
          </p:sp>
        </p:grpSp>
        <p:pic>
          <p:nvPicPr>
            <p:cNvPr id="20515" name="图片 2"/>
            <p:cNvPicPr>
              <a:picLocks/>
            </p:cNvPicPr>
            <p:nvPr/>
          </p:nvPicPr>
          <p:blipFill>
            <a:blip r:embed="rId18">
              <a:extLst>
                <a:ext uri="{28A0092B-C50C-407E-A947-70E740481C1C}">
                  <a14:useLocalDpi xmlns:a14="http://schemas.microsoft.com/office/drawing/2010/main" xmlns="" val="0"/>
                </a:ext>
              </a:extLst>
            </a:blip>
            <a:srcRect/>
            <a:stretch>
              <a:fillRect/>
            </a:stretch>
          </p:blipFill>
          <p:spPr bwMode="auto">
            <a:xfrm>
              <a:off x="5375309" y="4564702"/>
              <a:ext cx="1554162" cy="82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9050">
                  <a:solidFill>
                    <a:srgbClr val="000000"/>
                  </a:solidFill>
                  <a:prstDash val="dash"/>
                  <a:miter lim="800000"/>
                  <a:headEnd/>
                  <a:tailEnd/>
                </a14:hiddenLine>
              </a:ext>
            </a:extLst>
          </p:spPr>
        </p:pic>
      </p:grpSp>
      <p:sp>
        <p:nvSpPr>
          <p:cNvPr id="56" name="矩形 55"/>
          <p:cNvSpPr/>
          <p:nvPr/>
        </p:nvSpPr>
        <p:spPr>
          <a:xfrm>
            <a:off x="571500" y="2833687"/>
            <a:ext cx="7981950" cy="1349375"/>
          </a:xfrm>
          <a:prstGeom prst="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sp>
        <p:nvSpPr>
          <p:cNvPr id="57" name="上下箭头 56"/>
          <p:cNvSpPr/>
          <p:nvPr/>
        </p:nvSpPr>
        <p:spPr>
          <a:xfrm>
            <a:off x="1928813" y="4098924"/>
            <a:ext cx="225425" cy="309563"/>
          </a:xfrm>
          <a:prstGeom prst="upDown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sp>
        <p:nvSpPr>
          <p:cNvPr id="58" name="上下箭头 57"/>
          <p:cNvSpPr/>
          <p:nvPr/>
        </p:nvSpPr>
        <p:spPr>
          <a:xfrm>
            <a:off x="5703888" y="4122737"/>
            <a:ext cx="225425" cy="309562"/>
          </a:xfrm>
          <a:prstGeom prst="upDownArrow">
            <a:avLst/>
          </a:prstGeom>
        </p:spPr>
        <p:style>
          <a:lnRef idx="1">
            <a:schemeClr val="dk1"/>
          </a:lnRef>
          <a:fillRef idx="2">
            <a:schemeClr val="dk1"/>
          </a:fillRef>
          <a:effectRef idx="1">
            <a:schemeClr val="dk1"/>
          </a:effectRef>
          <a:fontRef idx="minor">
            <a:schemeClr val="dk1"/>
          </a:fontRef>
        </p:style>
        <p:txBody>
          <a:bodyPr anchor="ctr"/>
          <a:lstStyle/>
          <a:p>
            <a:pPr algn="ctr">
              <a:defRPr/>
            </a:pPr>
            <a:endParaRPr lang="zh-CN" altLang="en-US">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5595206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FDC4143-CEE6-4E96-882D-700D994FB1C9}" type="slidenum">
              <a:rPr lang="en-US" altLang="zh-CN" smtClean="0"/>
              <a:pPr>
                <a:defRPr/>
              </a:pPr>
              <a:t>35</a:t>
            </a:fld>
            <a:endParaRPr lang="en-US" altLang="zh-CN"/>
          </a:p>
        </p:txBody>
      </p:sp>
      <p:pic>
        <p:nvPicPr>
          <p:cNvPr id="2050" name="图片 1" descr="关联图谱2016-0"/>
          <p:cNvPicPr>
            <a:picLocks noChangeAspect="1" noChangeArrowheads="1"/>
          </p:cNvPicPr>
          <p:nvPr/>
        </p:nvPicPr>
        <p:blipFill>
          <a:blip r:embed="rId2">
            <a:extLst>
              <a:ext uri="{28A0092B-C50C-407E-A947-70E740481C1C}">
                <a14:useLocalDpi xmlns:a14="http://schemas.microsoft.com/office/drawing/2010/main" xmlns="" val="0"/>
              </a:ext>
            </a:extLst>
          </a:blip>
          <a:srcRect t="10072" r="2177" b="14528"/>
          <a:stretch>
            <a:fillRect/>
          </a:stretch>
        </p:blipFill>
        <p:spPr bwMode="auto">
          <a:xfrm>
            <a:off x="76200" y="1524000"/>
            <a:ext cx="9144000" cy="52816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 name="文本框 3"/>
          <p:cNvSpPr txBox="1"/>
          <p:nvPr/>
        </p:nvSpPr>
        <p:spPr>
          <a:xfrm>
            <a:off x="262468" y="511314"/>
            <a:ext cx="795287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defRPr kumimoji="1" lang="zh-CN" altLang="en-US" sz="4000" b="1" dirty="0">
                <a:latin typeface="Calibri" pitchFamily="34" charset="0"/>
                <a:ea typeface="黑体" pitchFamily="49" charset="-122"/>
                <a:cs typeface="Calibri" pitchFamily="34" charset="0"/>
              </a:defRPr>
            </a:lvl1pPr>
            <a:lvl2pPr algn="ctr" eaLnBrk="0" hangingPunct="0">
              <a:defRPr sz="4000">
                <a:solidFill>
                  <a:schemeClr val="tx2"/>
                </a:solidFill>
                <a:latin typeface="Cambria" pitchFamily="18" charset="0"/>
                <a:ea typeface="华文行楷" pitchFamily="2" charset="-122"/>
              </a:defRPr>
            </a:lvl2pPr>
            <a:lvl3pPr algn="ctr" eaLnBrk="0" hangingPunct="0">
              <a:defRPr sz="4000">
                <a:solidFill>
                  <a:schemeClr val="tx2"/>
                </a:solidFill>
                <a:latin typeface="Cambria" pitchFamily="18" charset="0"/>
                <a:ea typeface="华文行楷" pitchFamily="2" charset="-122"/>
              </a:defRPr>
            </a:lvl3pPr>
            <a:lvl4pPr algn="ctr" eaLnBrk="0" hangingPunct="0">
              <a:defRPr sz="4000">
                <a:solidFill>
                  <a:schemeClr val="tx2"/>
                </a:solidFill>
                <a:latin typeface="Cambria" pitchFamily="18" charset="0"/>
                <a:ea typeface="华文行楷" pitchFamily="2" charset="-122"/>
              </a:defRPr>
            </a:lvl4pPr>
            <a:lvl5pPr algn="ctr" eaLnBrk="0" hangingPunct="0">
              <a:defRPr sz="4000">
                <a:solidFill>
                  <a:schemeClr val="tx2"/>
                </a:solidFill>
                <a:latin typeface="Cambria" pitchFamily="18" charset="0"/>
                <a:ea typeface="华文行楷" pitchFamily="2" charset="-122"/>
              </a:defRPr>
            </a:lvl5pPr>
            <a:lvl6pPr marL="457200" algn="ctr" fontAlgn="base">
              <a:spcBef>
                <a:spcPct val="0"/>
              </a:spcBef>
              <a:spcAft>
                <a:spcPct val="0"/>
              </a:spcAft>
              <a:defRPr sz="4000">
                <a:solidFill>
                  <a:schemeClr val="tx2"/>
                </a:solidFill>
                <a:ea typeface="黑体" pitchFamily="2" charset="-122"/>
              </a:defRPr>
            </a:lvl6pPr>
            <a:lvl7pPr marL="914400" algn="ctr" fontAlgn="base">
              <a:spcBef>
                <a:spcPct val="0"/>
              </a:spcBef>
              <a:spcAft>
                <a:spcPct val="0"/>
              </a:spcAft>
              <a:defRPr sz="4000">
                <a:solidFill>
                  <a:schemeClr val="tx2"/>
                </a:solidFill>
                <a:ea typeface="黑体" pitchFamily="2" charset="-122"/>
              </a:defRPr>
            </a:lvl7pPr>
            <a:lvl8pPr marL="1371600" algn="ctr" fontAlgn="base">
              <a:spcBef>
                <a:spcPct val="0"/>
              </a:spcBef>
              <a:spcAft>
                <a:spcPct val="0"/>
              </a:spcAft>
              <a:defRPr sz="4000">
                <a:solidFill>
                  <a:schemeClr val="tx2"/>
                </a:solidFill>
                <a:ea typeface="黑体" pitchFamily="2" charset="-122"/>
              </a:defRPr>
            </a:lvl8pPr>
            <a:lvl9pPr marL="1828800" algn="ctr" fontAlgn="base">
              <a:spcBef>
                <a:spcPct val="0"/>
              </a:spcBef>
              <a:spcAft>
                <a:spcPct val="0"/>
              </a:spcAft>
              <a:defRPr sz="4000">
                <a:solidFill>
                  <a:schemeClr val="tx2"/>
                </a:solidFill>
                <a:ea typeface="黑体" pitchFamily="2" charset="-122"/>
              </a:defRPr>
            </a:lvl9pPr>
          </a:lstStyle>
          <a:p>
            <a:r>
              <a:rPr lang="zh-CN" altLang="en-US" dirty="0" smtClean="0"/>
              <a:t>知识的融合、推理与问答</a:t>
            </a:r>
            <a:endParaRPr lang="zh-CN" altLang="en-US" dirty="0"/>
          </a:p>
        </p:txBody>
      </p:sp>
      <p:sp>
        <p:nvSpPr>
          <p:cNvPr id="3" name="矩形 2"/>
          <p:cNvSpPr/>
          <p:nvPr/>
        </p:nvSpPr>
        <p:spPr>
          <a:xfrm>
            <a:off x="3210088" y="3244334"/>
            <a:ext cx="2723823" cy="369332"/>
          </a:xfrm>
          <a:prstGeom prst="rect">
            <a:avLst/>
          </a:prstGeom>
        </p:spPr>
        <p:txBody>
          <a:bodyPr wrap="none">
            <a:spAutoFit/>
          </a:bodyPr>
          <a:lstStyle/>
          <a:p>
            <a:r>
              <a:rPr lang="zh-CN" altLang="en-US" dirty="0">
                <a:latin typeface="黑体" pitchFamily="49" charset="-122"/>
                <a:ea typeface="黑体" pitchFamily="49" charset="-122"/>
              </a:rPr>
              <a:t>可管理、可协同、可信任</a:t>
            </a:r>
            <a:endParaRPr lang="en-US" dirty="0"/>
          </a:p>
        </p:txBody>
      </p:sp>
    </p:spTree>
    <p:extLst>
      <p:ext uri="{BB962C8B-B14F-4D97-AF65-F5344CB8AC3E}">
        <p14:creationId xmlns:p14="http://schemas.microsoft.com/office/powerpoint/2010/main" xmlns="" val="104736526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62575" y="5874339"/>
            <a:ext cx="6294811" cy="697933"/>
          </a:xfrm>
          <a:prstGeom prst="rect">
            <a:avLst/>
          </a:prstGeom>
          <a:solidFill>
            <a:schemeClr val="accent6">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3" name="矩形 2"/>
          <p:cNvSpPr/>
          <p:nvPr/>
        </p:nvSpPr>
        <p:spPr>
          <a:xfrm>
            <a:off x="1903198" y="5983863"/>
            <a:ext cx="1969696" cy="4788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600" b="1" dirty="0">
                <a:solidFill>
                  <a:srgbClr val="000000"/>
                </a:solidFill>
                <a:latin typeface="黑体" pitchFamily="49" charset="-122"/>
                <a:ea typeface="黑体" pitchFamily="49" charset="-122"/>
              </a:rPr>
              <a:t>文本输入</a:t>
            </a:r>
          </a:p>
        </p:txBody>
      </p:sp>
      <p:sp>
        <p:nvSpPr>
          <p:cNvPr id="4" name="矩形 3"/>
          <p:cNvSpPr/>
          <p:nvPr/>
        </p:nvSpPr>
        <p:spPr>
          <a:xfrm>
            <a:off x="3813716" y="5983863"/>
            <a:ext cx="1969696" cy="4788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600" b="1" dirty="0">
                <a:solidFill>
                  <a:srgbClr val="000000"/>
                </a:solidFill>
                <a:latin typeface="黑体" pitchFamily="49" charset="-122"/>
                <a:ea typeface="黑体" pitchFamily="49" charset="-122"/>
              </a:rPr>
              <a:t>语音输入</a:t>
            </a:r>
          </a:p>
        </p:txBody>
      </p:sp>
      <p:sp>
        <p:nvSpPr>
          <p:cNvPr id="5" name="矩形 4"/>
          <p:cNvSpPr/>
          <p:nvPr/>
        </p:nvSpPr>
        <p:spPr>
          <a:xfrm>
            <a:off x="5724232" y="5983863"/>
            <a:ext cx="1969696" cy="47888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600" b="1" dirty="0">
                <a:solidFill>
                  <a:srgbClr val="000000"/>
                </a:solidFill>
                <a:latin typeface="黑体" pitchFamily="49" charset="-122"/>
                <a:ea typeface="黑体" pitchFamily="49" charset="-122"/>
              </a:rPr>
              <a:t>图像输入</a:t>
            </a:r>
          </a:p>
        </p:txBody>
      </p:sp>
      <p:sp>
        <p:nvSpPr>
          <p:cNvPr id="6" name="矩形 5"/>
          <p:cNvSpPr/>
          <p:nvPr/>
        </p:nvSpPr>
        <p:spPr>
          <a:xfrm>
            <a:off x="1662575" y="4708269"/>
            <a:ext cx="6294811" cy="1115634"/>
          </a:xfrm>
          <a:prstGeom prst="rect">
            <a:avLst/>
          </a:prstGeom>
          <a:solidFill>
            <a:schemeClr val="tx2">
              <a:lumMod val="20000"/>
              <a:lumOff val="80000"/>
            </a:schemeClr>
          </a:solid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10" name="上箭头 9"/>
          <p:cNvSpPr/>
          <p:nvPr/>
        </p:nvSpPr>
        <p:spPr>
          <a:xfrm>
            <a:off x="3486595" y="5669111"/>
            <a:ext cx="705807" cy="299115"/>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11" name="上箭头 10"/>
          <p:cNvSpPr/>
          <p:nvPr/>
        </p:nvSpPr>
        <p:spPr>
          <a:xfrm>
            <a:off x="5435170" y="5677080"/>
            <a:ext cx="705807" cy="299115"/>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12" name="矩形 11"/>
          <p:cNvSpPr/>
          <p:nvPr/>
        </p:nvSpPr>
        <p:spPr>
          <a:xfrm>
            <a:off x="1654965" y="3220693"/>
            <a:ext cx="6294811" cy="1536998"/>
          </a:xfrm>
          <a:prstGeom prst="rect">
            <a:avLst/>
          </a:prstGeom>
          <a:solidFill>
            <a:schemeClr val="bg1">
              <a:lumMod val="85000"/>
            </a:schemeClr>
          </a:solidFill>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dirty="0">
              <a:solidFill>
                <a:prstClr val="white"/>
              </a:solidFill>
              <a:latin typeface="黑体" pitchFamily="49" charset="-122"/>
              <a:ea typeface="黑体" pitchFamily="49" charset="-122"/>
            </a:endParaRPr>
          </a:p>
        </p:txBody>
      </p:sp>
      <p:sp>
        <p:nvSpPr>
          <p:cNvPr id="13" name="矩形 12"/>
          <p:cNvSpPr/>
          <p:nvPr/>
        </p:nvSpPr>
        <p:spPr>
          <a:xfrm>
            <a:off x="2013418" y="3398774"/>
            <a:ext cx="1547299" cy="1156517"/>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altLang="zh-CN" sz="1200" b="1" dirty="0">
              <a:solidFill>
                <a:srgbClr val="000000"/>
              </a:solidFill>
              <a:latin typeface="黑体" pitchFamily="49" charset="-122"/>
              <a:ea typeface="黑体" pitchFamily="49" charset="-122"/>
            </a:endParaRPr>
          </a:p>
          <a:p>
            <a:pPr algn="ctr" defTabSz="685800"/>
            <a:r>
              <a:rPr lang="zh-CN" altLang="en-US" sz="1200" b="1" dirty="0">
                <a:solidFill>
                  <a:srgbClr val="000000"/>
                </a:solidFill>
                <a:latin typeface="黑体" pitchFamily="49" charset="-122"/>
                <a:ea typeface="黑体" pitchFamily="49" charset="-122"/>
              </a:rPr>
              <a:t>实体</a:t>
            </a:r>
            <a:endParaRPr lang="en-US" altLang="zh-CN" sz="1200" b="1" dirty="0">
              <a:solidFill>
                <a:srgbClr val="000000"/>
              </a:solidFill>
              <a:latin typeface="黑体" pitchFamily="49" charset="-122"/>
              <a:ea typeface="黑体" pitchFamily="49" charset="-122"/>
            </a:endParaRPr>
          </a:p>
          <a:p>
            <a:pPr algn="ctr" defTabSz="685800"/>
            <a:r>
              <a:rPr lang="zh-CN" altLang="en-US" sz="1200" b="1" dirty="0">
                <a:solidFill>
                  <a:srgbClr val="000000"/>
                </a:solidFill>
                <a:latin typeface="黑体" pitchFamily="49" charset="-122"/>
                <a:ea typeface="黑体" pitchFamily="49" charset="-122"/>
              </a:rPr>
              <a:t>属性</a:t>
            </a:r>
            <a:endParaRPr lang="en-US" altLang="zh-CN" sz="1200" b="1" dirty="0">
              <a:solidFill>
                <a:srgbClr val="000000"/>
              </a:solidFill>
              <a:latin typeface="黑体" pitchFamily="49" charset="-122"/>
              <a:ea typeface="黑体" pitchFamily="49" charset="-122"/>
            </a:endParaRPr>
          </a:p>
          <a:p>
            <a:pPr algn="ctr" defTabSz="685800"/>
            <a:r>
              <a:rPr lang="zh-CN" altLang="en-US" sz="1200" b="1" dirty="0">
                <a:solidFill>
                  <a:srgbClr val="000000"/>
                </a:solidFill>
                <a:latin typeface="黑体" pitchFamily="49" charset="-122"/>
                <a:ea typeface="黑体" pitchFamily="49" charset="-122"/>
              </a:rPr>
              <a:t>关系</a:t>
            </a:r>
          </a:p>
        </p:txBody>
      </p:sp>
      <p:sp>
        <p:nvSpPr>
          <p:cNvPr id="14" name="矩形 13"/>
          <p:cNvSpPr/>
          <p:nvPr/>
        </p:nvSpPr>
        <p:spPr>
          <a:xfrm>
            <a:off x="4005156" y="3411038"/>
            <a:ext cx="1518307" cy="1156517"/>
          </a:xfrm>
          <a:prstGeom prst="rect">
            <a:avLst/>
          </a:prstGeom>
          <a:solidFill>
            <a:schemeClr val="accent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en-US" altLang="zh-CN" sz="1200" b="1" dirty="0">
              <a:solidFill>
                <a:srgbClr val="000000"/>
              </a:solidFill>
              <a:latin typeface="黑体" pitchFamily="49" charset="-122"/>
              <a:ea typeface="黑体" pitchFamily="49" charset="-122"/>
            </a:endParaRPr>
          </a:p>
          <a:p>
            <a:pPr algn="ctr" defTabSz="685800"/>
            <a:r>
              <a:rPr lang="zh-CN" altLang="en-US" sz="1200" b="1" dirty="0">
                <a:solidFill>
                  <a:srgbClr val="000000"/>
                </a:solidFill>
                <a:latin typeface="黑体" pitchFamily="49" charset="-122"/>
                <a:ea typeface="黑体" pitchFamily="49" charset="-122"/>
              </a:rPr>
              <a:t>关系规则</a:t>
            </a:r>
            <a:endParaRPr lang="en-US" altLang="zh-CN" sz="1200" b="1" dirty="0">
              <a:solidFill>
                <a:srgbClr val="000000"/>
              </a:solidFill>
              <a:latin typeface="黑体" pitchFamily="49" charset="-122"/>
              <a:ea typeface="黑体" pitchFamily="49" charset="-122"/>
            </a:endParaRPr>
          </a:p>
          <a:p>
            <a:pPr algn="ctr" defTabSz="685800"/>
            <a:r>
              <a:rPr lang="zh-CN" altLang="en-US" sz="1200" b="1" dirty="0">
                <a:solidFill>
                  <a:srgbClr val="000000"/>
                </a:solidFill>
                <a:latin typeface="黑体" pitchFamily="49" charset="-122"/>
                <a:ea typeface="黑体" pitchFamily="49" charset="-122"/>
              </a:rPr>
              <a:t>问答规则</a:t>
            </a:r>
            <a:endParaRPr lang="en-US" altLang="zh-CN" sz="1200" b="1" dirty="0">
              <a:solidFill>
                <a:srgbClr val="000000"/>
              </a:solidFill>
              <a:latin typeface="黑体" pitchFamily="49" charset="-122"/>
              <a:ea typeface="黑体" pitchFamily="49" charset="-122"/>
            </a:endParaRPr>
          </a:p>
          <a:p>
            <a:pPr algn="ctr" defTabSz="685800"/>
            <a:r>
              <a:rPr lang="zh-CN" altLang="en-US" sz="1200" b="1" dirty="0">
                <a:solidFill>
                  <a:srgbClr val="000000"/>
                </a:solidFill>
                <a:latin typeface="黑体" pitchFamily="49" charset="-122"/>
                <a:ea typeface="黑体" pitchFamily="49" charset="-122"/>
              </a:rPr>
              <a:t>对话规则</a:t>
            </a:r>
          </a:p>
        </p:txBody>
      </p:sp>
      <p:sp>
        <p:nvSpPr>
          <p:cNvPr id="15" name="矩形 14"/>
          <p:cNvSpPr/>
          <p:nvPr/>
        </p:nvSpPr>
        <p:spPr>
          <a:xfrm>
            <a:off x="5966340" y="3411038"/>
            <a:ext cx="1590508" cy="1156517"/>
          </a:xfrm>
          <a:prstGeom prst="rect">
            <a:avLst/>
          </a:prstGeom>
          <a:solidFill>
            <a:schemeClr val="accent5">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200" b="1" dirty="0">
                <a:solidFill>
                  <a:srgbClr val="000000"/>
                </a:solidFill>
                <a:latin typeface="黑体" pitchFamily="49" charset="-122"/>
                <a:ea typeface="黑体" pitchFamily="49" charset="-122"/>
              </a:rPr>
              <a:t>问答模型参数库</a:t>
            </a:r>
            <a:endParaRPr lang="en-US" altLang="zh-CN" sz="1200" b="1" dirty="0">
              <a:solidFill>
                <a:srgbClr val="000000"/>
              </a:solidFill>
              <a:latin typeface="黑体" pitchFamily="49" charset="-122"/>
              <a:ea typeface="黑体" pitchFamily="49" charset="-122"/>
            </a:endParaRPr>
          </a:p>
          <a:p>
            <a:pPr algn="ctr" defTabSz="685800"/>
            <a:r>
              <a:rPr lang="zh-CN" altLang="en-US" sz="1200" b="1" dirty="0">
                <a:solidFill>
                  <a:srgbClr val="000000"/>
                </a:solidFill>
                <a:latin typeface="黑体" pitchFamily="49" charset="-122"/>
                <a:ea typeface="黑体" pitchFamily="49" charset="-122"/>
              </a:rPr>
              <a:t>对话模型参数库</a:t>
            </a:r>
          </a:p>
        </p:txBody>
      </p:sp>
      <p:sp>
        <p:nvSpPr>
          <p:cNvPr id="16" name="矩形 15"/>
          <p:cNvSpPr/>
          <p:nvPr/>
        </p:nvSpPr>
        <p:spPr>
          <a:xfrm>
            <a:off x="2004189" y="3398641"/>
            <a:ext cx="1547295" cy="386734"/>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200" b="1" dirty="0">
                <a:solidFill>
                  <a:prstClr val="white"/>
                </a:solidFill>
                <a:latin typeface="黑体" pitchFamily="49" charset="-122"/>
                <a:ea typeface="黑体" pitchFamily="49" charset="-122"/>
              </a:rPr>
              <a:t>知识库</a:t>
            </a:r>
          </a:p>
        </p:txBody>
      </p:sp>
      <p:sp>
        <p:nvSpPr>
          <p:cNvPr id="17" name="矩形 16"/>
          <p:cNvSpPr/>
          <p:nvPr/>
        </p:nvSpPr>
        <p:spPr>
          <a:xfrm>
            <a:off x="4005156" y="3420053"/>
            <a:ext cx="1518307" cy="386734"/>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200" b="1" dirty="0">
                <a:solidFill>
                  <a:prstClr val="white"/>
                </a:solidFill>
                <a:latin typeface="黑体" pitchFamily="49" charset="-122"/>
                <a:ea typeface="黑体" pitchFamily="49" charset="-122"/>
              </a:rPr>
              <a:t>规则库</a:t>
            </a:r>
          </a:p>
        </p:txBody>
      </p:sp>
      <p:sp>
        <p:nvSpPr>
          <p:cNvPr id="18" name="矩形 17"/>
          <p:cNvSpPr/>
          <p:nvPr/>
        </p:nvSpPr>
        <p:spPr>
          <a:xfrm>
            <a:off x="5976408" y="3402934"/>
            <a:ext cx="1590508" cy="386734"/>
          </a:xfrm>
          <a:prstGeom prst="rect">
            <a:avLst/>
          </a:prstGeom>
          <a:solidFill>
            <a:schemeClr val="bg1">
              <a:lumMod val="5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200" b="1" dirty="0">
                <a:solidFill>
                  <a:prstClr val="white"/>
                </a:solidFill>
                <a:latin typeface="黑体" pitchFamily="49" charset="-122"/>
                <a:ea typeface="黑体" pitchFamily="49" charset="-122"/>
              </a:rPr>
              <a:t>参数库</a:t>
            </a:r>
          </a:p>
        </p:txBody>
      </p:sp>
      <p:sp>
        <p:nvSpPr>
          <p:cNvPr id="19" name="上箭头 18"/>
          <p:cNvSpPr/>
          <p:nvPr/>
        </p:nvSpPr>
        <p:spPr>
          <a:xfrm>
            <a:off x="3671615" y="2733659"/>
            <a:ext cx="221591" cy="2143141"/>
          </a:xfrm>
          <a:prstGeom prst="upArrow">
            <a:avLst>
              <a:gd name="adj1" fmla="val 42064"/>
              <a:gd name="adj2" fmla="val 50000"/>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20" name="上箭头 19"/>
          <p:cNvSpPr/>
          <p:nvPr/>
        </p:nvSpPr>
        <p:spPr>
          <a:xfrm>
            <a:off x="5635414" y="2733659"/>
            <a:ext cx="221591" cy="2143141"/>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21" name="右箭头 20"/>
          <p:cNvSpPr/>
          <p:nvPr/>
        </p:nvSpPr>
        <p:spPr>
          <a:xfrm>
            <a:off x="3493720" y="4058531"/>
            <a:ext cx="299557" cy="27192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22" name="右箭头 21"/>
          <p:cNvSpPr/>
          <p:nvPr/>
        </p:nvSpPr>
        <p:spPr>
          <a:xfrm>
            <a:off x="5422133" y="4085506"/>
            <a:ext cx="299557" cy="27192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23" name="左箭头 22"/>
          <p:cNvSpPr/>
          <p:nvPr/>
        </p:nvSpPr>
        <p:spPr>
          <a:xfrm>
            <a:off x="3783410" y="4058531"/>
            <a:ext cx="287247" cy="271925"/>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24" name="左箭头 23"/>
          <p:cNvSpPr/>
          <p:nvPr/>
        </p:nvSpPr>
        <p:spPr>
          <a:xfrm>
            <a:off x="5762432" y="4084279"/>
            <a:ext cx="287247" cy="271925"/>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25" name="矩形 24"/>
          <p:cNvSpPr/>
          <p:nvPr/>
        </p:nvSpPr>
        <p:spPr>
          <a:xfrm>
            <a:off x="1654965" y="2158428"/>
            <a:ext cx="6294811" cy="598229"/>
          </a:xfrm>
          <a:prstGeom prst="rect">
            <a:avLst/>
          </a:prstGeom>
          <a:solidFill>
            <a:schemeClr val="accent3">
              <a:lumMod val="60000"/>
              <a:lumOff val="4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26" name="矩形 25"/>
          <p:cNvSpPr/>
          <p:nvPr/>
        </p:nvSpPr>
        <p:spPr>
          <a:xfrm>
            <a:off x="2013420" y="2862632"/>
            <a:ext cx="1547292" cy="41913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200" b="1" dirty="0">
                <a:solidFill>
                  <a:srgbClr val="000000"/>
                </a:solidFill>
                <a:latin typeface="黑体" pitchFamily="49" charset="-122"/>
                <a:ea typeface="黑体" pitchFamily="49" charset="-122"/>
              </a:rPr>
              <a:t>互联网资源</a:t>
            </a:r>
          </a:p>
        </p:txBody>
      </p:sp>
      <p:sp>
        <p:nvSpPr>
          <p:cNvPr id="27" name="矩形 26"/>
          <p:cNvSpPr/>
          <p:nvPr/>
        </p:nvSpPr>
        <p:spPr>
          <a:xfrm>
            <a:off x="5982155" y="2843047"/>
            <a:ext cx="1574096" cy="41913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200" b="1" dirty="0">
                <a:solidFill>
                  <a:srgbClr val="000000"/>
                </a:solidFill>
                <a:latin typeface="黑体" pitchFamily="49" charset="-122"/>
                <a:ea typeface="黑体" pitchFamily="49" charset="-122"/>
              </a:rPr>
              <a:t>互联网资源</a:t>
            </a:r>
          </a:p>
        </p:txBody>
      </p:sp>
      <p:sp>
        <p:nvSpPr>
          <p:cNvPr id="28" name="右箭头 27"/>
          <p:cNvSpPr/>
          <p:nvPr/>
        </p:nvSpPr>
        <p:spPr>
          <a:xfrm>
            <a:off x="3486111" y="2932899"/>
            <a:ext cx="299557" cy="27192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29" name="左箭头 28"/>
          <p:cNvSpPr/>
          <p:nvPr/>
        </p:nvSpPr>
        <p:spPr>
          <a:xfrm>
            <a:off x="5762431" y="2922473"/>
            <a:ext cx="287247" cy="271925"/>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30" name="矩形 29"/>
          <p:cNvSpPr/>
          <p:nvPr/>
        </p:nvSpPr>
        <p:spPr>
          <a:xfrm>
            <a:off x="1895589" y="2218100"/>
            <a:ext cx="1969696" cy="478884"/>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600" b="1" dirty="0">
                <a:solidFill>
                  <a:srgbClr val="000000"/>
                </a:solidFill>
                <a:latin typeface="黑体" pitchFamily="49" charset="-122"/>
                <a:ea typeface="黑体" pitchFamily="49" charset="-122"/>
              </a:rPr>
              <a:t>深度学习</a:t>
            </a:r>
          </a:p>
        </p:txBody>
      </p:sp>
      <p:sp>
        <p:nvSpPr>
          <p:cNvPr id="31" name="矩形 30"/>
          <p:cNvSpPr/>
          <p:nvPr/>
        </p:nvSpPr>
        <p:spPr>
          <a:xfrm>
            <a:off x="3806105" y="2218100"/>
            <a:ext cx="1969696" cy="478884"/>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600" b="1" dirty="0">
                <a:solidFill>
                  <a:srgbClr val="000000"/>
                </a:solidFill>
                <a:latin typeface="黑体" pitchFamily="49" charset="-122"/>
                <a:ea typeface="黑体" pitchFamily="49" charset="-122"/>
              </a:rPr>
              <a:t>自然语言处理</a:t>
            </a:r>
          </a:p>
        </p:txBody>
      </p:sp>
      <p:sp>
        <p:nvSpPr>
          <p:cNvPr id="32" name="矩形 31"/>
          <p:cNvSpPr/>
          <p:nvPr/>
        </p:nvSpPr>
        <p:spPr>
          <a:xfrm>
            <a:off x="5716623" y="2218100"/>
            <a:ext cx="1969696" cy="478884"/>
          </a:xfrm>
          <a:prstGeom prst="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600" b="1" dirty="0">
                <a:solidFill>
                  <a:srgbClr val="000000"/>
                </a:solidFill>
                <a:latin typeface="黑体" pitchFamily="49" charset="-122"/>
                <a:ea typeface="黑体" pitchFamily="49" charset="-122"/>
              </a:rPr>
              <a:t>增强学习</a:t>
            </a:r>
          </a:p>
        </p:txBody>
      </p:sp>
      <p:sp>
        <p:nvSpPr>
          <p:cNvPr id="33" name="上箭头 32"/>
          <p:cNvSpPr/>
          <p:nvPr/>
        </p:nvSpPr>
        <p:spPr>
          <a:xfrm>
            <a:off x="2673003" y="2625137"/>
            <a:ext cx="262628" cy="284132"/>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34" name="上箭头 33"/>
          <p:cNvSpPr/>
          <p:nvPr/>
        </p:nvSpPr>
        <p:spPr>
          <a:xfrm>
            <a:off x="6665302" y="2627588"/>
            <a:ext cx="262628" cy="284132"/>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35" name="矩形 34"/>
          <p:cNvSpPr/>
          <p:nvPr/>
        </p:nvSpPr>
        <p:spPr>
          <a:xfrm>
            <a:off x="7601468" y="2389129"/>
            <a:ext cx="369318" cy="13312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36" name="矩形 35"/>
          <p:cNvSpPr/>
          <p:nvPr/>
        </p:nvSpPr>
        <p:spPr>
          <a:xfrm>
            <a:off x="7846658" y="2190692"/>
            <a:ext cx="114898" cy="224052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37" name="左箭头 36"/>
          <p:cNvSpPr/>
          <p:nvPr/>
        </p:nvSpPr>
        <p:spPr>
          <a:xfrm>
            <a:off x="7484503" y="4018372"/>
            <a:ext cx="403807" cy="271925"/>
          </a:xfrm>
          <a:prstGeom prst="lef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38" name="右箭头 37"/>
          <p:cNvSpPr/>
          <p:nvPr/>
        </p:nvSpPr>
        <p:spPr>
          <a:xfrm>
            <a:off x="7494906" y="2922473"/>
            <a:ext cx="369318" cy="271925"/>
          </a:xfrm>
          <a:prstGeom prst="righ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39" name="矩形 38"/>
          <p:cNvSpPr/>
          <p:nvPr/>
        </p:nvSpPr>
        <p:spPr>
          <a:xfrm>
            <a:off x="1611117" y="2389129"/>
            <a:ext cx="369318" cy="133129"/>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40" name="矩形 39"/>
          <p:cNvSpPr/>
          <p:nvPr/>
        </p:nvSpPr>
        <p:spPr>
          <a:xfrm>
            <a:off x="1586992" y="2190692"/>
            <a:ext cx="114898" cy="2240522"/>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41" name="右箭头 40"/>
          <p:cNvSpPr/>
          <p:nvPr/>
        </p:nvSpPr>
        <p:spPr>
          <a:xfrm>
            <a:off x="1608923" y="4018372"/>
            <a:ext cx="482171" cy="271925"/>
          </a:xfrm>
          <a:prstGeom prst="right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42" name="左箭头 41"/>
          <p:cNvSpPr/>
          <p:nvPr/>
        </p:nvSpPr>
        <p:spPr>
          <a:xfrm>
            <a:off x="1704181" y="2954268"/>
            <a:ext cx="377523" cy="271925"/>
          </a:xfrm>
          <a:prstGeom prst="left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43" name="矩形 42"/>
          <p:cNvSpPr/>
          <p:nvPr/>
        </p:nvSpPr>
        <p:spPr>
          <a:xfrm>
            <a:off x="1142977" y="2384758"/>
            <a:ext cx="347136" cy="17150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600" b="1" dirty="0">
                <a:solidFill>
                  <a:prstClr val="white"/>
                </a:solidFill>
                <a:latin typeface="黑体" pitchFamily="49" charset="-122"/>
                <a:ea typeface="黑体" pitchFamily="49" charset="-122"/>
              </a:rPr>
              <a:t>自主扩充</a:t>
            </a:r>
          </a:p>
        </p:txBody>
      </p:sp>
      <p:sp>
        <p:nvSpPr>
          <p:cNvPr id="44" name="矩形 43"/>
          <p:cNvSpPr/>
          <p:nvPr/>
        </p:nvSpPr>
        <p:spPr>
          <a:xfrm>
            <a:off x="8011079" y="2419309"/>
            <a:ext cx="347136" cy="171507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600" b="1" dirty="0">
                <a:solidFill>
                  <a:prstClr val="white"/>
                </a:solidFill>
                <a:latin typeface="黑体" pitchFamily="49" charset="-122"/>
                <a:ea typeface="黑体" pitchFamily="49" charset="-122"/>
              </a:rPr>
              <a:t>增量学习</a:t>
            </a:r>
          </a:p>
        </p:txBody>
      </p:sp>
      <p:sp>
        <p:nvSpPr>
          <p:cNvPr id="45" name="矩形 44"/>
          <p:cNvSpPr/>
          <p:nvPr/>
        </p:nvSpPr>
        <p:spPr>
          <a:xfrm>
            <a:off x="1503939" y="2581663"/>
            <a:ext cx="273253" cy="1047025"/>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685800"/>
            <a:r>
              <a:rPr lang="zh-CN" altLang="en-US" sz="1100" b="1" dirty="0">
                <a:solidFill>
                  <a:srgbClr val="000000"/>
                </a:solidFill>
                <a:latin typeface="黑体" pitchFamily="49" charset="-122"/>
                <a:ea typeface="黑体" pitchFamily="49" charset="-122"/>
              </a:rPr>
              <a:t>知识抽取</a:t>
            </a:r>
          </a:p>
        </p:txBody>
      </p:sp>
      <p:sp>
        <p:nvSpPr>
          <p:cNvPr id="46" name="矩形 45"/>
          <p:cNvSpPr/>
          <p:nvPr/>
        </p:nvSpPr>
        <p:spPr>
          <a:xfrm>
            <a:off x="7811553" y="2547362"/>
            <a:ext cx="216833" cy="922231"/>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100" b="1" dirty="0">
                <a:solidFill>
                  <a:srgbClr val="000000"/>
                </a:solidFill>
                <a:latin typeface="黑体" pitchFamily="49" charset="-122"/>
                <a:ea typeface="黑体" pitchFamily="49" charset="-122"/>
              </a:rPr>
              <a:t>参数更新</a:t>
            </a:r>
          </a:p>
        </p:txBody>
      </p:sp>
      <p:sp>
        <p:nvSpPr>
          <p:cNvPr id="47" name="矩形 46"/>
          <p:cNvSpPr/>
          <p:nvPr/>
        </p:nvSpPr>
        <p:spPr>
          <a:xfrm>
            <a:off x="1657404" y="1478836"/>
            <a:ext cx="6294812" cy="62091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48" name="上箭头 47"/>
          <p:cNvSpPr/>
          <p:nvPr/>
        </p:nvSpPr>
        <p:spPr>
          <a:xfrm>
            <a:off x="2655755" y="1995427"/>
            <a:ext cx="262628" cy="284132"/>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49" name="上箭头 48"/>
          <p:cNvSpPr/>
          <p:nvPr/>
        </p:nvSpPr>
        <p:spPr>
          <a:xfrm>
            <a:off x="6665305" y="1995427"/>
            <a:ext cx="262628" cy="284132"/>
          </a:xfrm>
          <a:prstGeom prst="up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endParaRPr lang="zh-CN" altLang="en-US" sz="2000" b="1">
              <a:solidFill>
                <a:prstClr val="white"/>
              </a:solidFill>
              <a:latin typeface="黑体" pitchFamily="49" charset="-122"/>
              <a:ea typeface="黑体" pitchFamily="49" charset="-122"/>
            </a:endParaRPr>
          </a:p>
        </p:txBody>
      </p:sp>
      <p:sp>
        <p:nvSpPr>
          <p:cNvPr id="50" name="矩形 49"/>
          <p:cNvSpPr/>
          <p:nvPr/>
        </p:nvSpPr>
        <p:spPr>
          <a:xfrm>
            <a:off x="2214548" y="1519212"/>
            <a:ext cx="1168019" cy="422311"/>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400" b="1" dirty="0">
                <a:solidFill>
                  <a:srgbClr val="000000"/>
                </a:solidFill>
                <a:latin typeface="黑体" pitchFamily="49" charset="-122"/>
                <a:ea typeface="黑体" pitchFamily="49" charset="-122"/>
              </a:rPr>
              <a:t>智能搜索</a:t>
            </a:r>
          </a:p>
        </p:txBody>
      </p:sp>
      <p:sp>
        <p:nvSpPr>
          <p:cNvPr id="52" name="矩形 51"/>
          <p:cNvSpPr/>
          <p:nvPr/>
        </p:nvSpPr>
        <p:spPr>
          <a:xfrm>
            <a:off x="4286250" y="1519212"/>
            <a:ext cx="1065413" cy="40925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400" b="1" dirty="0">
                <a:solidFill>
                  <a:srgbClr val="000000"/>
                </a:solidFill>
                <a:latin typeface="黑体" pitchFamily="49" charset="-122"/>
                <a:ea typeface="黑体" pitchFamily="49" charset="-122"/>
              </a:rPr>
              <a:t>知识问答</a:t>
            </a:r>
          </a:p>
        </p:txBody>
      </p:sp>
      <p:sp>
        <p:nvSpPr>
          <p:cNvPr id="54" name="矩形 53"/>
          <p:cNvSpPr/>
          <p:nvPr/>
        </p:nvSpPr>
        <p:spPr>
          <a:xfrm>
            <a:off x="6215078" y="1519212"/>
            <a:ext cx="1071570" cy="428627"/>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400" b="1" dirty="0">
                <a:solidFill>
                  <a:srgbClr val="000000"/>
                </a:solidFill>
                <a:latin typeface="黑体" pitchFamily="49" charset="-122"/>
                <a:ea typeface="黑体" pitchFamily="49" charset="-122"/>
              </a:rPr>
              <a:t>人机对话</a:t>
            </a:r>
          </a:p>
        </p:txBody>
      </p:sp>
      <p:sp>
        <p:nvSpPr>
          <p:cNvPr id="58" name="矩形 57"/>
          <p:cNvSpPr/>
          <p:nvPr/>
        </p:nvSpPr>
        <p:spPr>
          <a:xfrm>
            <a:off x="1932802" y="4879601"/>
            <a:ext cx="943813" cy="37292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数据清理</a:t>
            </a:r>
          </a:p>
        </p:txBody>
      </p:sp>
      <p:sp>
        <p:nvSpPr>
          <p:cNvPr id="59" name="矩形 58"/>
          <p:cNvSpPr/>
          <p:nvPr/>
        </p:nvSpPr>
        <p:spPr>
          <a:xfrm>
            <a:off x="2892701" y="4874541"/>
            <a:ext cx="920803" cy="37292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属性对齐</a:t>
            </a:r>
          </a:p>
        </p:txBody>
      </p:sp>
      <p:sp>
        <p:nvSpPr>
          <p:cNvPr id="60" name="矩形 59"/>
          <p:cNvSpPr/>
          <p:nvPr/>
        </p:nvSpPr>
        <p:spPr>
          <a:xfrm>
            <a:off x="3829592" y="4885136"/>
            <a:ext cx="943813" cy="37292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实体分类</a:t>
            </a:r>
          </a:p>
        </p:txBody>
      </p:sp>
      <p:sp>
        <p:nvSpPr>
          <p:cNvPr id="61" name="矩形 60"/>
          <p:cNvSpPr/>
          <p:nvPr/>
        </p:nvSpPr>
        <p:spPr>
          <a:xfrm>
            <a:off x="4792815" y="4887879"/>
            <a:ext cx="922896" cy="37292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实体识别</a:t>
            </a:r>
          </a:p>
        </p:txBody>
      </p:sp>
      <p:sp>
        <p:nvSpPr>
          <p:cNvPr id="62" name="矩形 61"/>
          <p:cNvSpPr/>
          <p:nvPr/>
        </p:nvSpPr>
        <p:spPr>
          <a:xfrm>
            <a:off x="5721965" y="4890175"/>
            <a:ext cx="935608" cy="37292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实体融合</a:t>
            </a:r>
          </a:p>
        </p:txBody>
      </p:sp>
      <p:sp>
        <p:nvSpPr>
          <p:cNvPr id="63" name="矩形 62"/>
          <p:cNvSpPr/>
          <p:nvPr/>
        </p:nvSpPr>
        <p:spPr>
          <a:xfrm>
            <a:off x="6680731" y="4890072"/>
            <a:ext cx="943813" cy="37292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实体链接</a:t>
            </a:r>
          </a:p>
        </p:txBody>
      </p:sp>
      <p:sp>
        <p:nvSpPr>
          <p:cNvPr id="64" name="矩形 63"/>
          <p:cNvSpPr/>
          <p:nvPr/>
        </p:nvSpPr>
        <p:spPr>
          <a:xfrm>
            <a:off x="1926548" y="5277126"/>
            <a:ext cx="943813" cy="37292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知识推理</a:t>
            </a:r>
          </a:p>
        </p:txBody>
      </p:sp>
      <p:sp>
        <p:nvSpPr>
          <p:cNvPr id="65" name="矩形 64"/>
          <p:cNvSpPr/>
          <p:nvPr/>
        </p:nvSpPr>
        <p:spPr>
          <a:xfrm>
            <a:off x="2886447" y="5272066"/>
            <a:ext cx="920803" cy="37293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关系预测</a:t>
            </a:r>
          </a:p>
        </p:txBody>
      </p:sp>
      <p:sp>
        <p:nvSpPr>
          <p:cNvPr id="66" name="矩形 65"/>
          <p:cNvSpPr/>
          <p:nvPr/>
        </p:nvSpPr>
        <p:spPr>
          <a:xfrm>
            <a:off x="3823337" y="5282660"/>
            <a:ext cx="943813" cy="37293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规则生成</a:t>
            </a:r>
          </a:p>
        </p:txBody>
      </p:sp>
      <p:sp>
        <p:nvSpPr>
          <p:cNvPr id="67" name="矩形 66"/>
          <p:cNvSpPr/>
          <p:nvPr/>
        </p:nvSpPr>
        <p:spPr>
          <a:xfrm>
            <a:off x="4786562" y="5285404"/>
            <a:ext cx="937675" cy="37293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知识表示</a:t>
            </a:r>
          </a:p>
        </p:txBody>
      </p:sp>
      <p:sp>
        <p:nvSpPr>
          <p:cNvPr id="68" name="矩形 67"/>
          <p:cNvSpPr/>
          <p:nvPr/>
        </p:nvSpPr>
        <p:spPr>
          <a:xfrm>
            <a:off x="5715714" y="5287708"/>
            <a:ext cx="935608" cy="37293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语义解析</a:t>
            </a:r>
          </a:p>
        </p:txBody>
      </p:sp>
      <p:sp>
        <p:nvSpPr>
          <p:cNvPr id="69" name="矩形 68"/>
          <p:cNvSpPr/>
          <p:nvPr/>
        </p:nvSpPr>
        <p:spPr>
          <a:xfrm>
            <a:off x="6674476" y="5287605"/>
            <a:ext cx="943813" cy="37293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685800"/>
            <a:r>
              <a:rPr lang="zh-CN" altLang="en-US" sz="1050" b="1" dirty="0">
                <a:solidFill>
                  <a:srgbClr val="000000"/>
                </a:solidFill>
                <a:latin typeface="黑体" pitchFamily="49" charset="-122"/>
                <a:ea typeface="黑体" pitchFamily="49" charset="-122"/>
              </a:rPr>
              <a:t>语言生成</a:t>
            </a:r>
          </a:p>
        </p:txBody>
      </p:sp>
      <p:sp>
        <p:nvSpPr>
          <p:cNvPr id="71" name="文本框 70"/>
          <p:cNvSpPr txBox="1"/>
          <p:nvPr/>
        </p:nvSpPr>
        <p:spPr>
          <a:xfrm>
            <a:off x="262468" y="511314"/>
            <a:ext cx="795287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defRPr kumimoji="1" lang="zh-CN" altLang="en-US" sz="4000" b="1" dirty="0">
                <a:latin typeface="Calibri" pitchFamily="34" charset="0"/>
                <a:ea typeface="黑体" pitchFamily="49" charset="-122"/>
                <a:cs typeface="Calibri" pitchFamily="34" charset="0"/>
              </a:defRPr>
            </a:lvl1pPr>
            <a:lvl2pPr algn="ctr" eaLnBrk="0" hangingPunct="0">
              <a:defRPr sz="4000">
                <a:solidFill>
                  <a:schemeClr val="tx2"/>
                </a:solidFill>
                <a:latin typeface="Cambria" pitchFamily="18" charset="0"/>
                <a:ea typeface="华文行楷" pitchFamily="2" charset="-122"/>
              </a:defRPr>
            </a:lvl2pPr>
            <a:lvl3pPr algn="ctr" eaLnBrk="0" hangingPunct="0">
              <a:defRPr sz="4000">
                <a:solidFill>
                  <a:schemeClr val="tx2"/>
                </a:solidFill>
                <a:latin typeface="Cambria" pitchFamily="18" charset="0"/>
                <a:ea typeface="华文行楷" pitchFamily="2" charset="-122"/>
              </a:defRPr>
            </a:lvl3pPr>
            <a:lvl4pPr algn="ctr" eaLnBrk="0" hangingPunct="0">
              <a:defRPr sz="4000">
                <a:solidFill>
                  <a:schemeClr val="tx2"/>
                </a:solidFill>
                <a:latin typeface="Cambria" pitchFamily="18" charset="0"/>
                <a:ea typeface="华文行楷" pitchFamily="2" charset="-122"/>
              </a:defRPr>
            </a:lvl4pPr>
            <a:lvl5pPr algn="ctr" eaLnBrk="0" hangingPunct="0">
              <a:defRPr sz="4000">
                <a:solidFill>
                  <a:schemeClr val="tx2"/>
                </a:solidFill>
                <a:latin typeface="Cambria" pitchFamily="18" charset="0"/>
                <a:ea typeface="华文行楷" pitchFamily="2" charset="-122"/>
              </a:defRPr>
            </a:lvl5pPr>
            <a:lvl6pPr marL="457200" algn="ctr" fontAlgn="base">
              <a:spcBef>
                <a:spcPct val="0"/>
              </a:spcBef>
              <a:spcAft>
                <a:spcPct val="0"/>
              </a:spcAft>
              <a:defRPr sz="4000">
                <a:solidFill>
                  <a:schemeClr val="tx2"/>
                </a:solidFill>
                <a:ea typeface="黑体" pitchFamily="2" charset="-122"/>
              </a:defRPr>
            </a:lvl6pPr>
            <a:lvl7pPr marL="914400" algn="ctr" fontAlgn="base">
              <a:spcBef>
                <a:spcPct val="0"/>
              </a:spcBef>
              <a:spcAft>
                <a:spcPct val="0"/>
              </a:spcAft>
              <a:defRPr sz="4000">
                <a:solidFill>
                  <a:schemeClr val="tx2"/>
                </a:solidFill>
                <a:ea typeface="黑体" pitchFamily="2" charset="-122"/>
              </a:defRPr>
            </a:lvl7pPr>
            <a:lvl8pPr marL="1371600" algn="ctr" fontAlgn="base">
              <a:spcBef>
                <a:spcPct val="0"/>
              </a:spcBef>
              <a:spcAft>
                <a:spcPct val="0"/>
              </a:spcAft>
              <a:defRPr sz="4000">
                <a:solidFill>
                  <a:schemeClr val="tx2"/>
                </a:solidFill>
                <a:ea typeface="黑体" pitchFamily="2" charset="-122"/>
              </a:defRPr>
            </a:lvl8pPr>
            <a:lvl9pPr marL="1828800" algn="ctr" fontAlgn="base">
              <a:spcBef>
                <a:spcPct val="0"/>
              </a:spcBef>
              <a:spcAft>
                <a:spcPct val="0"/>
              </a:spcAft>
              <a:defRPr sz="4000">
                <a:solidFill>
                  <a:schemeClr val="tx2"/>
                </a:solidFill>
                <a:ea typeface="黑体" pitchFamily="2" charset="-122"/>
              </a:defRPr>
            </a:lvl9pPr>
          </a:lstStyle>
          <a:p>
            <a:r>
              <a:rPr lang="zh-CN" altLang="en-US" dirty="0" smtClean="0"/>
              <a:t>基于知识的智能人机交互</a:t>
            </a:r>
            <a:endParaRPr lang="zh-CN" altLang="en-US" dirty="0"/>
          </a:p>
        </p:txBody>
      </p:sp>
    </p:spTree>
    <p:extLst>
      <p:ext uri="{BB962C8B-B14F-4D97-AF65-F5344CB8AC3E}">
        <p14:creationId xmlns:p14="http://schemas.microsoft.com/office/powerpoint/2010/main" xmlns="" val="36583878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对象 5"/>
          <p:cNvGraphicFramePr>
            <a:graphicFrameLocks noChangeAspect="1"/>
          </p:cNvGraphicFramePr>
          <p:nvPr>
            <p:extLst/>
          </p:nvPr>
        </p:nvGraphicFramePr>
        <p:xfrm>
          <a:off x="5181600" y="3378200"/>
          <a:ext cx="3962400" cy="3429000"/>
        </p:xfrm>
        <a:graphic>
          <a:graphicData uri="http://schemas.openxmlformats.org/presentationml/2006/ole">
            <p:oleObj spid="_x0000_s2365" name="Visio" r:id="rId3" imgW="5791110" imgH="5019570" progId="">
              <p:embed/>
            </p:oleObj>
          </a:graphicData>
        </a:graphic>
      </p:graphicFrame>
      <p:sp>
        <p:nvSpPr>
          <p:cNvPr id="4" name="灯片编号占位符 3"/>
          <p:cNvSpPr>
            <a:spLocks noGrp="1"/>
          </p:cNvSpPr>
          <p:nvPr>
            <p:ph type="sldNum" sz="quarter" idx="12"/>
          </p:nvPr>
        </p:nvSpPr>
        <p:spPr/>
        <p:txBody>
          <a:bodyPr/>
          <a:lstStyle/>
          <a:p>
            <a:pPr>
              <a:defRPr/>
            </a:pPr>
            <a:fld id="{920D00E2-45E3-4CF2-8B20-C1D8D8325C83}" type="slidenum">
              <a:rPr lang="en-US" altLang="zh-CN" smtClean="0"/>
              <a:pPr>
                <a:defRPr/>
              </a:pPr>
              <a:t>37</a:t>
            </a:fld>
            <a:endParaRPr lang="en-US" altLang="zh-CN"/>
          </a:p>
        </p:txBody>
      </p:sp>
      <p:graphicFrame>
        <p:nvGraphicFramePr>
          <p:cNvPr id="5" name="对象 4"/>
          <p:cNvGraphicFramePr>
            <a:graphicFrameLocks noChangeAspect="1"/>
          </p:cNvGraphicFramePr>
          <p:nvPr>
            <p:extLst/>
          </p:nvPr>
        </p:nvGraphicFramePr>
        <p:xfrm>
          <a:off x="-76200" y="1684984"/>
          <a:ext cx="5524154" cy="5173016"/>
        </p:xfrm>
        <a:graphic>
          <a:graphicData uri="http://schemas.openxmlformats.org/presentationml/2006/ole">
            <p:oleObj spid="_x0000_s2366" name="Visio" r:id="rId4" imgW="6362711" imgH="6038820" progId="">
              <p:embed/>
            </p:oleObj>
          </a:graphicData>
        </a:graphic>
      </p:graphicFrame>
      <p:sp>
        <p:nvSpPr>
          <p:cNvPr id="7" name="矩形 6"/>
          <p:cNvSpPr/>
          <p:nvPr/>
        </p:nvSpPr>
        <p:spPr>
          <a:xfrm>
            <a:off x="5410200" y="1684984"/>
            <a:ext cx="3733800" cy="169321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对象 7"/>
          <p:cNvGraphicFramePr>
            <a:graphicFrameLocks noChangeAspect="1"/>
          </p:cNvGraphicFramePr>
          <p:nvPr>
            <p:extLst/>
          </p:nvPr>
        </p:nvGraphicFramePr>
        <p:xfrm>
          <a:off x="5943599" y="2047364"/>
          <a:ext cx="2705447" cy="1305436"/>
        </p:xfrm>
        <a:graphic>
          <a:graphicData uri="http://schemas.openxmlformats.org/presentationml/2006/ole">
            <p:oleObj spid="_x0000_s2367" name="Visio" r:id="rId5" imgW="6686601" imgH="3438450" progId="">
              <p:embed/>
            </p:oleObj>
          </a:graphicData>
        </a:graphic>
      </p:graphicFrame>
      <p:sp>
        <p:nvSpPr>
          <p:cNvPr id="9" name="矩形 8"/>
          <p:cNvSpPr/>
          <p:nvPr/>
        </p:nvSpPr>
        <p:spPr>
          <a:xfrm>
            <a:off x="5638800" y="1684984"/>
            <a:ext cx="2819400" cy="3623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基于领域知识的自动对话</a:t>
            </a:r>
            <a:endParaRPr lang="zh-CN" altLang="en-US" sz="1600" dirty="0">
              <a:latin typeface="黑体" panose="02010609060101010101" pitchFamily="49" charset="-122"/>
              <a:ea typeface="黑体" panose="02010609060101010101" pitchFamily="49" charset="-122"/>
            </a:endParaRPr>
          </a:p>
        </p:txBody>
      </p:sp>
      <p:sp>
        <p:nvSpPr>
          <p:cNvPr id="10" name="矩形 9"/>
          <p:cNvSpPr/>
          <p:nvPr/>
        </p:nvSpPr>
        <p:spPr>
          <a:xfrm>
            <a:off x="5600700" y="3408680"/>
            <a:ext cx="2819400" cy="3623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基于知识图谱的开放问答</a:t>
            </a:r>
            <a:endParaRPr lang="zh-CN" altLang="en-US" sz="1600" dirty="0">
              <a:latin typeface="黑体" panose="02010609060101010101" pitchFamily="49" charset="-122"/>
              <a:ea typeface="黑体" panose="02010609060101010101" pitchFamily="49" charset="-122"/>
            </a:endParaRPr>
          </a:p>
        </p:txBody>
      </p:sp>
      <p:sp>
        <p:nvSpPr>
          <p:cNvPr id="12" name="文本框 11"/>
          <p:cNvSpPr txBox="1"/>
          <p:nvPr/>
        </p:nvSpPr>
        <p:spPr>
          <a:xfrm>
            <a:off x="262468" y="511314"/>
            <a:ext cx="795287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0" hangingPunct="0">
              <a:defRPr kumimoji="1" lang="zh-CN" altLang="en-US" sz="4000" b="1" dirty="0">
                <a:latin typeface="Calibri" pitchFamily="34" charset="0"/>
                <a:ea typeface="黑体" pitchFamily="49" charset="-122"/>
                <a:cs typeface="Calibri" pitchFamily="34" charset="0"/>
              </a:defRPr>
            </a:lvl1pPr>
            <a:lvl2pPr algn="ctr" eaLnBrk="0" hangingPunct="0">
              <a:defRPr sz="4000">
                <a:solidFill>
                  <a:schemeClr val="tx2"/>
                </a:solidFill>
                <a:latin typeface="Cambria" pitchFamily="18" charset="0"/>
                <a:ea typeface="华文行楷" pitchFamily="2" charset="-122"/>
              </a:defRPr>
            </a:lvl2pPr>
            <a:lvl3pPr algn="ctr" eaLnBrk="0" hangingPunct="0">
              <a:defRPr sz="4000">
                <a:solidFill>
                  <a:schemeClr val="tx2"/>
                </a:solidFill>
                <a:latin typeface="Cambria" pitchFamily="18" charset="0"/>
                <a:ea typeface="华文行楷" pitchFamily="2" charset="-122"/>
              </a:defRPr>
            </a:lvl3pPr>
            <a:lvl4pPr algn="ctr" eaLnBrk="0" hangingPunct="0">
              <a:defRPr sz="4000">
                <a:solidFill>
                  <a:schemeClr val="tx2"/>
                </a:solidFill>
                <a:latin typeface="Cambria" pitchFamily="18" charset="0"/>
                <a:ea typeface="华文行楷" pitchFamily="2" charset="-122"/>
              </a:defRPr>
            </a:lvl4pPr>
            <a:lvl5pPr algn="ctr" eaLnBrk="0" hangingPunct="0">
              <a:defRPr sz="4000">
                <a:solidFill>
                  <a:schemeClr val="tx2"/>
                </a:solidFill>
                <a:latin typeface="Cambria" pitchFamily="18" charset="0"/>
                <a:ea typeface="华文行楷" pitchFamily="2" charset="-122"/>
              </a:defRPr>
            </a:lvl5pPr>
            <a:lvl6pPr marL="457200" algn="ctr" fontAlgn="base">
              <a:spcBef>
                <a:spcPct val="0"/>
              </a:spcBef>
              <a:spcAft>
                <a:spcPct val="0"/>
              </a:spcAft>
              <a:defRPr sz="4000">
                <a:solidFill>
                  <a:schemeClr val="tx2"/>
                </a:solidFill>
                <a:ea typeface="黑体" pitchFamily="2" charset="-122"/>
              </a:defRPr>
            </a:lvl6pPr>
            <a:lvl7pPr marL="914400" algn="ctr" fontAlgn="base">
              <a:spcBef>
                <a:spcPct val="0"/>
              </a:spcBef>
              <a:spcAft>
                <a:spcPct val="0"/>
              </a:spcAft>
              <a:defRPr sz="4000">
                <a:solidFill>
                  <a:schemeClr val="tx2"/>
                </a:solidFill>
                <a:ea typeface="黑体" pitchFamily="2" charset="-122"/>
              </a:defRPr>
            </a:lvl7pPr>
            <a:lvl8pPr marL="1371600" algn="ctr" fontAlgn="base">
              <a:spcBef>
                <a:spcPct val="0"/>
              </a:spcBef>
              <a:spcAft>
                <a:spcPct val="0"/>
              </a:spcAft>
              <a:defRPr sz="4000">
                <a:solidFill>
                  <a:schemeClr val="tx2"/>
                </a:solidFill>
                <a:ea typeface="黑体" pitchFamily="2" charset="-122"/>
              </a:defRPr>
            </a:lvl8pPr>
            <a:lvl9pPr marL="1828800" algn="ctr" fontAlgn="base">
              <a:spcBef>
                <a:spcPct val="0"/>
              </a:spcBef>
              <a:spcAft>
                <a:spcPct val="0"/>
              </a:spcAft>
              <a:defRPr sz="4000">
                <a:solidFill>
                  <a:schemeClr val="tx2"/>
                </a:solidFill>
                <a:ea typeface="黑体" pitchFamily="2" charset="-122"/>
              </a:defRPr>
            </a:lvl9pPr>
          </a:lstStyle>
          <a:p>
            <a:r>
              <a:rPr lang="zh-CN" altLang="en-US" dirty="0" smtClean="0"/>
              <a:t>知识的融合、推理与问答</a:t>
            </a:r>
            <a:endParaRPr lang="zh-CN" altLang="en-US" dirty="0"/>
          </a:p>
        </p:txBody>
      </p:sp>
    </p:spTree>
    <p:extLst>
      <p:ext uri="{BB962C8B-B14F-4D97-AF65-F5344CB8AC3E}">
        <p14:creationId xmlns:p14="http://schemas.microsoft.com/office/powerpoint/2010/main" xmlns="" val="16140785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422394"/>
            <a:ext cx="8229600" cy="2942710"/>
          </a:xfrm>
        </p:spPr>
        <p:txBody>
          <a:bodyPr>
            <a:normAutofit fontScale="77500" lnSpcReduction="20000"/>
          </a:bodyPr>
          <a:lstStyle/>
          <a:p>
            <a:pPr>
              <a:lnSpc>
                <a:spcPct val="120000"/>
              </a:lnSpc>
            </a:pPr>
            <a:r>
              <a:rPr lang="zh-CN" altLang="en-US" dirty="0" smtClean="0"/>
              <a:t>软件开发：人力密集型活动，开发者及资源之间的协作效率是影响开发效率的关键。</a:t>
            </a:r>
            <a:endParaRPr lang="en-US" altLang="zh-CN" dirty="0" smtClean="0"/>
          </a:p>
          <a:p>
            <a:pPr>
              <a:lnSpc>
                <a:spcPct val="120000"/>
              </a:lnSpc>
            </a:pPr>
            <a:r>
              <a:rPr lang="zh-CN" altLang="en-US" dirty="0" smtClean="0"/>
              <a:t>目标：基于软件开发大数据构建以开发者为中心的知识库，分析开发者、资源及关联关系并进行智能推荐，从而提高开发效率</a:t>
            </a:r>
            <a:endParaRPr lang="en-US" altLang="zh-CN" dirty="0" smtClean="0"/>
          </a:p>
          <a:p>
            <a:pPr lvl="1">
              <a:lnSpc>
                <a:spcPct val="120000"/>
              </a:lnSpc>
            </a:pPr>
            <a:r>
              <a:rPr lang="zh-CN" altLang="en-US" dirty="0" smtClean="0"/>
              <a:t>“显式协作”</a:t>
            </a:r>
            <a:r>
              <a:rPr lang="en-US" altLang="zh-CN" dirty="0" smtClean="0">
                <a:sym typeface="Wingdings" pitchFamily="2" charset="2"/>
              </a:rPr>
              <a:t></a:t>
            </a:r>
            <a:r>
              <a:rPr lang="zh-CN" altLang="en-US" dirty="0" smtClean="0">
                <a:sym typeface="Wingdings" pitchFamily="2" charset="2"/>
              </a:rPr>
              <a:t>众包软件开发、开发者及任务推荐</a:t>
            </a:r>
            <a:endParaRPr lang="en-US" altLang="zh-CN" dirty="0" smtClean="0">
              <a:sym typeface="Wingdings" pitchFamily="2" charset="2"/>
            </a:endParaRPr>
          </a:p>
          <a:p>
            <a:pPr lvl="1">
              <a:lnSpc>
                <a:spcPct val="120000"/>
              </a:lnSpc>
            </a:pPr>
            <a:r>
              <a:rPr lang="zh-CN" altLang="en-US" dirty="0" smtClean="0">
                <a:sym typeface="Wingdings" pitchFamily="2" charset="2"/>
              </a:rPr>
              <a:t>“隐式协作”</a:t>
            </a:r>
            <a:r>
              <a:rPr lang="en-US" altLang="zh-CN" dirty="0" smtClean="0">
                <a:sym typeface="Wingdings" pitchFamily="2" charset="2"/>
              </a:rPr>
              <a:t></a:t>
            </a:r>
            <a:r>
              <a:rPr lang="zh-CN" altLang="en-US" dirty="0" smtClean="0"/>
              <a:t>软件资源（代码、文档等）智能推荐和重用</a:t>
            </a:r>
            <a:endParaRPr lang="zh-CN" altLang="en-US" dirty="0"/>
          </a:p>
        </p:txBody>
      </p:sp>
      <p:sp>
        <p:nvSpPr>
          <p:cNvPr id="4" name="矩形 3"/>
          <p:cNvSpPr/>
          <p:nvPr/>
        </p:nvSpPr>
        <p:spPr>
          <a:xfrm>
            <a:off x="789527" y="4664482"/>
            <a:ext cx="1296144" cy="1656184"/>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zh-CN" altLang="en-US" b="1" dirty="0" smtClean="0">
                <a:solidFill>
                  <a:schemeClr val="tx1"/>
                </a:solidFill>
                <a:latin typeface="微软雅黑" pitchFamily="34" charset="-122"/>
                <a:ea typeface="微软雅黑" pitchFamily="34" charset="-122"/>
              </a:rPr>
              <a:t>软件大数据</a:t>
            </a:r>
            <a:r>
              <a:rPr lang="en-US" altLang="zh-CN" b="1" dirty="0" smtClean="0">
                <a:solidFill>
                  <a:schemeClr val="tx1"/>
                </a:solidFill>
                <a:latin typeface="微软雅黑" pitchFamily="34" charset="-122"/>
                <a:ea typeface="微软雅黑" pitchFamily="34" charset="-122"/>
              </a:rPr>
              <a:t/>
            </a:r>
            <a:br>
              <a:rPr lang="en-US" altLang="zh-CN" b="1" dirty="0" smtClean="0">
                <a:solidFill>
                  <a:schemeClr val="tx1"/>
                </a:solidFill>
                <a:latin typeface="微软雅黑" pitchFamily="34" charset="-122"/>
                <a:ea typeface="微软雅黑" pitchFamily="34" charset="-122"/>
              </a:rPr>
            </a:br>
            <a:r>
              <a:rPr lang="zh-CN" altLang="en-US" sz="1200" b="1" dirty="0" smtClean="0">
                <a:solidFill>
                  <a:schemeClr val="tx1"/>
                </a:solidFill>
                <a:latin typeface="微软雅黑" pitchFamily="34" charset="-122"/>
                <a:ea typeface="微软雅黑" pitchFamily="34" charset="-122"/>
              </a:rPr>
              <a:t>（开发人员、代码、</a:t>
            </a:r>
            <a:r>
              <a:rPr lang="en-US" altLang="zh-CN" sz="1200" b="1" dirty="0" smtClean="0">
                <a:solidFill>
                  <a:schemeClr val="tx1"/>
                </a:solidFill>
                <a:latin typeface="微软雅黑" pitchFamily="34" charset="-122"/>
                <a:ea typeface="微软雅黑" pitchFamily="34" charset="-122"/>
              </a:rPr>
              <a:t/>
            </a:r>
            <a:br>
              <a:rPr lang="en-US" altLang="zh-CN" sz="1200" b="1" dirty="0" smtClean="0">
                <a:solidFill>
                  <a:schemeClr val="tx1"/>
                </a:solidFill>
                <a:latin typeface="微软雅黑" pitchFamily="34" charset="-122"/>
                <a:ea typeface="微软雅黑" pitchFamily="34" charset="-122"/>
              </a:rPr>
            </a:br>
            <a:r>
              <a:rPr lang="zh-CN" altLang="en-US" sz="1200" b="1" dirty="0" smtClean="0">
                <a:solidFill>
                  <a:schemeClr val="tx1"/>
                </a:solidFill>
                <a:latin typeface="微软雅黑" pitchFamily="34" charset="-122"/>
                <a:ea typeface="微软雅黑" pitchFamily="34" charset="-122"/>
              </a:rPr>
              <a:t>问答和缺陷等）</a:t>
            </a:r>
            <a:endParaRPr lang="zh-CN" altLang="en-US" sz="1400" b="1" dirty="0" smtClean="0">
              <a:solidFill>
                <a:schemeClr val="tx1"/>
              </a:solidFill>
              <a:latin typeface="微软雅黑" pitchFamily="34" charset="-122"/>
              <a:ea typeface="微软雅黑" pitchFamily="34" charset="-122"/>
            </a:endParaRPr>
          </a:p>
        </p:txBody>
      </p:sp>
      <p:sp>
        <p:nvSpPr>
          <p:cNvPr id="5" name="矩形 4"/>
          <p:cNvSpPr/>
          <p:nvPr/>
        </p:nvSpPr>
        <p:spPr>
          <a:xfrm>
            <a:off x="2949767" y="4664482"/>
            <a:ext cx="1584176" cy="1656184"/>
          </a:xfrm>
          <a:prstGeom prst="rect">
            <a:avLst/>
          </a:prstGeom>
          <a:solidFill>
            <a:srgbClr val="CCECFF"/>
          </a:solidFill>
          <a:ln/>
        </p:spPr>
        <p:style>
          <a:lnRef idx="1">
            <a:schemeClr val="accent2"/>
          </a:lnRef>
          <a:fillRef idx="2">
            <a:schemeClr val="accent2"/>
          </a:fillRef>
          <a:effectRef idx="1">
            <a:schemeClr val="accent2"/>
          </a:effectRef>
          <a:fontRef idx="minor">
            <a:schemeClr val="dk1"/>
          </a:fontRef>
        </p:style>
        <p:txBody>
          <a:bodyPr wrap="none" rtlCol="0" anchor="t" anchorCtr="0"/>
          <a:lstStyle/>
          <a:p>
            <a:pPr algn="ctr"/>
            <a:r>
              <a:rPr lang="zh-CN" altLang="en-US" b="1" dirty="0" smtClean="0">
                <a:solidFill>
                  <a:schemeClr val="tx1"/>
                </a:solidFill>
                <a:latin typeface="微软雅黑" pitchFamily="34" charset="-122"/>
                <a:ea typeface="微软雅黑" pitchFamily="34" charset="-122"/>
              </a:rPr>
              <a:t>开发者知识库</a:t>
            </a:r>
          </a:p>
        </p:txBody>
      </p:sp>
      <p:pic>
        <p:nvPicPr>
          <p:cNvPr id="6" name="Picture 8" descr="http://funtootstaging.cloudapp.net/site/wp-content/uploads/2015/06/10-ontology-350.png"/>
          <p:cNvPicPr>
            <a:picLocks noChangeAspect="1" noChangeArrowheads="1"/>
          </p:cNvPicPr>
          <p:nvPr/>
        </p:nvPicPr>
        <p:blipFill>
          <a:blip r:embed="rId2" cstate="print"/>
          <a:srcRect/>
          <a:stretch>
            <a:fillRect/>
          </a:stretch>
        </p:blipFill>
        <p:spPr bwMode="auto">
          <a:xfrm>
            <a:off x="3052777" y="4921602"/>
            <a:ext cx="1368152" cy="1368152"/>
          </a:xfrm>
          <a:prstGeom prst="rect">
            <a:avLst/>
          </a:prstGeom>
          <a:noFill/>
        </p:spPr>
      </p:pic>
      <p:sp>
        <p:nvSpPr>
          <p:cNvPr id="7" name="圆角矩形 6"/>
          <p:cNvSpPr/>
          <p:nvPr/>
        </p:nvSpPr>
        <p:spPr>
          <a:xfrm>
            <a:off x="5653267" y="4520466"/>
            <a:ext cx="2821868" cy="648072"/>
          </a:xfrm>
          <a:prstGeom prst="roundRect">
            <a:avLst/>
          </a:prstGeom>
          <a:solidFill>
            <a:srgbClr val="A3D2FD"/>
          </a:solidFill>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zh-CN" altLang="en-US" sz="2000" b="1" dirty="0" smtClean="0">
                <a:solidFill>
                  <a:schemeClr val="tx1"/>
                </a:solidFill>
                <a:latin typeface="微软雅黑" pitchFamily="34" charset="-122"/>
                <a:ea typeface="微软雅黑" pitchFamily="34" charset="-122"/>
              </a:rPr>
              <a:t>众包开发和任务智能推荐</a:t>
            </a:r>
          </a:p>
        </p:txBody>
      </p:sp>
      <p:sp>
        <p:nvSpPr>
          <p:cNvPr id="8" name="圆角矩形 7"/>
          <p:cNvSpPr/>
          <p:nvPr/>
        </p:nvSpPr>
        <p:spPr>
          <a:xfrm>
            <a:off x="5653267" y="5672594"/>
            <a:ext cx="2821868" cy="648072"/>
          </a:xfrm>
          <a:prstGeom prst="roundRect">
            <a:avLst/>
          </a:prstGeom>
          <a:solidFill>
            <a:srgbClr val="96F8A2"/>
          </a:solidFill>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zh-CN" altLang="en-US" sz="2000" b="1" dirty="0" smtClean="0">
                <a:solidFill>
                  <a:schemeClr val="tx1"/>
                </a:solidFill>
                <a:latin typeface="微软雅黑" pitchFamily="34" charset="-122"/>
                <a:ea typeface="微软雅黑" pitchFamily="34" charset="-122"/>
              </a:rPr>
              <a:t>软件资源推荐和重用</a:t>
            </a:r>
          </a:p>
        </p:txBody>
      </p:sp>
      <p:sp>
        <p:nvSpPr>
          <p:cNvPr id="9" name="右箭头 8"/>
          <p:cNvSpPr/>
          <p:nvPr/>
        </p:nvSpPr>
        <p:spPr>
          <a:xfrm>
            <a:off x="2229687" y="5312554"/>
            <a:ext cx="648072" cy="432048"/>
          </a:xfrm>
          <a:prstGeom prst="rightArrow">
            <a:avLst/>
          </a:prstGeom>
          <a:solidFill>
            <a:schemeClr val="bg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smtClean="0">
              <a:solidFill>
                <a:schemeClr val="tx1"/>
              </a:solidFill>
              <a:latin typeface="微软雅黑" pitchFamily="34" charset="-122"/>
              <a:ea typeface="微软雅黑" pitchFamily="34" charset="-122"/>
            </a:endParaRPr>
          </a:p>
        </p:txBody>
      </p:sp>
      <p:sp>
        <p:nvSpPr>
          <p:cNvPr id="10" name="TextBox 9"/>
          <p:cNvSpPr txBox="1"/>
          <p:nvPr/>
        </p:nvSpPr>
        <p:spPr>
          <a:xfrm>
            <a:off x="2157679" y="4736490"/>
            <a:ext cx="792088" cy="646331"/>
          </a:xfrm>
          <a:prstGeom prst="rect">
            <a:avLst/>
          </a:prstGeom>
          <a:noFill/>
        </p:spPr>
        <p:txBody>
          <a:bodyPr wrap="square" rtlCol="0">
            <a:spAutoFit/>
          </a:bodyPr>
          <a:lstStyle/>
          <a:p>
            <a:r>
              <a:rPr lang="zh-CN" altLang="en-US" dirty="0" smtClean="0"/>
              <a:t>挖掘分析</a:t>
            </a:r>
            <a:endParaRPr lang="zh-CN" altLang="en-US" dirty="0"/>
          </a:p>
        </p:txBody>
      </p:sp>
      <p:sp>
        <p:nvSpPr>
          <p:cNvPr id="11" name="右箭头 10"/>
          <p:cNvSpPr/>
          <p:nvPr/>
        </p:nvSpPr>
        <p:spPr>
          <a:xfrm rot="20564877">
            <a:off x="4821975" y="4845848"/>
            <a:ext cx="792088" cy="360040"/>
          </a:xfrm>
          <a:prstGeom prst="rightArrow">
            <a:avLst/>
          </a:prstGeom>
          <a:solidFill>
            <a:schemeClr val="bg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smtClean="0">
              <a:solidFill>
                <a:schemeClr val="tx1"/>
              </a:solidFill>
              <a:latin typeface="微软雅黑" pitchFamily="34" charset="-122"/>
              <a:ea typeface="微软雅黑" pitchFamily="34" charset="-122"/>
            </a:endParaRPr>
          </a:p>
        </p:txBody>
      </p:sp>
      <p:sp>
        <p:nvSpPr>
          <p:cNvPr id="12" name="TextBox 11"/>
          <p:cNvSpPr txBox="1"/>
          <p:nvPr/>
        </p:nvSpPr>
        <p:spPr>
          <a:xfrm>
            <a:off x="4749967" y="4212311"/>
            <a:ext cx="792088" cy="646331"/>
          </a:xfrm>
          <a:prstGeom prst="rect">
            <a:avLst/>
          </a:prstGeom>
          <a:noFill/>
        </p:spPr>
        <p:txBody>
          <a:bodyPr wrap="square" rtlCol="0">
            <a:spAutoFit/>
          </a:bodyPr>
          <a:lstStyle/>
          <a:p>
            <a:r>
              <a:rPr lang="zh-CN" altLang="en-US" dirty="0" smtClean="0"/>
              <a:t>显式协作</a:t>
            </a:r>
            <a:endParaRPr lang="zh-CN" altLang="en-US" dirty="0"/>
          </a:p>
        </p:txBody>
      </p:sp>
      <p:sp>
        <p:nvSpPr>
          <p:cNvPr id="13" name="TextBox 12"/>
          <p:cNvSpPr txBox="1"/>
          <p:nvPr/>
        </p:nvSpPr>
        <p:spPr>
          <a:xfrm>
            <a:off x="4749967" y="6024011"/>
            <a:ext cx="792088" cy="646331"/>
          </a:xfrm>
          <a:prstGeom prst="rect">
            <a:avLst/>
          </a:prstGeom>
          <a:noFill/>
        </p:spPr>
        <p:txBody>
          <a:bodyPr wrap="square" rtlCol="0">
            <a:spAutoFit/>
          </a:bodyPr>
          <a:lstStyle/>
          <a:p>
            <a:r>
              <a:rPr lang="zh-CN" altLang="en-US" dirty="0" smtClean="0"/>
              <a:t>隐式协作</a:t>
            </a:r>
            <a:endParaRPr lang="zh-CN" altLang="en-US" dirty="0"/>
          </a:p>
        </p:txBody>
      </p:sp>
      <p:sp>
        <p:nvSpPr>
          <p:cNvPr id="14" name="右箭头 13"/>
          <p:cNvSpPr/>
          <p:nvPr/>
        </p:nvSpPr>
        <p:spPr>
          <a:xfrm rot="1003825">
            <a:off x="4826121" y="5566205"/>
            <a:ext cx="792088" cy="360040"/>
          </a:xfrm>
          <a:prstGeom prst="rightArrow">
            <a:avLst/>
          </a:prstGeom>
          <a:solidFill>
            <a:schemeClr val="bg1"/>
          </a:solidFill>
          <a:ln w="19050">
            <a:solidFill>
              <a:schemeClr val="tx1"/>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endParaRPr lang="zh-CN" altLang="en-US" sz="1400" b="1" dirty="0" smtClean="0">
              <a:solidFill>
                <a:schemeClr val="tx1"/>
              </a:solidFill>
              <a:latin typeface="微软雅黑" pitchFamily="34" charset="-122"/>
              <a:ea typeface="微软雅黑" pitchFamily="34" charset="-122"/>
            </a:endParaRPr>
          </a:p>
        </p:txBody>
      </p:sp>
      <p:sp>
        <p:nvSpPr>
          <p:cNvPr id="16" name="标题 1"/>
          <p:cNvSpPr>
            <a:spLocks noGrp="1"/>
          </p:cNvSpPr>
          <p:nvPr>
            <p:ph type="title"/>
          </p:nvPr>
        </p:nvSpPr>
        <p:spPr>
          <a:xfrm>
            <a:off x="457200" y="274638"/>
            <a:ext cx="8229600" cy="1143000"/>
          </a:xfrm>
        </p:spPr>
        <p:txBody>
          <a:bodyPr/>
          <a:lstStyle/>
          <a:p>
            <a:r>
              <a:rPr kumimoji="1" lang="zh-CN" altLang="en-US" sz="3800" dirty="0" smtClean="0"/>
              <a:t>方向</a:t>
            </a:r>
            <a:r>
              <a:rPr kumimoji="1" lang="en-US" altLang="zh-CN" sz="3800" dirty="0" smtClean="0"/>
              <a:t>1:</a:t>
            </a:r>
            <a:r>
              <a:rPr kumimoji="1" lang="zh-CN" altLang="en-US" sz="3800" dirty="0" smtClean="0"/>
              <a:t>基于智能协作的软件开发方法</a:t>
            </a:r>
            <a:endParaRPr kumimoji="1" lang="zh-CN" altLang="en-US" sz="3800" dirty="0"/>
          </a:p>
        </p:txBody>
      </p:sp>
    </p:spTree>
    <p:extLst>
      <p:ext uri="{BB962C8B-B14F-4D97-AF65-F5344CB8AC3E}">
        <p14:creationId xmlns:p14="http://schemas.microsoft.com/office/powerpoint/2010/main" xmlns="" val="38838481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1675" y="409914"/>
            <a:ext cx="8229600" cy="788669"/>
          </a:xfrm>
        </p:spPr>
        <p:txBody>
          <a:bodyPr>
            <a:normAutofit/>
          </a:bodyPr>
          <a:lstStyle/>
          <a:p>
            <a:r>
              <a:rPr kumimoji="1" lang="zh-CN" altLang="en-US" sz="3600" dirty="0" smtClean="0">
                <a:latin typeface="黑体"/>
                <a:ea typeface="黑体"/>
                <a:cs typeface="黑体"/>
              </a:rPr>
              <a:t>方向</a:t>
            </a:r>
            <a:r>
              <a:rPr kumimoji="1" lang="en-US" altLang="zh-CN" sz="3600" dirty="0" smtClean="0">
                <a:latin typeface="黑体"/>
                <a:ea typeface="黑体"/>
                <a:cs typeface="黑体"/>
              </a:rPr>
              <a:t>1</a:t>
            </a:r>
            <a:r>
              <a:rPr kumimoji="1" lang="zh-CN" altLang="en-US" sz="3600" dirty="0" smtClean="0">
                <a:latin typeface="黑体"/>
                <a:ea typeface="黑体"/>
                <a:cs typeface="黑体"/>
              </a:rPr>
              <a:t>：面向人机协作的群体计算</a:t>
            </a:r>
            <a:endParaRPr kumimoji="1" lang="zh-CN" altLang="en-US" sz="3600" dirty="0">
              <a:latin typeface="黑体"/>
              <a:ea typeface="黑体"/>
              <a:cs typeface="黑体"/>
            </a:endParaRPr>
          </a:p>
        </p:txBody>
      </p:sp>
      <p:cxnSp>
        <p:nvCxnSpPr>
          <p:cNvPr id="13" name="直线连接符 12"/>
          <p:cNvCxnSpPr/>
          <p:nvPr/>
        </p:nvCxnSpPr>
        <p:spPr>
          <a:xfrm flipV="1">
            <a:off x="193662" y="5343463"/>
            <a:ext cx="8937273" cy="1"/>
          </a:xfrm>
          <a:prstGeom prst="line">
            <a:avLst/>
          </a:prstGeom>
          <a:ln>
            <a:solidFill>
              <a:schemeClr val="tx2"/>
            </a:solidFill>
            <a:prstDash val="dashDot"/>
          </a:ln>
        </p:spPr>
        <p:style>
          <a:lnRef idx="2">
            <a:schemeClr val="accent1"/>
          </a:lnRef>
          <a:fillRef idx="0">
            <a:schemeClr val="accent1"/>
          </a:fillRef>
          <a:effectRef idx="1">
            <a:schemeClr val="accent1"/>
          </a:effectRef>
          <a:fontRef idx="minor">
            <a:schemeClr val="tx1"/>
          </a:fontRef>
        </p:style>
      </p:cxnSp>
      <p:sp>
        <p:nvSpPr>
          <p:cNvPr id="21" name="圆角矩形 20"/>
          <p:cNvSpPr/>
          <p:nvPr/>
        </p:nvSpPr>
        <p:spPr>
          <a:xfrm>
            <a:off x="834088" y="2326072"/>
            <a:ext cx="7727004" cy="118145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zh-CN" altLang="en-US" dirty="0">
              <a:solidFill>
                <a:srgbClr val="000000"/>
              </a:solidFill>
              <a:latin typeface="黑体"/>
              <a:ea typeface="黑体"/>
              <a:cs typeface="黑体"/>
            </a:endParaRPr>
          </a:p>
        </p:txBody>
      </p:sp>
      <p:sp>
        <p:nvSpPr>
          <p:cNvPr id="25" name="上箭头 24"/>
          <p:cNvSpPr/>
          <p:nvPr/>
        </p:nvSpPr>
        <p:spPr>
          <a:xfrm>
            <a:off x="4598140" y="5166247"/>
            <a:ext cx="531585" cy="35443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6" name="上箭头 25"/>
          <p:cNvSpPr/>
          <p:nvPr/>
        </p:nvSpPr>
        <p:spPr>
          <a:xfrm>
            <a:off x="1630123" y="5166247"/>
            <a:ext cx="531585" cy="35443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7" name="上箭头 26"/>
          <p:cNvSpPr/>
          <p:nvPr/>
        </p:nvSpPr>
        <p:spPr>
          <a:xfrm>
            <a:off x="7521856" y="5156154"/>
            <a:ext cx="531585" cy="35443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646858" y="2222689"/>
            <a:ext cx="8126180" cy="2933465"/>
          </a:xfrm>
          <a:prstGeom prst="rect">
            <a:avLst/>
          </a:prstGeom>
          <a:no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1" name="文本框 30"/>
          <p:cNvSpPr txBox="1"/>
          <p:nvPr/>
        </p:nvSpPr>
        <p:spPr>
          <a:xfrm>
            <a:off x="1941566" y="2370376"/>
            <a:ext cx="4917162" cy="646331"/>
          </a:xfrm>
          <a:prstGeom prst="rect">
            <a:avLst/>
          </a:prstGeom>
          <a:noFill/>
        </p:spPr>
        <p:txBody>
          <a:bodyPr wrap="square" rtlCol="0">
            <a:spAutoFit/>
          </a:bodyPr>
          <a:lstStyle/>
          <a:p>
            <a:pPr algn="ctr"/>
            <a:r>
              <a:rPr kumimoji="1" lang="zh-CN" altLang="en-US" dirty="0" smtClean="0">
                <a:solidFill>
                  <a:srgbClr val="000000"/>
                </a:solidFill>
                <a:latin typeface="黑体"/>
                <a:ea typeface="黑体"/>
                <a:cs typeface="黑体"/>
              </a:rPr>
              <a:t>支持人机协作的</a:t>
            </a:r>
            <a:r>
              <a:rPr kumimoji="1" lang="zh-CN" altLang="en-US" dirty="0">
                <a:solidFill>
                  <a:srgbClr val="000000"/>
                </a:solidFill>
                <a:latin typeface="黑体"/>
                <a:ea typeface="黑体"/>
                <a:cs typeface="黑体"/>
              </a:rPr>
              <a:t>群体计算框架与技术体系</a:t>
            </a:r>
          </a:p>
          <a:p>
            <a:pPr algn="ctr"/>
            <a:endParaRPr kumimoji="1" lang="zh-CN" altLang="en-US" dirty="0"/>
          </a:p>
        </p:txBody>
      </p:sp>
      <p:sp>
        <p:nvSpPr>
          <p:cNvPr id="19" name="圆角矩形 18"/>
          <p:cNvSpPr/>
          <p:nvPr/>
        </p:nvSpPr>
        <p:spPr>
          <a:xfrm>
            <a:off x="3575310" y="2744309"/>
            <a:ext cx="2131651" cy="612000"/>
          </a:xfrm>
          <a:prstGeom prst="roundRect">
            <a:avLst/>
          </a:prstGeom>
          <a:solidFill>
            <a:srgbClr val="FFFFFF"/>
          </a:solidFill>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600" dirty="0" smtClean="0">
                <a:solidFill>
                  <a:srgbClr val="000000"/>
                </a:solidFill>
                <a:latin typeface="黑体"/>
                <a:ea typeface="黑体"/>
                <a:cs typeface="黑体"/>
              </a:rPr>
              <a:t>复杂任务的群体结果汇聚方法</a:t>
            </a:r>
            <a:endParaRPr kumimoji="1" lang="zh-CN" altLang="en-US" sz="1600" dirty="0">
              <a:solidFill>
                <a:srgbClr val="000000"/>
              </a:solidFill>
              <a:latin typeface="黑体"/>
              <a:ea typeface="黑体"/>
              <a:cs typeface="黑体"/>
            </a:endParaRPr>
          </a:p>
        </p:txBody>
      </p:sp>
      <p:sp>
        <p:nvSpPr>
          <p:cNvPr id="29" name="圆角矩形 28"/>
          <p:cNvSpPr/>
          <p:nvPr/>
        </p:nvSpPr>
        <p:spPr>
          <a:xfrm>
            <a:off x="6384077" y="2744309"/>
            <a:ext cx="1715016" cy="612000"/>
          </a:xfrm>
          <a:prstGeom prst="roundRect">
            <a:avLst/>
          </a:prstGeom>
          <a:solidFill>
            <a:srgbClr val="FFFFFF"/>
          </a:solidFill>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600" dirty="0" smtClean="0">
                <a:solidFill>
                  <a:srgbClr val="000000"/>
                </a:solidFill>
                <a:latin typeface="黑体"/>
                <a:ea typeface="黑体"/>
                <a:cs typeface="黑体"/>
              </a:rPr>
              <a:t>群体协作中的机制设计</a:t>
            </a:r>
            <a:endParaRPr kumimoji="1" lang="zh-CN" altLang="en-US" sz="1600" dirty="0">
              <a:solidFill>
                <a:srgbClr val="000000"/>
              </a:solidFill>
              <a:latin typeface="黑体"/>
              <a:ea typeface="黑体"/>
              <a:cs typeface="黑体"/>
            </a:endParaRPr>
          </a:p>
        </p:txBody>
      </p:sp>
      <p:sp>
        <p:nvSpPr>
          <p:cNvPr id="30" name="圆角矩形 29"/>
          <p:cNvSpPr/>
          <p:nvPr/>
        </p:nvSpPr>
        <p:spPr>
          <a:xfrm>
            <a:off x="1079806" y="2749643"/>
            <a:ext cx="1870587" cy="610204"/>
          </a:xfrm>
          <a:prstGeom prst="roundRect">
            <a:avLst/>
          </a:prstGeom>
          <a:solidFill>
            <a:srgbClr val="FFFFFF"/>
          </a:solidFill>
          <a:ln>
            <a:solidFill>
              <a:srgbClr val="00000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sz="1600" dirty="0" smtClean="0">
                <a:solidFill>
                  <a:srgbClr val="000000"/>
                </a:solidFill>
                <a:latin typeface="黑体"/>
                <a:ea typeface="黑体"/>
                <a:cs typeface="黑体"/>
              </a:rPr>
              <a:t>面向人机协作的任务分配方法</a:t>
            </a:r>
            <a:endParaRPr kumimoji="1" lang="zh-CN" altLang="en-US" sz="1600" dirty="0">
              <a:solidFill>
                <a:srgbClr val="000000"/>
              </a:solidFill>
              <a:latin typeface="黑体"/>
              <a:ea typeface="黑体"/>
              <a:cs typeface="黑体"/>
            </a:endParaRPr>
          </a:p>
        </p:txBody>
      </p:sp>
      <p:sp>
        <p:nvSpPr>
          <p:cNvPr id="32" name="圆角矩形 31"/>
          <p:cNvSpPr/>
          <p:nvPr/>
        </p:nvSpPr>
        <p:spPr>
          <a:xfrm>
            <a:off x="907916" y="3743820"/>
            <a:ext cx="1565235" cy="110228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黑体"/>
                <a:ea typeface="黑体"/>
                <a:cs typeface="黑体"/>
              </a:rPr>
              <a:t>基于人机协作的商品数据情感分析</a:t>
            </a:r>
            <a:endParaRPr kumimoji="1" lang="zh-CN" altLang="en-US" dirty="0">
              <a:solidFill>
                <a:schemeClr val="bg1"/>
              </a:solidFill>
              <a:latin typeface="黑体"/>
              <a:ea typeface="黑体"/>
              <a:cs typeface="黑体"/>
            </a:endParaRPr>
          </a:p>
        </p:txBody>
      </p:sp>
      <p:sp>
        <p:nvSpPr>
          <p:cNvPr id="33" name="圆角矩形 32"/>
          <p:cNvSpPr/>
          <p:nvPr/>
        </p:nvSpPr>
        <p:spPr>
          <a:xfrm>
            <a:off x="2635580" y="3729053"/>
            <a:ext cx="1224000" cy="112649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黑体"/>
                <a:ea typeface="黑体"/>
                <a:cs typeface="黑体"/>
              </a:rPr>
              <a:t>上下文敏感的众包结果汇聚</a:t>
            </a:r>
            <a:endParaRPr kumimoji="1" lang="zh-CN" altLang="en-US" dirty="0">
              <a:solidFill>
                <a:schemeClr val="bg1"/>
              </a:solidFill>
              <a:latin typeface="黑体"/>
              <a:ea typeface="黑体"/>
              <a:cs typeface="黑体"/>
            </a:endParaRPr>
          </a:p>
        </p:txBody>
      </p:sp>
      <p:sp>
        <p:nvSpPr>
          <p:cNvPr id="34" name="圆角矩形 33"/>
          <p:cNvSpPr/>
          <p:nvPr/>
        </p:nvSpPr>
        <p:spPr>
          <a:xfrm>
            <a:off x="6803175" y="3758588"/>
            <a:ext cx="1709375" cy="111705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黑体"/>
                <a:ea typeface="黑体"/>
                <a:cs typeface="黑体"/>
              </a:rPr>
              <a:t>面向群体感知类任务的激励相容机制</a:t>
            </a:r>
            <a:endParaRPr kumimoji="1" lang="zh-CN" altLang="en-US" dirty="0">
              <a:solidFill>
                <a:schemeClr val="bg1"/>
              </a:solidFill>
              <a:latin typeface="黑体"/>
              <a:ea typeface="黑体"/>
              <a:cs typeface="黑体"/>
            </a:endParaRPr>
          </a:p>
        </p:txBody>
      </p:sp>
      <p:sp>
        <p:nvSpPr>
          <p:cNvPr id="35" name="圆角矩形 34"/>
          <p:cNvSpPr/>
          <p:nvPr/>
        </p:nvSpPr>
        <p:spPr>
          <a:xfrm>
            <a:off x="5439039" y="3729053"/>
            <a:ext cx="1227727" cy="114597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黑体"/>
                <a:ea typeface="黑体"/>
                <a:cs typeface="黑体"/>
              </a:rPr>
              <a:t>处理结果中噪声数据的消除</a:t>
            </a:r>
            <a:endParaRPr kumimoji="1" lang="zh-CN" altLang="en-US" dirty="0">
              <a:solidFill>
                <a:schemeClr val="bg1"/>
              </a:solidFill>
              <a:latin typeface="黑体"/>
              <a:ea typeface="黑体"/>
              <a:cs typeface="黑体"/>
            </a:endParaRPr>
          </a:p>
        </p:txBody>
      </p:sp>
      <p:pic>
        <p:nvPicPr>
          <p:cNvPr id="37" name="图片 36"/>
          <p:cNvPicPr>
            <a:picLocks/>
          </p:cNvPicPr>
          <p:nvPr/>
        </p:nvPicPr>
        <p:blipFill>
          <a:blip r:embed="rId3" cstate="print"/>
          <a:stretch>
            <a:fillRect/>
          </a:stretch>
        </p:blipFill>
        <p:spPr>
          <a:xfrm>
            <a:off x="1128058" y="5616406"/>
            <a:ext cx="1668599" cy="755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8" name="图片 37"/>
          <p:cNvPicPr>
            <a:picLocks/>
          </p:cNvPicPr>
          <p:nvPr/>
        </p:nvPicPr>
        <p:blipFill>
          <a:blip r:embed="rId4" cstate="print"/>
          <a:stretch>
            <a:fillRect/>
          </a:stretch>
        </p:blipFill>
        <p:spPr>
          <a:xfrm>
            <a:off x="6886909" y="5579750"/>
            <a:ext cx="1845783" cy="7559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图片 38"/>
          <p:cNvPicPr>
            <a:picLocks/>
          </p:cNvPicPr>
          <p:nvPr/>
        </p:nvPicPr>
        <p:blipFill>
          <a:blip r:embed="rId5" cstate="print"/>
          <a:stretch>
            <a:fillRect/>
          </a:stretch>
        </p:blipFill>
        <p:spPr>
          <a:xfrm>
            <a:off x="3795452" y="5595188"/>
            <a:ext cx="2131651" cy="755999"/>
          </a:xfrm>
          <a:prstGeom prst="roundRect">
            <a:avLst>
              <a:gd name="adj" fmla="val 16667"/>
            </a:avLst>
          </a:prstGeom>
          <a:ln>
            <a:solidFill>
              <a:srgbClr val="FF0000"/>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0" name="文本框 39"/>
          <p:cNvSpPr txBox="1"/>
          <p:nvPr/>
        </p:nvSpPr>
        <p:spPr>
          <a:xfrm>
            <a:off x="1423389" y="6395491"/>
            <a:ext cx="1565234" cy="338554"/>
          </a:xfrm>
          <a:prstGeom prst="rect">
            <a:avLst/>
          </a:prstGeom>
          <a:noFill/>
        </p:spPr>
        <p:txBody>
          <a:bodyPr wrap="square" rtlCol="0">
            <a:spAutoFit/>
          </a:bodyPr>
          <a:lstStyle/>
          <a:p>
            <a:r>
              <a:rPr kumimoji="1" lang="zh-CN" altLang="en-US" sz="1600" dirty="0" smtClean="0">
                <a:latin typeface="黑体"/>
                <a:ea typeface="黑体"/>
                <a:cs typeface="黑体"/>
              </a:rPr>
              <a:t>机器学习</a:t>
            </a:r>
            <a:endParaRPr kumimoji="1" lang="zh-CN" altLang="en-US" sz="1600" dirty="0">
              <a:latin typeface="黑体"/>
              <a:ea typeface="黑体"/>
              <a:cs typeface="黑体"/>
            </a:endParaRPr>
          </a:p>
        </p:txBody>
      </p:sp>
      <p:sp>
        <p:nvSpPr>
          <p:cNvPr id="41" name="文本框 40"/>
          <p:cNvSpPr txBox="1"/>
          <p:nvPr/>
        </p:nvSpPr>
        <p:spPr>
          <a:xfrm>
            <a:off x="4075693" y="6378831"/>
            <a:ext cx="1565234" cy="338554"/>
          </a:xfrm>
          <a:prstGeom prst="rect">
            <a:avLst/>
          </a:prstGeom>
          <a:noFill/>
        </p:spPr>
        <p:txBody>
          <a:bodyPr wrap="square" rtlCol="0">
            <a:spAutoFit/>
          </a:bodyPr>
          <a:lstStyle/>
          <a:p>
            <a:pPr algn="ctr"/>
            <a:r>
              <a:rPr kumimoji="1" lang="zh-CN" altLang="en-US" sz="1600" dirty="0" smtClean="0">
                <a:latin typeface="黑体"/>
                <a:ea typeface="黑体"/>
                <a:cs typeface="黑体"/>
              </a:rPr>
              <a:t>众包</a:t>
            </a:r>
            <a:endParaRPr kumimoji="1" lang="zh-CN" altLang="en-US" sz="1600" dirty="0">
              <a:latin typeface="黑体"/>
              <a:ea typeface="黑体"/>
              <a:cs typeface="黑体"/>
            </a:endParaRPr>
          </a:p>
        </p:txBody>
      </p:sp>
      <p:sp>
        <p:nvSpPr>
          <p:cNvPr id="42" name="文本框 41"/>
          <p:cNvSpPr txBox="1"/>
          <p:nvPr/>
        </p:nvSpPr>
        <p:spPr>
          <a:xfrm>
            <a:off x="7023317" y="6362171"/>
            <a:ext cx="1565234" cy="338554"/>
          </a:xfrm>
          <a:prstGeom prst="rect">
            <a:avLst/>
          </a:prstGeom>
          <a:noFill/>
        </p:spPr>
        <p:txBody>
          <a:bodyPr wrap="square" rtlCol="0">
            <a:spAutoFit/>
          </a:bodyPr>
          <a:lstStyle/>
          <a:p>
            <a:pPr algn="ctr"/>
            <a:r>
              <a:rPr kumimoji="1" lang="zh-CN" altLang="en-US" sz="1600" dirty="0" smtClean="0">
                <a:latin typeface="黑体"/>
                <a:ea typeface="黑体"/>
                <a:cs typeface="黑体"/>
              </a:rPr>
              <a:t>人工智能</a:t>
            </a:r>
            <a:endParaRPr kumimoji="1" lang="zh-CN" altLang="en-US" sz="1600" dirty="0">
              <a:latin typeface="黑体"/>
              <a:ea typeface="黑体"/>
              <a:cs typeface="黑体"/>
            </a:endParaRPr>
          </a:p>
        </p:txBody>
      </p:sp>
      <p:cxnSp>
        <p:nvCxnSpPr>
          <p:cNvPr id="44" name="直线箭头连接符 43"/>
          <p:cNvCxnSpPr>
            <a:stCxn id="34" idx="0"/>
          </p:cNvCxnSpPr>
          <p:nvPr/>
        </p:nvCxnSpPr>
        <p:spPr>
          <a:xfrm flipH="1" flipV="1">
            <a:off x="7286936" y="3341541"/>
            <a:ext cx="370927" cy="41704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7" name="直线箭头连接符 46"/>
          <p:cNvCxnSpPr>
            <a:stCxn id="32" idx="0"/>
            <a:endCxn id="30" idx="2"/>
          </p:cNvCxnSpPr>
          <p:nvPr/>
        </p:nvCxnSpPr>
        <p:spPr>
          <a:xfrm flipV="1">
            <a:off x="1690534" y="3359847"/>
            <a:ext cx="324566" cy="383973"/>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8" name="直线箭头连接符 47"/>
          <p:cNvCxnSpPr>
            <a:stCxn id="33" idx="0"/>
          </p:cNvCxnSpPr>
          <p:nvPr/>
        </p:nvCxnSpPr>
        <p:spPr>
          <a:xfrm flipV="1">
            <a:off x="3247580" y="3341541"/>
            <a:ext cx="776031" cy="38751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直线箭头连接符 50"/>
          <p:cNvCxnSpPr>
            <a:stCxn id="35" idx="0"/>
          </p:cNvCxnSpPr>
          <p:nvPr/>
        </p:nvCxnSpPr>
        <p:spPr>
          <a:xfrm flipH="1" flipV="1">
            <a:off x="5376773" y="3356309"/>
            <a:ext cx="676130" cy="37274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4" name="圆角矩形 63"/>
          <p:cNvSpPr/>
          <p:nvPr/>
        </p:nvSpPr>
        <p:spPr>
          <a:xfrm>
            <a:off x="4057238" y="3729663"/>
            <a:ext cx="1224000" cy="114597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dirty="0" smtClean="0">
                <a:solidFill>
                  <a:schemeClr val="bg1"/>
                </a:solidFill>
                <a:latin typeface="黑体"/>
                <a:ea typeface="黑体"/>
                <a:cs typeface="黑体"/>
              </a:rPr>
              <a:t>基于众包的细粒度知识获取</a:t>
            </a:r>
            <a:endParaRPr kumimoji="1" lang="zh-CN" altLang="en-US" dirty="0">
              <a:solidFill>
                <a:schemeClr val="bg1"/>
              </a:solidFill>
              <a:latin typeface="黑体"/>
              <a:ea typeface="黑体"/>
              <a:cs typeface="黑体"/>
            </a:endParaRPr>
          </a:p>
        </p:txBody>
      </p:sp>
      <p:cxnSp>
        <p:nvCxnSpPr>
          <p:cNvPr id="71" name="直线箭头连接符 70"/>
          <p:cNvCxnSpPr>
            <a:stCxn id="64" idx="0"/>
            <a:endCxn id="19" idx="2"/>
          </p:cNvCxnSpPr>
          <p:nvPr/>
        </p:nvCxnSpPr>
        <p:spPr>
          <a:xfrm flipH="1" flipV="1">
            <a:off x="4641136" y="3356309"/>
            <a:ext cx="28102" cy="37335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0" name="直线连接符 49"/>
          <p:cNvCxnSpPr/>
          <p:nvPr/>
        </p:nvCxnSpPr>
        <p:spPr>
          <a:xfrm flipV="1">
            <a:off x="316910" y="2140875"/>
            <a:ext cx="8937273" cy="1"/>
          </a:xfrm>
          <a:prstGeom prst="line">
            <a:avLst/>
          </a:prstGeom>
          <a:ln>
            <a:solidFill>
              <a:schemeClr val="tx2"/>
            </a:solidFill>
            <a:prstDash val="dashDot"/>
          </a:ln>
        </p:spPr>
        <p:style>
          <a:lnRef idx="2">
            <a:schemeClr val="accent1"/>
          </a:lnRef>
          <a:fillRef idx="0">
            <a:schemeClr val="accent1"/>
          </a:fillRef>
          <a:effectRef idx="1">
            <a:schemeClr val="accent1"/>
          </a:effectRef>
          <a:fontRef idx="minor">
            <a:schemeClr val="tx1"/>
          </a:fontRef>
        </p:style>
      </p:cxnSp>
      <p:sp>
        <p:nvSpPr>
          <p:cNvPr id="53" name="上箭头 52"/>
          <p:cNvSpPr/>
          <p:nvPr/>
        </p:nvSpPr>
        <p:spPr>
          <a:xfrm>
            <a:off x="4613889" y="1963654"/>
            <a:ext cx="531585" cy="354431"/>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10" name="图片 9"/>
          <p:cNvPicPr>
            <a:picLocks noChangeAspect="1"/>
          </p:cNvPicPr>
          <p:nvPr/>
        </p:nvPicPr>
        <p:blipFill>
          <a:blip r:embed="rId6" cstate="print"/>
          <a:stretch>
            <a:fillRect/>
          </a:stretch>
        </p:blipFill>
        <p:spPr>
          <a:xfrm>
            <a:off x="4872690" y="1497372"/>
            <a:ext cx="1756840" cy="4866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图片 19"/>
          <p:cNvPicPr>
            <a:picLocks noChangeAspect="1"/>
          </p:cNvPicPr>
          <p:nvPr/>
        </p:nvPicPr>
        <p:blipFill rotWithShape="1">
          <a:blip r:embed="rId7"/>
          <a:srcRect l="6665" t="17621" r="3334" b="20705"/>
          <a:stretch/>
        </p:blipFill>
        <p:spPr>
          <a:xfrm>
            <a:off x="1079655" y="1591703"/>
            <a:ext cx="1723821" cy="465697"/>
          </a:xfrm>
          <a:prstGeom prst="rect">
            <a:avLst/>
          </a:prstGeom>
        </p:spPr>
      </p:pic>
      <p:pic>
        <p:nvPicPr>
          <p:cNvPr id="61" name="图片 60"/>
          <p:cNvPicPr>
            <a:picLocks noChangeAspect="1"/>
          </p:cNvPicPr>
          <p:nvPr/>
        </p:nvPicPr>
        <p:blipFill rotWithShape="1">
          <a:blip r:embed="rId8" cstate="print"/>
          <a:srcRect l="1557" r="5172" b="9749"/>
          <a:stretch/>
        </p:blipFill>
        <p:spPr>
          <a:xfrm>
            <a:off x="3060576" y="1551072"/>
            <a:ext cx="1526342" cy="4329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2" name="右箭头 61"/>
          <p:cNvSpPr/>
          <p:nvPr/>
        </p:nvSpPr>
        <p:spPr>
          <a:xfrm>
            <a:off x="3081867" y="2895599"/>
            <a:ext cx="304800" cy="2963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63" name="左箭头 62"/>
          <p:cNvSpPr/>
          <p:nvPr/>
        </p:nvSpPr>
        <p:spPr>
          <a:xfrm>
            <a:off x="5883787" y="2895599"/>
            <a:ext cx="304364" cy="296333"/>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pic>
        <p:nvPicPr>
          <p:cNvPr id="67" name="图片 66"/>
          <p:cNvPicPr>
            <a:picLocks noChangeAspect="1"/>
          </p:cNvPicPr>
          <p:nvPr/>
        </p:nvPicPr>
        <p:blipFill rotWithShape="1">
          <a:blip r:embed="rId9" cstate="print"/>
          <a:srcRect l="2265" r="9407"/>
          <a:stretch/>
        </p:blipFill>
        <p:spPr>
          <a:xfrm>
            <a:off x="6885898" y="1494687"/>
            <a:ext cx="1785377" cy="48376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xmlns="" val="2434693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6E2D7AC1-0E1F-4709-8185-D75B5B26BAB5}" type="slidenum">
              <a:rPr lang="en-US" altLang="zh-CN" smtClean="0"/>
              <a:pPr>
                <a:defRPr/>
              </a:pPr>
              <a:t>4</a:t>
            </a:fld>
            <a:endParaRPr lang="en-US" altLang="zh-CN"/>
          </a:p>
        </p:txBody>
      </p:sp>
      <p:sp>
        <p:nvSpPr>
          <p:cNvPr id="4" name="页脚占位符 3"/>
          <p:cNvSpPr>
            <a:spLocks noGrp="1"/>
          </p:cNvSpPr>
          <p:nvPr>
            <p:ph type="ftr" sz="quarter" idx="11"/>
          </p:nvPr>
        </p:nvSpPr>
        <p:spPr>
          <a:xfrm>
            <a:off x="3124200" y="6245225"/>
            <a:ext cx="2895600" cy="476250"/>
          </a:xfrm>
        </p:spPr>
        <p:txBody>
          <a:bodyPr/>
          <a:lstStyle/>
          <a:p>
            <a:endParaRPr lang="zh-CN" altLang="en-US"/>
          </a:p>
        </p:txBody>
      </p:sp>
      <p:sp>
        <p:nvSpPr>
          <p:cNvPr id="5" name="灯片编号占位符 4"/>
          <p:cNvSpPr txBox="1">
            <a:spLocks/>
          </p:cNvSpPr>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400" b="1"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B2672953-2330-4768-B891-F2DADD759B1F}" type="slidenum">
              <a:rPr lang="zh-CN" altLang="en-US" smtClean="0"/>
              <a:pPr>
                <a:defRPr/>
              </a:pPr>
              <a:t>4</a:t>
            </a:fld>
            <a:endParaRPr lang="zh-CN" altLang="en-US"/>
          </a:p>
        </p:txBody>
      </p:sp>
      <p:sp>
        <p:nvSpPr>
          <p:cNvPr id="6" name="标题 5"/>
          <p:cNvSpPr txBox="1">
            <a:spLocks/>
          </p:cNvSpPr>
          <p:nvPr/>
        </p:nvSpPr>
        <p:spPr bwMode="auto">
          <a:xfrm>
            <a:off x="868553" y="619833"/>
            <a:ext cx="7334885" cy="518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lang="zh-CN" altLang="en-US" sz="4000" b="1" dirty="0">
                <a:solidFill>
                  <a:schemeClr val="tx1"/>
                </a:solidFill>
                <a:latin typeface="Calibri" pitchFamily="34" charset="0"/>
                <a:ea typeface="黑体" pitchFamily="49" charset="-122"/>
                <a:cs typeface="Calibri" pitchFamily="34" charset="0"/>
              </a:defRPr>
            </a:lvl1pPr>
            <a:lvl2pPr algn="ctr" rtl="0" eaLnBrk="0" fontAlgn="base" hangingPunct="0">
              <a:spcBef>
                <a:spcPct val="0"/>
              </a:spcBef>
              <a:spcAft>
                <a:spcPct val="0"/>
              </a:spcAft>
              <a:defRPr sz="4000">
                <a:solidFill>
                  <a:schemeClr val="tx2"/>
                </a:solidFill>
                <a:latin typeface="Cambria" pitchFamily="18" charset="0"/>
                <a:ea typeface="华文行楷" pitchFamily="2" charset="-122"/>
              </a:defRPr>
            </a:lvl2pPr>
            <a:lvl3pPr algn="ctr" rtl="0" eaLnBrk="0" fontAlgn="base" hangingPunct="0">
              <a:spcBef>
                <a:spcPct val="0"/>
              </a:spcBef>
              <a:spcAft>
                <a:spcPct val="0"/>
              </a:spcAft>
              <a:defRPr sz="4000">
                <a:solidFill>
                  <a:schemeClr val="tx2"/>
                </a:solidFill>
                <a:latin typeface="Cambria" pitchFamily="18" charset="0"/>
                <a:ea typeface="华文行楷" pitchFamily="2" charset="-122"/>
              </a:defRPr>
            </a:lvl3pPr>
            <a:lvl4pPr algn="ctr" rtl="0" eaLnBrk="0" fontAlgn="base" hangingPunct="0">
              <a:spcBef>
                <a:spcPct val="0"/>
              </a:spcBef>
              <a:spcAft>
                <a:spcPct val="0"/>
              </a:spcAft>
              <a:defRPr sz="4000">
                <a:solidFill>
                  <a:schemeClr val="tx2"/>
                </a:solidFill>
                <a:latin typeface="Cambria" pitchFamily="18" charset="0"/>
                <a:ea typeface="华文行楷" pitchFamily="2" charset="-122"/>
              </a:defRPr>
            </a:lvl4pPr>
            <a:lvl5pPr algn="ctr" rtl="0" eaLnBrk="0" fontAlgn="base" hangingPunct="0">
              <a:spcBef>
                <a:spcPct val="0"/>
              </a:spcBef>
              <a:spcAft>
                <a:spcPct val="0"/>
              </a:spcAft>
              <a:defRPr sz="4000">
                <a:solidFill>
                  <a:schemeClr val="tx2"/>
                </a:solidFill>
                <a:latin typeface="Cambria" pitchFamily="18" charset="0"/>
                <a:ea typeface="华文行楷" pitchFamily="2" charset="-122"/>
              </a:defRPr>
            </a:lvl5pPr>
            <a:lvl6pPr marL="457200" algn="ctr" rtl="0" fontAlgn="base">
              <a:spcBef>
                <a:spcPct val="0"/>
              </a:spcBef>
              <a:spcAft>
                <a:spcPct val="0"/>
              </a:spcAft>
              <a:defRPr sz="4000">
                <a:solidFill>
                  <a:schemeClr val="tx2"/>
                </a:solidFill>
                <a:latin typeface="Arial" pitchFamily="34" charset="0"/>
                <a:ea typeface="黑体" pitchFamily="2" charset="-122"/>
              </a:defRPr>
            </a:lvl6pPr>
            <a:lvl7pPr marL="914400" algn="ctr" rtl="0" fontAlgn="base">
              <a:spcBef>
                <a:spcPct val="0"/>
              </a:spcBef>
              <a:spcAft>
                <a:spcPct val="0"/>
              </a:spcAft>
              <a:defRPr sz="4000">
                <a:solidFill>
                  <a:schemeClr val="tx2"/>
                </a:solidFill>
                <a:latin typeface="Arial" pitchFamily="34" charset="0"/>
                <a:ea typeface="黑体" pitchFamily="2" charset="-122"/>
              </a:defRPr>
            </a:lvl7pPr>
            <a:lvl8pPr marL="1371600" algn="ctr" rtl="0" fontAlgn="base">
              <a:spcBef>
                <a:spcPct val="0"/>
              </a:spcBef>
              <a:spcAft>
                <a:spcPct val="0"/>
              </a:spcAft>
              <a:defRPr sz="4000">
                <a:solidFill>
                  <a:schemeClr val="tx2"/>
                </a:solidFill>
                <a:latin typeface="Arial" pitchFamily="34" charset="0"/>
                <a:ea typeface="黑体" pitchFamily="2" charset="-122"/>
              </a:defRPr>
            </a:lvl8pPr>
            <a:lvl9pPr marL="1828800" algn="ctr" rtl="0" fontAlgn="base">
              <a:spcBef>
                <a:spcPct val="0"/>
              </a:spcBef>
              <a:spcAft>
                <a:spcPct val="0"/>
              </a:spcAft>
              <a:defRPr sz="4000">
                <a:solidFill>
                  <a:schemeClr val="tx2"/>
                </a:solidFill>
                <a:latin typeface="Arial" pitchFamily="34" charset="0"/>
                <a:ea typeface="黑体" pitchFamily="2" charset="-122"/>
              </a:defRPr>
            </a:lvl9pPr>
          </a:lstStyle>
          <a:p>
            <a:r>
              <a:rPr lang="zh-CN" altLang="en-US" sz="2800" kern="0" dirty="0" smtClean="0">
                <a:latin typeface="黑体" panose="02010609060101010101" pitchFamily="2" charset="-122"/>
                <a:ea typeface="黑体" panose="02010609060101010101" pitchFamily="2" charset="-122"/>
                <a:sym typeface="+mn-ea"/>
              </a:rPr>
              <a:t>事件还原</a:t>
            </a:r>
            <a:r>
              <a:rPr lang="en-US" altLang="zh-CN" sz="2800" kern="0" dirty="0" smtClean="0">
                <a:latin typeface="黑体" panose="02010609060101010101" pitchFamily="2" charset="-122"/>
                <a:ea typeface="黑体" panose="02010609060101010101" pitchFamily="2" charset="-122"/>
                <a:sym typeface="+mn-ea"/>
              </a:rPr>
              <a:t>:</a:t>
            </a:r>
            <a:r>
              <a:rPr lang="zh-CN" altLang="en-US" sz="2800" kern="0" dirty="0" smtClean="0">
                <a:latin typeface="黑体" panose="02010609060101010101" pitchFamily="2" charset="-122"/>
                <a:ea typeface="黑体" panose="02010609060101010101" pitchFamily="2" charset="-122"/>
                <a:sym typeface="+mn-ea"/>
              </a:rPr>
              <a:t>美国大规模网络瘫痪事件始末（</a:t>
            </a:r>
            <a:r>
              <a:rPr lang="en-US" altLang="zh-CN" sz="2800" kern="0" dirty="0" smtClean="0">
                <a:latin typeface="黑体" panose="02010609060101010101" pitchFamily="2" charset="-122"/>
                <a:ea typeface="黑体" panose="02010609060101010101" pitchFamily="2" charset="-122"/>
                <a:sym typeface="+mn-ea"/>
              </a:rPr>
              <a:t>4</a:t>
            </a:r>
            <a:r>
              <a:rPr lang="zh-CN" altLang="en-US" sz="2800" kern="0" dirty="0" smtClean="0">
                <a:latin typeface="黑体" panose="02010609060101010101" pitchFamily="2" charset="-122"/>
                <a:ea typeface="黑体" panose="02010609060101010101" pitchFamily="2" charset="-122"/>
                <a:sym typeface="+mn-ea"/>
              </a:rPr>
              <a:t>）</a:t>
            </a:r>
            <a:endParaRPr lang="zh-CN" altLang="en-US" sz="2800" kern="0" dirty="0">
              <a:latin typeface="黑体" panose="02010609060101010101" pitchFamily="2" charset="-122"/>
              <a:ea typeface="黑体" panose="02010609060101010101" pitchFamily="2" charset="-122"/>
            </a:endParaRPr>
          </a:p>
        </p:txBody>
      </p:sp>
      <p:sp>
        <p:nvSpPr>
          <p:cNvPr id="7" name="文本框 6"/>
          <p:cNvSpPr txBox="1"/>
          <p:nvPr/>
        </p:nvSpPr>
        <p:spPr>
          <a:xfrm>
            <a:off x="118120" y="1320558"/>
            <a:ext cx="4824536" cy="3477875"/>
          </a:xfrm>
          <a:prstGeom prst="rect">
            <a:avLst/>
          </a:prstGeom>
          <a:noFill/>
        </p:spPr>
        <p:txBody>
          <a:bodyPr wrap="square" rtlCol="0">
            <a:spAutoFit/>
          </a:bodyPr>
          <a:lstStyle/>
          <a:p>
            <a:pPr algn="ctr"/>
            <a:r>
              <a:rPr lang="zh-CN" altLang="en-US" sz="2000" b="1" dirty="0">
                <a:solidFill>
                  <a:schemeClr val="accent1"/>
                </a:solidFill>
                <a:latin typeface="华文楷体" panose="02010600040101010101" charset="-122"/>
                <a:ea typeface="华文楷体" panose="02010600040101010101" charset="-122"/>
              </a:rPr>
              <a:t>真实源头及形成过程分析</a:t>
            </a:r>
            <a:endParaRPr lang="en-US" altLang="zh-CN" sz="2000" b="1" dirty="0">
              <a:solidFill>
                <a:schemeClr val="accent1"/>
              </a:solidFill>
              <a:latin typeface="华文楷体" panose="02010600040101010101" charset="-122"/>
              <a:ea typeface="华文楷体" panose="02010600040101010101" charset="-122"/>
            </a:endParaRPr>
          </a:p>
          <a:p>
            <a:pPr algn="ctr"/>
            <a:r>
              <a:rPr lang="zh-CN" altLang="en-US" sz="1800" dirty="0"/>
              <a:t>线索显示</a:t>
            </a:r>
            <a:r>
              <a:rPr lang="en-US" altLang="zh-CN" sz="1800" dirty="0"/>
              <a:t>21</a:t>
            </a:r>
            <a:r>
              <a:rPr lang="zh-CN" altLang="en-US" sz="1800" dirty="0"/>
              <a:t>日的多次攻击来自同一个源头</a:t>
            </a:r>
            <a:r>
              <a:rPr lang="en-US" altLang="zh-CN" sz="1800" dirty="0"/>
              <a:t>——</a:t>
            </a:r>
            <a:r>
              <a:rPr lang="zh-CN" altLang="en-US" sz="1800" dirty="0"/>
              <a:t>僵尸物联网（</a:t>
            </a:r>
            <a:r>
              <a:rPr lang="en-US" altLang="zh-CN" sz="1800" dirty="0"/>
              <a:t>Botnet</a:t>
            </a:r>
            <a:r>
              <a:rPr lang="zh-CN" altLang="en-US" sz="1800" dirty="0"/>
              <a:t>）。有证据显示攻击流量的一部分来自几个月开始成形的一个僵尸物联网</a:t>
            </a:r>
            <a:r>
              <a:rPr lang="en-US" altLang="zh-CN" sz="1800" dirty="0"/>
              <a:t>Botnet</a:t>
            </a:r>
            <a:r>
              <a:rPr lang="zh-CN" altLang="en-US" sz="1800" dirty="0"/>
              <a:t>网络</a:t>
            </a:r>
            <a:r>
              <a:rPr lang="en-US" altLang="zh-CN" sz="1800" dirty="0" err="1"/>
              <a:t>Mirai</a:t>
            </a:r>
            <a:r>
              <a:rPr lang="zh-CN" altLang="en-US" sz="1800" dirty="0"/>
              <a:t>，本次</a:t>
            </a:r>
            <a:r>
              <a:rPr lang="en-US" altLang="zh-CN" sz="1800" dirty="0" err="1"/>
              <a:t>Mirai</a:t>
            </a:r>
            <a:r>
              <a:rPr lang="zh-CN" altLang="en-US" sz="1800" dirty="0"/>
              <a:t>是一个十万数量级别的</a:t>
            </a:r>
            <a:r>
              <a:rPr lang="en-US" altLang="zh-CN" sz="1800" dirty="0"/>
              <a:t>Botnet</a:t>
            </a:r>
            <a:r>
              <a:rPr lang="zh-CN" altLang="en-US" sz="1800" dirty="0"/>
              <a:t>，通过</a:t>
            </a:r>
            <a:r>
              <a:rPr lang="zh-CN" altLang="en-US" sz="1800" dirty="0">
                <a:solidFill>
                  <a:srgbClr val="FF0000"/>
                </a:solidFill>
              </a:rPr>
              <a:t>扫描互联网上的</a:t>
            </a:r>
            <a:r>
              <a:rPr lang="en-US" altLang="zh-CN" sz="1800" dirty="0" err="1">
                <a:solidFill>
                  <a:srgbClr val="FF0000"/>
                </a:solidFill>
              </a:rPr>
              <a:t>IoT</a:t>
            </a:r>
            <a:r>
              <a:rPr lang="zh-CN" altLang="en-US" sz="1800" dirty="0">
                <a:solidFill>
                  <a:srgbClr val="FF0000"/>
                </a:solidFill>
              </a:rPr>
              <a:t>设备</a:t>
            </a:r>
            <a:r>
              <a:rPr lang="zh-CN" altLang="en-US" sz="1800" dirty="0"/>
              <a:t>（网络摄像头等）构成，</a:t>
            </a:r>
            <a:r>
              <a:rPr lang="en-US" altLang="zh-CN" sz="1800" dirty="0"/>
              <a:t>8</a:t>
            </a:r>
            <a:r>
              <a:rPr lang="zh-CN" altLang="en-US" sz="1800" dirty="0"/>
              <a:t>月开始被构建，</a:t>
            </a:r>
            <a:r>
              <a:rPr lang="en-US" altLang="zh-CN" sz="1800" dirty="0"/>
              <a:t>9</a:t>
            </a:r>
            <a:r>
              <a:rPr lang="zh-CN" altLang="en-US" sz="1800" dirty="0"/>
              <a:t>月出</a:t>
            </a:r>
            <a:r>
              <a:rPr lang="zh-CN" altLang="en-US" sz="1800" dirty="0">
                <a:solidFill>
                  <a:srgbClr val="FF0000"/>
                </a:solidFill>
              </a:rPr>
              <a:t>默认用户名和口令控制系统</a:t>
            </a:r>
            <a:r>
              <a:rPr lang="zh-CN" altLang="en-US" sz="1800" dirty="0"/>
              <a:t>现高潮。攻击者通过猜测设备的，将其纳入到</a:t>
            </a:r>
            <a:r>
              <a:rPr lang="en-US" altLang="zh-CN" sz="1800" dirty="0"/>
              <a:t>Botnet</a:t>
            </a:r>
            <a:r>
              <a:rPr lang="zh-CN" altLang="en-US" sz="1800" dirty="0"/>
              <a:t>中，在需要的时候执行各种恶意操作，包括发起</a:t>
            </a:r>
            <a:r>
              <a:rPr lang="en-US" altLang="zh-CN" sz="1800" dirty="0"/>
              <a:t>DDoS</a:t>
            </a:r>
            <a:r>
              <a:rPr lang="zh-CN" altLang="en-US" sz="1800" dirty="0"/>
              <a:t>攻击，对互联网造成巨大的威胁。</a:t>
            </a:r>
            <a:endParaRPr lang="en-US" altLang="zh-CN" sz="1800" dirty="0"/>
          </a:p>
          <a:p>
            <a:pPr algn="ctr"/>
            <a:endParaRPr lang="en-US" altLang="zh-CN" sz="2000" dirty="0"/>
          </a:p>
        </p:txBody>
      </p:sp>
      <p:pic>
        <p:nvPicPr>
          <p:cNvPr id="8" name="图片 7"/>
          <p:cNvPicPr>
            <a:picLocks noChangeAspect="1"/>
          </p:cNvPicPr>
          <p:nvPr/>
        </p:nvPicPr>
        <p:blipFill>
          <a:blip r:embed="rId2" cstate="print"/>
          <a:stretch>
            <a:fillRect/>
          </a:stretch>
        </p:blipFill>
        <p:spPr>
          <a:xfrm>
            <a:off x="5364088" y="1196752"/>
            <a:ext cx="3213605" cy="2208710"/>
          </a:xfrm>
          <a:prstGeom prst="rect">
            <a:avLst/>
          </a:prstGeom>
        </p:spPr>
      </p:pic>
      <p:sp>
        <p:nvSpPr>
          <p:cNvPr id="9" name="文本框 8"/>
          <p:cNvSpPr txBox="1"/>
          <p:nvPr/>
        </p:nvSpPr>
        <p:spPr>
          <a:xfrm>
            <a:off x="5119937" y="3522980"/>
            <a:ext cx="3887986" cy="954107"/>
          </a:xfrm>
          <a:prstGeom prst="rect">
            <a:avLst/>
          </a:prstGeom>
          <a:noFill/>
        </p:spPr>
        <p:txBody>
          <a:bodyPr wrap="square" rtlCol="0">
            <a:spAutoFit/>
          </a:bodyPr>
          <a:lstStyle/>
          <a:p>
            <a:r>
              <a:rPr lang="en-US" altLang="zh-CN" sz="1400" dirty="0">
                <a:solidFill>
                  <a:schemeClr val="accent1"/>
                </a:solidFill>
                <a:latin typeface="华文楷体" panose="02010600040101010101" charset="-122"/>
                <a:ea typeface="华文楷体" panose="02010600040101010101" charset="-122"/>
              </a:rPr>
              <a:t>2016-08-01 12:46:01 </a:t>
            </a:r>
            <a:r>
              <a:rPr lang="zh-CN" altLang="en-US" sz="1400" dirty="0">
                <a:solidFill>
                  <a:schemeClr val="accent1"/>
                </a:solidFill>
                <a:latin typeface="华文楷体" panose="02010600040101010101" charset="-122"/>
                <a:ea typeface="华文楷体" panose="02010600040101010101" charset="-122"/>
              </a:rPr>
              <a:t>到</a:t>
            </a:r>
            <a:r>
              <a:rPr lang="en-US" altLang="zh-CN" sz="1400" dirty="0">
                <a:solidFill>
                  <a:schemeClr val="accent1"/>
                </a:solidFill>
                <a:latin typeface="华文楷体" panose="02010600040101010101" charset="-122"/>
                <a:ea typeface="华文楷体" panose="02010600040101010101" charset="-122"/>
              </a:rPr>
              <a:t>2016-10-13 23:59:59 </a:t>
            </a:r>
            <a:r>
              <a:rPr lang="zh-CN" altLang="en-US" sz="1400" dirty="0">
                <a:solidFill>
                  <a:schemeClr val="accent1"/>
                </a:solidFill>
                <a:latin typeface="华文楷体" panose="02010600040101010101" charset="-122"/>
                <a:ea typeface="华文楷体" panose="02010600040101010101" charset="-122"/>
              </a:rPr>
              <a:t>的扫描报告共显示</a:t>
            </a:r>
            <a:r>
              <a:rPr lang="en-US" altLang="zh-CN" sz="1400" dirty="0">
                <a:solidFill>
                  <a:schemeClr val="accent1"/>
                </a:solidFill>
                <a:latin typeface="华文楷体" panose="02010600040101010101" charset="-122"/>
                <a:ea typeface="华文楷体" panose="02010600040101010101" charset="-122"/>
              </a:rPr>
              <a:t>1,063,786</a:t>
            </a:r>
            <a:r>
              <a:rPr lang="zh-CN" altLang="en-US" sz="1400" dirty="0">
                <a:solidFill>
                  <a:schemeClr val="accent1"/>
                </a:solidFill>
                <a:latin typeface="华文楷体" panose="02010600040101010101" charset="-122"/>
                <a:ea typeface="华文楷体" panose="02010600040101010101" charset="-122"/>
              </a:rPr>
              <a:t>条</a:t>
            </a:r>
            <a:r>
              <a:rPr lang="en-US" altLang="zh-CN" sz="1400" dirty="0" err="1">
                <a:solidFill>
                  <a:schemeClr val="accent1"/>
                </a:solidFill>
                <a:latin typeface="华文楷体" panose="02010600040101010101" charset="-122"/>
                <a:ea typeface="华文楷体" panose="02010600040101010101" charset="-122"/>
              </a:rPr>
              <a:t>Mirai</a:t>
            </a:r>
            <a:r>
              <a:rPr lang="zh-CN" altLang="en-US" sz="1400" dirty="0">
                <a:solidFill>
                  <a:schemeClr val="accent1"/>
                </a:solidFill>
                <a:latin typeface="华文楷体" panose="02010600040101010101" charset="-122"/>
                <a:ea typeface="华文楷体" panose="02010600040101010101" charset="-122"/>
              </a:rPr>
              <a:t>扫描信息被部署的蜜罐识别出来。上图详细的列出了在这段时间</a:t>
            </a:r>
            <a:r>
              <a:rPr lang="en-US" altLang="zh-CN" sz="1400" dirty="0" err="1">
                <a:solidFill>
                  <a:schemeClr val="accent1"/>
                </a:solidFill>
                <a:latin typeface="华文楷体" panose="02010600040101010101" charset="-122"/>
                <a:ea typeface="华文楷体" panose="02010600040101010101" charset="-122"/>
              </a:rPr>
              <a:t>Mirai</a:t>
            </a:r>
            <a:r>
              <a:rPr lang="zh-CN" altLang="en-US" sz="1400" dirty="0">
                <a:solidFill>
                  <a:schemeClr val="accent1"/>
                </a:solidFill>
                <a:latin typeface="华文楷体" panose="02010600040101010101" charset="-122"/>
                <a:ea typeface="华文楷体" panose="02010600040101010101" charset="-122"/>
              </a:rPr>
              <a:t>扫描的日常变化情况。</a:t>
            </a:r>
            <a:endParaRPr lang="en-US" altLang="zh-CN" sz="1400" dirty="0">
              <a:solidFill>
                <a:schemeClr val="accent1"/>
              </a:solidFill>
              <a:latin typeface="华文楷体" panose="02010600040101010101" charset="-122"/>
              <a:ea typeface="华文楷体" panose="02010600040101010101" charset="-122"/>
            </a:endParaRPr>
          </a:p>
        </p:txBody>
      </p:sp>
      <p:pic>
        <p:nvPicPr>
          <p:cNvPr id="10" name="图片 9"/>
          <p:cNvPicPr>
            <a:picLocks noChangeAspect="1"/>
          </p:cNvPicPr>
          <p:nvPr/>
        </p:nvPicPr>
        <p:blipFill>
          <a:blip r:embed="rId3"/>
          <a:stretch>
            <a:fillRect/>
          </a:stretch>
        </p:blipFill>
        <p:spPr>
          <a:xfrm>
            <a:off x="251520" y="4594605"/>
            <a:ext cx="8568952" cy="1485976"/>
          </a:xfrm>
          <a:prstGeom prst="rect">
            <a:avLst/>
          </a:prstGeom>
        </p:spPr>
      </p:pic>
      <p:sp>
        <p:nvSpPr>
          <p:cNvPr id="11" name="文本框 10"/>
          <p:cNvSpPr txBox="1"/>
          <p:nvPr/>
        </p:nvSpPr>
        <p:spPr>
          <a:xfrm>
            <a:off x="2771800" y="6080581"/>
            <a:ext cx="3887986" cy="307777"/>
          </a:xfrm>
          <a:prstGeom prst="rect">
            <a:avLst/>
          </a:prstGeom>
          <a:noFill/>
        </p:spPr>
        <p:txBody>
          <a:bodyPr wrap="square" rtlCol="0">
            <a:spAutoFit/>
          </a:bodyPr>
          <a:lstStyle/>
          <a:p>
            <a:r>
              <a:rPr lang="zh-CN" altLang="en-US" sz="1400" dirty="0">
                <a:solidFill>
                  <a:schemeClr val="accent1"/>
                </a:solidFill>
                <a:latin typeface="华文楷体" panose="02010600040101010101" charset="-122"/>
                <a:ea typeface="华文楷体" panose="02010600040101010101" charset="-122"/>
              </a:rPr>
              <a:t>一个</a:t>
            </a:r>
            <a:r>
              <a:rPr lang="en-US" altLang="zh-CN" sz="1400" dirty="0" err="1">
                <a:solidFill>
                  <a:schemeClr val="accent1"/>
                </a:solidFill>
                <a:latin typeface="华文楷体" panose="02010600040101010101" charset="-122"/>
                <a:ea typeface="华文楷体" panose="02010600040101010101" charset="-122"/>
              </a:rPr>
              <a:t>Mirai</a:t>
            </a:r>
            <a:r>
              <a:rPr lang="zh-CN" altLang="en-US" sz="1400" dirty="0">
                <a:solidFill>
                  <a:schemeClr val="accent1"/>
                </a:solidFill>
                <a:latin typeface="华文楷体" panose="02010600040101010101" charset="-122"/>
                <a:ea typeface="华文楷体" panose="02010600040101010101" charset="-122"/>
              </a:rPr>
              <a:t>的样本里面可以看到如下的弱密码</a:t>
            </a:r>
            <a:endParaRPr lang="en-US" altLang="zh-CN" sz="1400" dirty="0">
              <a:solidFill>
                <a:schemeClr val="accent1"/>
              </a:solidFill>
              <a:latin typeface="华文楷体" panose="02010600040101010101" charset="-122"/>
              <a:ea typeface="华文楷体" panose="02010600040101010101" charset="-122"/>
            </a:endParaRPr>
          </a:p>
        </p:txBody>
      </p:sp>
    </p:spTree>
    <p:extLst>
      <p:ext uri="{BB962C8B-B14F-4D97-AF65-F5344CB8AC3E}">
        <p14:creationId xmlns:p14="http://schemas.microsoft.com/office/powerpoint/2010/main" xmlns="" val="32224928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众包软件：主要研究内容</a:t>
            </a:r>
            <a:endParaRPr kumimoji="1" lang="zh-CN" altLang="en-US" dirty="0"/>
          </a:p>
        </p:txBody>
      </p:sp>
      <p:pic>
        <p:nvPicPr>
          <p:cNvPr id="4" name="Picture 2"/>
          <p:cNvPicPr>
            <a:picLocks noChangeAspect="1" noChangeArrowheads="1"/>
          </p:cNvPicPr>
          <p:nvPr/>
        </p:nvPicPr>
        <p:blipFill>
          <a:blip r:embed="rId2"/>
          <a:srcRect/>
          <a:stretch>
            <a:fillRect/>
          </a:stretch>
        </p:blipFill>
        <p:spPr bwMode="auto">
          <a:xfrm>
            <a:off x="2971800" y="1828800"/>
            <a:ext cx="6172200" cy="4648200"/>
          </a:xfrm>
          <a:prstGeom prst="rect">
            <a:avLst/>
          </a:prstGeom>
          <a:noFill/>
          <a:ln w="9525">
            <a:noFill/>
            <a:miter lim="800000"/>
            <a:headEnd/>
            <a:tailEnd/>
          </a:ln>
        </p:spPr>
      </p:pic>
      <p:sp>
        <p:nvSpPr>
          <p:cNvPr id="6" name="内容占位符 2"/>
          <p:cNvSpPr>
            <a:spLocks noGrp="1"/>
          </p:cNvSpPr>
          <p:nvPr>
            <p:ph idx="1"/>
          </p:nvPr>
        </p:nvSpPr>
        <p:spPr>
          <a:xfrm>
            <a:off x="11759" y="1669030"/>
            <a:ext cx="3173319" cy="5199856"/>
          </a:xfrm>
        </p:spPr>
        <p:txBody>
          <a:bodyPr/>
          <a:lstStyle/>
          <a:p>
            <a:pPr marL="0" indent="0">
              <a:buNone/>
            </a:pPr>
            <a:r>
              <a:rPr lang="zh-CN" altLang="en-US" sz="1600" dirty="0" smtClean="0">
                <a:solidFill>
                  <a:srgbClr val="FF0000"/>
                </a:solidFill>
              </a:rPr>
              <a:t>目标：</a:t>
            </a:r>
            <a:r>
              <a:rPr lang="zh-CN" altLang="en-US" sz="1400" dirty="0" smtClean="0"/>
              <a:t>基于</a:t>
            </a:r>
            <a:r>
              <a:rPr lang="zh-CN" altLang="en-US" sz="1400" kern="1200" dirty="0" smtClean="0"/>
              <a:t>智能协作的软件开发</a:t>
            </a:r>
            <a:endParaRPr lang="en-US" altLang="zh-CN" sz="1400" kern="1200" dirty="0"/>
          </a:p>
          <a:p>
            <a:pPr lvl="1"/>
            <a:r>
              <a:rPr lang="zh-CN" altLang="en-US" sz="1400" kern="1200" dirty="0"/>
              <a:t>传统：静态、依靠经验</a:t>
            </a:r>
            <a:endParaRPr lang="en-US" altLang="zh-CN" sz="1400" kern="1200" dirty="0"/>
          </a:p>
          <a:p>
            <a:pPr lvl="1"/>
            <a:r>
              <a:rPr lang="zh-CN" altLang="en-US" sz="1400" kern="1200" dirty="0"/>
              <a:t>目标：动态、智能推荐</a:t>
            </a:r>
            <a:endParaRPr lang="en-US" altLang="zh-CN" sz="1400" kern="1200" dirty="0"/>
          </a:p>
          <a:p>
            <a:pPr marL="0" indent="0">
              <a:buNone/>
            </a:pPr>
            <a:r>
              <a:rPr lang="zh-CN" altLang="en-US" sz="1600" dirty="0" smtClean="0">
                <a:solidFill>
                  <a:srgbClr val="FF0000"/>
                </a:solidFill>
              </a:rPr>
              <a:t>研究</a:t>
            </a:r>
            <a:r>
              <a:rPr lang="zh-CN" altLang="en-US" sz="1600" dirty="0">
                <a:solidFill>
                  <a:srgbClr val="FF0000"/>
                </a:solidFill>
              </a:rPr>
              <a:t>：</a:t>
            </a:r>
            <a:endParaRPr lang="en-US" altLang="zh-CN" sz="1600" dirty="0">
              <a:solidFill>
                <a:srgbClr val="FF0000"/>
              </a:solidFill>
            </a:endParaRPr>
          </a:p>
          <a:p>
            <a:pPr marL="800100" lvl="3" indent="-342900"/>
            <a:r>
              <a:rPr lang="zh-CN" altLang="zh-CN" sz="1400" kern="1200" dirty="0"/>
              <a:t>开发</a:t>
            </a:r>
            <a:r>
              <a:rPr lang="zh-CN" altLang="zh-CN" sz="1400" kern="1200" dirty="0" smtClean="0"/>
              <a:t>者知识库体系结构</a:t>
            </a:r>
            <a:endParaRPr lang="en-US" altLang="zh-CN" sz="1400" kern="1200" dirty="0" smtClean="0"/>
          </a:p>
          <a:p>
            <a:pPr marL="800100" lvl="3" indent="-342900"/>
            <a:r>
              <a:rPr lang="zh-CN" altLang="zh-CN" sz="1400" kern="1200" dirty="0" smtClean="0"/>
              <a:t>开发者能力评估和关系挖掘</a:t>
            </a:r>
            <a:endParaRPr lang="en-US" altLang="zh-CN" sz="1400" kern="1200" dirty="0" smtClean="0"/>
          </a:p>
          <a:p>
            <a:pPr marL="800100" lvl="3" indent="-342900"/>
            <a:r>
              <a:rPr lang="zh-CN" altLang="zh-CN" sz="1400" kern="1200" dirty="0" smtClean="0"/>
              <a:t>开发者</a:t>
            </a:r>
            <a:r>
              <a:rPr lang="zh-CN" altLang="en-US" sz="1400" kern="1200" dirty="0" smtClean="0"/>
              <a:t>与软件资源</a:t>
            </a:r>
            <a:r>
              <a:rPr lang="zh-CN" altLang="zh-CN" sz="1400" kern="1200" dirty="0" smtClean="0"/>
              <a:t>智能推荐</a:t>
            </a:r>
            <a:endParaRPr lang="en-US" altLang="zh-CN" sz="1400" kern="1200" dirty="0" smtClean="0"/>
          </a:p>
          <a:p>
            <a:pPr marL="0" indent="0">
              <a:buNone/>
            </a:pPr>
            <a:r>
              <a:rPr lang="zh-CN" altLang="en-US" sz="1600" dirty="0" smtClean="0">
                <a:solidFill>
                  <a:srgbClr val="FF0000"/>
                </a:solidFill>
              </a:rPr>
              <a:t>研制</a:t>
            </a:r>
            <a:endParaRPr lang="en-US" altLang="zh-CN" sz="1600" dirty="0" smtClean="0">
              <a:solidFill>
                <a:srgbClr val="FF0000"/>
              </a:solidFill>
            </a:endParaRPr>
          </a:p>
          <a:p>
            <a:pPr marL="742950" lvl="3" indent="-285750"/>
            <a:r>
              <a:rPr lang="zh-CN" altLang="en-US" sz="1400" kern="1200" dirty="0" smtClean="0"/>
              <a:t>软件知识库、推荐引擎、辅助开发工具</a:t>
            </a:r>
            <a:endParaRPr lang="en-US" altLang="zh-CN" sz="1400" kern="1200" dirty="0"/>
          </a:p>
          <a:p>
            <a:pPr marL="0" indent="0">
              <a:buNone/>
            </a:pPr>
            <a:r>
              <a:rPr lang="zh-CN" altLang="en-US" sz="1600" dirty="0">
                <a:solidFill>
                  <a:srgbClr val="FF0000"/>
                </a:solidFill>
              </a:rPr>
              <a:t>技术路线：</a:t>
            </a:r>
            <a:endParaRPr lang="en-US" altLang="zh-CN" sz="1600" dirty="0">
              <a:solidFill>
                <a:srgbClr val="FF0000"/>
              </a:solidFill>
            </a:endParaRPr>
          </a:p>
          <a:p>
            <a:pPr marL="800100" lvl="3" indent="-342900"/>
            <a:r>
              <a:rPr lang="zh-CN" altLang="en-US" sz="1400" kern="1200" dirty="0"/>
              <a:t>多</a:t>
            </a:r>
            <a:r>
              <a:rPr lang="zh-CN" altLang="en-US" sz="1400" kern="1200" dirty="0" smtClean="0"/>
              <a:t>源开发</a:t>
            </a:r>
            <a:r>
              <a:rPr lang="zh-CN" altLang="en-US" sz="1400" kern="1200" dirty="0"/>
              <a:t>者相关软件大</a:t>
            </a:r>
            <a:r>
              <a:rPr lang="zh-CN" altLang="en-US" sz="1400" kern="1200" dirty="0" smtClean="0"/>
              <a:t>数据</a:t>
            </a:r>
            <a:endParaRPr lang="en-US" altLang="zh-CN" sz="1400" kern="1200" dirty="0"/>
          </a:p>
          <a:p>
            <a:pPr marL="800100" lvl="3" indent="-342900"/>
            <a:r>
              <a:rPr lang="zh-CN" altLang="en-US" sz="1400" kern="1200" dirty="0"/>
              <a:t>开发者能力评估和关系</a:t>
            </a:r>
            <a:r>
              <a:rPr lang="zh-CN" altLang="en-US" sz="1400" kern="1200" dirty="0" smtClean="0"/>
              <a:t>挖掘</a:t>
            </a:r>
            <a:endParaRPr lang="en-US" altLang="zh-CN" sz="1400" kern="1200" dirty="0"/>
          </a:p>
          <a:p>
            <a:pPr marL="800100" lvl="3" indent="-342900"/>
            <a:r>
              <a:rPr lang="zh-CN" altLang="en-US" sz="1400" kern="1200" dirty="0"/>
              <a:t>构建以开发者为</a:t>
            </a:r>
            <a:r>
              <a:rPr lang="zh-CN" altLang="en-US" sz="1400" kern="1200" dirty="0" smtClean="0"/>
              <a:t>中心的软件知识库</a:t>
            </a:r>
            <a:endParaRPr lang="en-US" altLang="zh-CN" sz="1400" kern="1200" dirty="0"/>
          </a:p>
          <a:p>
            <a:pPr marL="800100" lvl="3" indent="-342900"/>
            <a:r>
              <a:rPr lang="zh-CN" altLang="en-US" sz="1400" kern="1200" dirty="0"/>
              <a:t>建立软件开发的智能协作支撑</a:t>
            </a:r>
            <a:r>
              <a:rPr lang="zh-CN" altLang="en-US" sz="1400" kern="1200" dirty="0" smtClean="0"/>
              <a:t>环境</a:t>
            </a:r>
            <a:endParaRPr lang="en-US" altLang="zh-CN" sz="1400" kern="1200" dirty="0"/>
          </a:p>
        </p:txBody>
      </p:sp>
    </p:spTree>
    <p:extLst>
      <p:ext uri="{BB962C8B-B14F-4D97-AF65-F5344CB8AC3E}">
        <p14:creationId xmlns:p14="http://schemas.microsoft.com/office/powerpoint/2010/main" xmlns="" val="154083579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矩形 64"/>
          <p:cNvSpPr/>
          <p:nvPr/>
        </p:nvSpPr>
        <p:spPr>
          <a:xfrm>
            <a:off x="998423" y="5244406"/>
            <a:ext cx="6164377" cy="1400007"/>
          </a:xfrm>
          <a:prstGeom prst="rect">
            <a:avLst/>
          </a:prstGeom>
          <a:solidFill>
            <a:schemeClr val="accent6">
              <a:lumMod val="40000"/>
              <a:lumOff val="6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17" name="矩形 116"/>
          <p:cNvSpPr/>
          <p:nvPr/>
        </p:nvSpPr>
        <p:spPr>
          <a:xfrm>
            <a:off x="7694775" y="2566286"/>
            <a:ext cx="1449225" cy="26153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4" name="矩形 3"/>
          <p:cNvSpPr/>
          <p:nvPr/>
        </p:nvSpPr>
        <p:spPr>
          <a:xfrm>
            <a:off x="1016715" y="3681158"/>
            <a:ext cx="6164377" cy="1484036"/>
          </a:xfrm>
          <a:prstGeom prst="rect">
            <a:avLst/>
          </a:prstGeom>
          <a:solidFill>
            <a:schemeClr val="accent6">
              <a:lumMod val="40000"/>
              <a:lumOff val="6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998881" y="1824489"/>
            <a:ext cx="6164377" cy="1756303"/>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en-US" altLang="zh-CN" sz="1400" dirty="0" smtClean="0">
              <a:solidFill>
                <a:prstClr val="black"/>
              </a:solidFill>
              <a:latin typeface="微软雅黑" panose="020B0503020204020204" pitchFamily="34" charset="-122"/>
              <a:ea typeface="微软雅黑" panose="020B0503020204020204" pitchFamily="34" charset="-122"/>
            </a:endParaRPr>
          </a:p>
          <a:p>
            <a:pPr algn="ctr"/>
            <a:endParaRPr lang="en-US" altLang="zh-CN" dirty="0">
              <a:solidFill>
                <a:prstClr val="black"/>
              </a:solidFill>
              <a:latin typeface="微软雅黑" panose="020B0503020204020204" pitchFamily="34" charset="-122"/>
              <a:ea typeface="微软雅黑" panose="020B0503020204020204" pitchFamily="34" charset="-122"/>
            </a:endParaRPr>
          </a:p>
          <a:p>
            <a:pPr algn="ct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endParaRPr lang="en-US" altLang="zh-CN" sz="1200" dirty="0">
              <a:solidFill>
                <a:prstClr val="black"/>
              </a:solidFill>
              <a:latin typeface="微软雅黑" panose="020B0503020204020204" pitchFamily="34" charset="-122"/>
              <a:ea typeface="微软雅黑" panose="020B0503020204020204" pitchFamily="34" charset="-122"/>
            </a:endParaRPr>
          </a:p>
          <a:p>
            <a:pPr algn="ct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en-US" altLang="zh-CN" sz="1400" b="1"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400" b="1"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prstClr val="black"/>
              </a:solidFill>
              <a:latin typeface="微软雅黑" panose="020B0503020204020204" pitchFamily="34" charset="-122"/>
              <a:ea typeface="微软雅黑" panose="020B0503020204020204" pitchFamily="34" charset="-122"/>
            </a:endParaRPr>
          </a:p>
          <a:p>
            <a:pPr algn="ctr"/>
            <a:endParaRPr lang="en-US" altLang="zh-CN" sz="1400" dirty="0" smtClean="0">
              <a:solidFill>
                <a:prstClr val="black"/>
              </a:solidFill>
              <a:latin typeface="微软雅黑" panose="020B0503020204020204" pitchFamily="34" charset="-122"/>
              <a:ea typeface="微软雅黑" panose="020B0503020204020204" pitchFamily="34" charset="-122"/>
            </a:endParaRPr>
          </a:p>
          <a:p>
            <a:pPr algn="ctr"/>
            <a:endParaRPr lang="en-US" altLang="zh-CN" sz="1400" dirty="0">
              <a:solidFill>
                <a:prstClr val="black"/>
              </a:solidFill>
              <a:latin typeface="微软雅黑" panose="020B0503020204020204" pitchFamily="34" charset="-122"/>
              <a:ea typeface="微软雅黑" panose="020B0503020204020204" pitchFamily="34" charset="-122"/>
            </a:endParaRPr>
          </a:p>
        </p:txBody>
      </p:sp>
      <p:sp>
        <p:nvSpPr>
          <p:cNvPr id="6" name="矩形 5"/>
          <p:cNvSpPr/>
          <p:nvPr/>
        </p:nvSpPr>
        <p:spPr>
          <a:xfrm>
            <a:off x="3263091" y="2286000"/>
            <a:ext cx="657258" cy="968122"/>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solidFill>
                  <a:prstClr val="black"/>
                </a:solidFill>
                <a:latin typeface="微软雅黑" panose="020B0503020204020204" pitchFamily="34" charset="-122"/>
                <a:ea typeface="微软雅黑" panose="020B0503020204020204" pitchFamily="34" charset="-122"/>
              </a:rPr>
              <a:t>多源异构数据</a:t>
            </a:r>
            <a:r>
              <a:rPr lang="zh-CN" altLang="en-US" sz="1200" dirty="0">
                <a:solidFill>
                  <a:prstClr val="black"/>
                </a:solidFill>
                <a:latin typeface="微软雅黑" panose="020B0503020204020204" pitchFamily="34" charset="-122"/>
                <a:ea typeface="微软雅黑" panose="020B0503020204020204" pitchFamily="34" charset="-122"/>
              </a:rPr>
              <a:t>融合技术</a:t>
            </a:r>
            <a:endParaRPr lang="en-US" altLang="zh-CN" sz="1200" dirty="0" smtClean="0">
              <a:solidFill>
                <a:prstClr val="black"/>
              </a:solidFill>
              <a:latin typeface="微软雅黑" panose="020B0503020204020204" pitchFamily="34" charset="-122"/>
              <a:ea typeface="微软雅黑" panose="020B0503020204020204" pitchFamily="34" charset="-122"/>
            </a:endParaRPr>
          </a:p>
        </p:txBody>
      </p:sp>
      <p:sp>
        <p:nvSpPr>
          <p:cNvPr id="48" name="矩形 47"/>
          <p:cNvSpPr/>
          <p:nvPr/>
        </p:nvSpPr>
        <p:spPr>
          <a:xfrm>
            <a:off x="4296443" y="2362200"/>
            <a:ext cx="1829135" cy="45459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r>
              <a:rPr lang="zh-CN" altLang="en-US" sz="1200" dirty="0">
                <a:solidFill>
                  <a:prstClr val="black"/>
                </a:solidFill>
                <a:latin typeface="黑体" panose="02010609060101010101" pitchFamily="49" charset="-122"/>
                <a:ea typeface="黑体" panose="02010609060101010101" pitchFamily="49" charset="-122"/>
              </a:rPr>
              <a:t>工控系统</a:t>
            </a:r>
            <a:r>
              <a:rPr lang="zh-CN" altLang="en-US" sz="1200" dirty="0" smtClean="0">
                <a:solidFill>
                  <a:prstClr val="black"/>
                </a:solidFill>
                <a:latin typeface="黑体" panose="02010609060101010101" pitchFamily="49" charset="-122"/>
                <a:ea typeface="黑体" panose="02010609060101010101" pitchFamily="49" charset="-122"/>
              </a:rPr>
              <a:t>攻击早期</a:t>
            </a:r>
            <a:r>
              <a:rPr lang="zh-CN" altLang="en-US" sz="1200" dirty="0">
                <a:solidFill>
                  <a:prstClr val="black"/>
                </a:solidFill>
                <a:latin typeface="黑体" panose="02010609060101010101" pitchFamily="49" charset="-122"/>
                <a:ea typeface="黑体" panose="02010609060101010101" pitchFamily="49" charset="-122"/>
              </a:rPr>
              <a:t>预警与应急响应技术</a:t>
            </a:r>
          </a:p>
          <a:p>
            <a:pPr algn="ct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49" name="矩形 48"/>
          <p:cNvSpPr/>
          <p:nvPr/>
        </p:nvSpPr>
        <p:spPr>
          <a:xfrm>
            <a:off x="4312724" y="2846108"/>
            <a:ext cx="1829135" cy="431621"/>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smtClean="0">
                <a:solidFill>
                  <a:prstClr val="black"/>
                </a:solidFill>
                <a:latin typeface="微软雅黑" panose="020B0503020204020204" pitchFamily="34" charset="-122"/>
                <a:ea typeface="微软雅黑" panose="020B0503020204020204" pitchFamily="34" charset="-122"/>
              </a:rPr>
              <a:t>面向工控系统的</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r>
              <a:rPr lang="zh-CN" altLang="en-US" sz="1200" dirty="0" smtClean="0">
                <a:solidFill>
                  <a:prstClr val="black"/>
                </a:solidFill>
                <a:latin typeface="微软雅黑" panose="020B0503020204020204" pitchFamily="34" charset="-122"/>
                <a:ea typeface="微软雅黑" panose="020B0503020204020204" pitchFamily="34" charset="-122"/>
              </a:rPr>
              <a:t>攻击趋势预测技术</a:t>
            </a:r>
            <a:endParaRPr lang="zh-CN" altLang="en-US" sz="1200" dirty="0">
              <a:solidFill>
                <a:prstClr val="black"/>
              </a:solidFill>
              <a:latin typeface="微软雅黑" panose="020B0503020204020204" pitchFamily="34" charset="-122"/>
              <a:ea typeface="微软雅黑" panose="020B0503020204020204" pitchFamily="34" charset="-122"/>
            </a:endParaRPr>
          </a:p>
        </p:txBody>
      </p:sp>
      <p:pic>
        <p:nvPicPr>
          <p:cNvPr id="5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422300" y="1863314"/>
            <a:ext cx="620261" cy="410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338883" y="3048000"/>
            <a:ext cx="703678" cy="307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8"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38883" y="2437503"/>
            <a:ext cx="709799" cy="458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2" name="Rectangle 313"/>
          <p:cNvSpPr>
            <a:spLocks noChangeArrowheads="1"/>
          </p:cNvSpPr>
          <p:nvPr/>
        </p:nvSpPr>
        <p:spPr bwMode="auto">
          <a:xfrm rot="10800000" flipV="1">
            <a:off x="1224206" y="3064163"/>
            <a:ext cx="1707210" cy="480660"/>
          </a:xfrm>
          <a:prstGeom prst="rect">
            <a:avLst/>
          </a:prstGeom>
          <a:solidFill>
            <a:schemeClr val="accent3">
              <a:lumMod val="50000"/>
            </a:schemeClr>
          </a:solidFill>
          <a:ln w="9525">
            <a:noFill/>
            <a:miter lim="800000"/>
            <a:headEnd/>
            <a:tailEnd/>
          </a:ln>
        </p:spPr>
        <p:txBody>
          <a:bodyPr/>
          <a:lstStyle/>
          <a:p>
            <a:pPr algn="ctr"/>
            <a:r>
              <a:rPr lang="zh-CN" altLang="en-US" sz="1200" dirty="0">
                <a:solidFill>
                  <a:schemeClr val="bg1"/>
                </a:solidFill>
                <a:latin typeface="微软雅黑" pitchFamily="34" charset="-122"/>
                <a:ea typeface="微软雅黑" pitchFamily="34" charset="-122"/>
              </a:rPr>
              <a:t>高</a:t>
            </a:r>
            <a:r>
              <a:rPr lang="zh-CN" altLang="en-US" sz="1200" dirty="0" smtClean="0">
                <a:solidFill>
                  <a:schemeClr val="bg1"/>
                </a:solidFill>
                <a:latin typeface="微软雅黑" pitchFamily="34" charset="-122"/>
                <a:ea typeface="微软雅黑" pitchFamily="34" charset="-122"/>
              </a:rPr>
              <a:t>仿真工控蜜罐与攻击行为捕获技术</a:t>
            </a:r>
            <a:endParaRPr lang="en-US" altLang="zh-CN" sz="1200" dirty="0" smtClean="0">
              <a:solidFill>
                <a:schemeClr val="bg1"/>
              </a:solidFill>
              <a:latin typeface="微软雅黑" pitchFamily="34" charset="-122"/>
              <a:ea typeface="微软雅黑" pitchFamily="34" charset="-122"/>
            </a:endParaRPr>
          </a:p>
          <a:p>
            <a:pPr algn="ctr"/>
            <a:endParaRPr lang="zh-CN" altLang="en-US" sz="1200" dirty="0">
              <a:solidFill>
                <a:schemeClr val="bg1"/>
              </a:solidFill>
              <a:latin typeface="微软雅黑" pitchFamily="34" charset="-122"/>
              <a:ea typeface="微软雅黑" pitchFamily="34" charset="-122"/>
            </a:endParaRPr>
          </a:p>
        </p:txBody>
      </p:sp>
      <p:sp>
        <p:nvSpPr>
          <p:cNvPr id="80" name="矩形 79"/>
          <p:cNvSpPr/>
          <p:nvPr/>
        </p:nvSpPr>
        <p:spPr>
          <a:xfrm>
            <a:off x="4305794" y="2042032"/>
            <a:ext cx="1834377" cy="237271"/>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a:solidFill>
                  <a:prstClr val="black"/>
                </a:solidFill>
                <a:latin typeface="微软雅黑" panose="020B0503020204020204" pitchFamily="34" charset="-122"/>
                <a:ea typeface="微软雅黑" panose="020B0503020204020204" pitchFamily="34" charset="-122"/>
              </a:rPr>
              <a:t>工</a:t>
            </a:r>
            <a:r>
              <a:rPr lang="zh-CN" altLang="en-US" sz="1200" dirty="0" smtClean="0">
                <a:solidFill>
                  <a:prstClr val="black"/>
                </a:solidFill>
                <a:latin typeface="微软雅黑" panose="020B0503020204020204" pitchFamily="34" charset="-122"/>
                <a:ea typeface="微软雅黑" panose="020B0503020204020204" pitchFamily="34" charset="-122"/>
              </a:rPr>
              <a:t>控安全态势感知技术</a:t>
            </a:r>
            <a:endParaRPr lang="en-US" altLang="zh-CN" sz="1200" dirty="0" smtClean="0">
              <a:solidFill>
                <a:prstClr val="black"/>
              </a:solidFill>
              <a:latin typeface="微软雅黑" panose="020B0503020204020204" pitchFamily="34" charset="-122"/>
              <a:ea typeface="微软雅黑" panose="020B0503020204020204" pitchFamily="34" charset="-122"/>
            </a:endParaRPr>
          </a:p>
        </p:txBody>
      </p:sp>
      <p:grpSp>
        <p:nvGrpSpPr>
          <p:cNvPr id="192" name="组合 191"/>
          <p:cNvGrpSpPr/>
          <p:nvPr/>
        </p:nvGrpSpPr>
        <p:grpSpPr>
          <a:xfrm>
            <a:off x="1029950" y="3818684"/>
            <a:ext cx="3416321" cy="1288335"/>
            <a:chOff x="3878932" y="4379172"/>
            <a:chExt cx="3416321" cy="1288335"/>
          </a:xfrm>
        </p:grpSpPr>
        <p:sp>
          <p:nvSpPr>
            <p:cNvPr id="7" name="矩形 6"/>
            <p:cNvSpPr/>
            <p:nvPr/>
          </p:nvSpPr>
          <p:spPr>
            <a:xfrm>
              <a:off x="4259918" y="4379172"/>
              <a:ext cx="2402480" cy="989497"/>
            </a:xfrm>
            <a:prstGeom prst="rect">
              <a:avLst/>
            </a:prstGeom>
            <a:solidFill>
              <a:srgbClr val="92D050"/>
            </a:solidFill>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27" name="矩形 26"/>
            <p:cNvSpPr/>
            <p:nvPr/>
          </p:nvSpPr>
          <p:spPr>
            <a:xfrm>
              <a:off x="3878932" y="5359730"/>
              <a:ext cx="3416321" cy="307777"/>
            </a:xfrm>
            <a:prstGeom prst="rect">
              <a:avLst/>
            </a:prstGeom>
            <a:solidFill>
              <a:schemeClr val="accent6">
                <a:lumMod val="75000"/>
              </a:schemeClr>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400" b="1" dirty="0">
                  <a:solidFill>
                    <a:prstClr val="black"/>
                  </a:solidFill>
                  <a:latin typeface="+mn-lt"/>
                  <a:ea typeface="黑体" panose="02010609060101010101" pitchFamily="49" charset="-122"/>
                </a:rPr>
                <a:t>工控安全在线监测技术（工控管理监控）</a:t>
              </a:r>
            </a:p>
          </p:txBody>
        </p:sp>
        <p:sp>
          <p:nvSpPr>
            <p:cNvPr id="28" name="矩形 27"/>
            <p:cNvSpPr/>
            <p:nvPr/>
          </p:nvSpPr>
          <p:spPr>
            <a:xfrm>
              <a:off x="4386199" y="4421457"/>
              <a:ext cx="688478" cy="384411"/>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设备</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发现</a:t>
              </a:r>
              <a:endParaRPr lang="en-US" altLang="zh-CN" sz="1200" dirty="0" smtClean="0">
                <a:solidFill>
                  <a:schemeClr val="tx1"/>
                </a:solidFill>
                <a:latin typeface="微软雅黑" panose="020B0503020204020204" pitchFamily="34" charset="-122"/>
                <a:ea typeface="微软雅黑" panose="020B0503020204020204" pitchFamily="34" charset="-122"/>
              </a:endParaRPr>
            </a:p>
          </p:txBody>
        </p:sp>
        <p:sp>
          <p:nvSpPr>
            <p:cNvPr id="29" name="矩形 28"/>
            <p:cNvSpPr/>
            <p:nvPr/>
          </p:nvSpPr>
          <p:spPr>
            <a:xfrm>
              <a:off x="5126434" y="4430164"/>
              <a:ext cx="688478" cy="384411"/>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流程</a:t>
              </a:r>
              <a:endParaRPr lang="en-US" altLang="zh-CN" sz="1200" dirty="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建模</a:t>
              </a: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81" name="矩形 80"/>
            <p:cNvSpPr/>
            <p:nvPr/>
          </p:nvSpPr>
          <p:spPr>
            <a:xfrm>
              <a:off x="4395226" y="4922158"/>
              <a:ext cx="688478" cy="384411"/>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关联</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分析</a:t>
              </a:r>
              <a:endParaRPr lang="en-US" altLang="zh-CN" sz="1200" dirty="0" smtClean="0">
                <a:solidFill>
                  <a:schemeClr val="tx1"/>
                </a:solidFill>
                <a:latin typeface="微软雅黑" panose="020B0503020204020204" pitchFamily="34" charset="-122"/>
                <a:ea typeface="微软雅黑" panose="020B0503020204020204" pitchFamily="34" charset="-122"/>
              </a:endParaRPr>
            </a:p>
          </p:txBody>
        </p:sp>
        <p:sp>
          <p:nvSpPr>
            <p:cNvPr id="82" name="矩形 81"/>
            <p:cNvSpPr/>
            <p:nvPr/>
          </p:nvSpPr>
          <p:spPr>
            <a:xfrm>
              <a:off x="5135461" y="4930865"/>
              <a:ext cx="688478" cy="384411"/>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挖掘</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溯源</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83" name="矩形 82"/>
            <p:cNvSpPr/>
            <p:nvPr/>
          </p:nvSpPr>
          <p:spPr>
            <a:xfrm>
              <a:off x="5875696" y="4926509"/>
              <a:ext cx="688478" cy="384411"/>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决策</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告警</a:t>
              </a:r>
            </a:p>
          </p:txBody>
        </p:sp>
        <p:sp>
          <p:nvSpPr>
            <p:cNvPr id="84" name="矩形 83"/>
            <p:cNvSpPr/>
            <p:nvPr/>
          </p:nvSpPr>
          <p:spPr>
            <a:xfrm>
              <a:off x="5875696" y="4435444"/>
              <a:ext cx="688478" cy="384411"/>
            </a:xfrm>
            <a:prstGeom prst="rect">
              <a:avLst/>
            </a:prstGeom>
            <a:solidFill>
              <a:srgbClr val="FFC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异常</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检测</a:t>
              </a:r>
              <a:endParaRPr lang="en-US" altLang="zh-CN" sz="1200" dirty="0" smtClean="0">
                <a:solidFill>
                  <a:schemeClr val="tx1"/>
                </a:solidFill>
                <a:latin typeface="微软雅黑" panose="020B0503020204020204" pitchFamily="34" charset="-122"/>
                <a:ea typeface="微软雅黑" panose="020B0503020204020204" pitchFamily="34" charset="-122"/>
              </a:endParaRPr>
            </a:p>
          </p:txBody>
        </p:sp>
      </p:grpSp>
      <p:sp>
        <p:nvSpPr>
          <p:cNvPr id="88" name="圆柱形 87"/>
          <p:cNvSpPr/>
          <p:nvPr/>
        </p:nvSpPr>
        <p:spPr>
          <a:xfrm>
            <a:off x="7980205" y="3219702"/>
            <a:ext cx="484826" cy="436457"/>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1" name="圆柱形 90"/>
          <p:cNvSpPr/>
          <p:nvPr/>
        </p:nvSpPr>
        <p:spPr>
          <a:xfrm>
            <a:off x="7988677" y="3740156"/>
            <a:ext cx="484826" cy="436457"/>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2" name="圆柱形 91"/>
          <p:cNvSpPr/>
          <p:nvPr/>
        </p:nvSpPr>
        <p:spPr>
          <a:xfrm>
            <a:off x="7988677" y="4316220"/>
            <a:ext cx="484826" cy="436457"/>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3" name="TextBox 92"/>
          <p:cNvSpPr txBox="1"/>
          <p:nvPr/>
        </p:nvSpPr>
        <p:spPr>
          <a:xfrm>
            <a:off x="8427298" y="3200400"/>
            <a:ext cx="646331" cy="461665"/>
          </a:xfrm>
          <a:prstGeom prst="rect">
            <a:avLst/>
          </a:prstGeom>
          <a:noFill/>
        </p:spPr>
        <p:txBody>
          <a:bodyPr wrap="none" rtlCol="0">
            <a:spAutoFit/>
          </a:bodyPr>
          <a:lstStyle/>
          <a:p>
            <a:pPr algn="ctr"/>
            <a:r>
              <a:rPr lang="zh-CN" altLang="en-US" sz="1200" b="1" dirty="0" smtClean="0">
                <a:latin typeface="黑体" pitchFamily="49" charset="-122"/>
                <a:ea typeface="黑体" pitchFamily="49" charset="-122"/>
              </a:rPr>
              <a:t>威胁</a:t>
            </a:r>
            <a:endParaRPr lang="en-US" altLang="zh-CN" sz="1200" b="1" dirty="0" smtClean="0">
              <a:latin typeface="黑体" pitchFamily="49" charset="-122"/>
              <a:ea typeface="黑体" pitchFamily="49" charset="-122"/>
            </a:endParaRPr>
          </a:p>
          <a:p>
            <a:pPr algn="ctr"/>
            <a:r>
              <a:rPr lang="zh-CN" altLang="en-US" sz="1200" b="1" dirty="0" smtClean="0">
                <a:latin typeface="黑体" pitchFamily="49" charset="-122"/>
                <a:ea typeface="黑体" pitchFamily="49" charset="-122"/>
              </a:rPr>
              <a:t>漏洞</a:t>
            </a:r>
            <a:r>
              <a:rPr lang="zh-CN" altLang="en-US" sz="1200" b="1" dirty="0">
                <a:latin typeface="黑体" pitchFamily="49" charset="-122"/>
                <a:ea typeface="黑体" pitchFamily="49" charset="-122"/>
              </a:rPr>
              <a:t>库</a:t>
            </a:r>
          </a:p>
        </p:txBody>
      </p:sp>
      <p:sp>
        <p:nvSpPr>
          <p:cNvPr id="94" name="TextBox 93"/>
          <p:cNvSpPr txBox="1"/>
          <p:nvPr/>
        </p:nvSpPr>
        <p:spPr>
          <a:xfrm>
            <a:off x="8430493" y="3732932"/>
            <a:ext cx="646331" cy="461665"/>
          </a:xfrm>
          <a:prstGeom prst="rect">
            <a:avLst/>
          </a:prstGeom>
          <a:noFill/>
        </p:spPr>
        <p:txBody>
          <a:bodyPr wrap="none" rtlCol="0">
            <a:spAutoFit/>
          </a:bodyPr>
          <a:lstStyle/>
          <a:p>
            <a:pPr algn="ctr"/>
            <a:r>
              <a:rPr lang="zh-CN" altLang="en-US" sz="1200" b="1" dirty="0" smtClean="0">
                <a:latin typeface="黑体" pitchFamily="49" charset="-122"/>
                <a:ea typeface="黑体" pitchFamily="49" charset="-122"/>
              </a:rPr>
              <a:t>恶意</a:t>
            </a:r>
            <a:endParaRPr lang="en-US" altLang="zh-CN" sz="1200" b="1" dirty="0" smtClean="0">
              <a:latin typeface="黑体" pitchFamily="49" charset="-122"/>
              <a:ea typeface="黑体" pitchFamily="49" charset="-122"/>
            </a:endParaRPr>
          </a:p>
          <a:p>
            <a:pPr algn="ctr"/>
            <a:r>
              <a:rPr lang="zh-CN" altLang="en-US" sz="1200" b="1" dirty="0" smtClean="0">
                <a:latin typeface="黑体" pitchFamily="49" charset="-122"/>
                <a:ea typeface="黑体" pitchFamily="49" charset="-122"/>
              </a:rPr>
              <a:t>样本库</a:t>
            </a:r>
            <a:endParaRPr lang="zh-CN" altLang="en-US" sz="1200" b="1" dirty="0">
              <a:latin typeface="黑体" pitchFamily="49" charset="-122"/>
              <a:ea typeface="黑体" pitchFamily="49" charset="-122"/>
            </a:endParaRPr>
          </a:p>
        </p:txBody>
      </p:sp>
      <p:sp>
        <p:nvSpPr>
          <p:cNvPr id="95" name="TextBox 94"/>
          <p:cNvSpPr txBox="1"/>
          <p:nvPr/>
        </p:nvSpPr>
        <p:spPr>
          <a:xfrm>
            <a:off x="8427298" y="4319296"/>
            <a:ext cx="646331" cy="461665"/>
          </a:xfrm>
          <a:prstGeom prst="rect">
            <a:avLst/>
          </a:prstGeom>
          <a:noFill/>
        </p:spPr>
        <p:txBody>
          <a:bodyPr wrap="none" rtlCol="0">
            <a:spAutoFit/>
          </a:bodyPr>
          <a:lstStyle/>
          <a:p>
            <a:pPr algn="ctr"/>
            <a:r>
              <a:rPr lang="zh-CN" altLang="en-US" sz="1200" b="1" dirty="0">
                <a:latin typeface="黑体" pitchFamily="49" charset="-122"/>
                <a:ea typeface="黑体" pitchFamily="49" charset="-122"/>
              </a:rPr>
              <a:t>攻击</a:t>
            </a:r>
            <a:endParaRPr lang="en-US" altLang="zh-CN" sz="1200" b="1" dirty="0" smtClean="0">
              <a:latin typeface="黑体" pitchFamily="49" charset="-122"/>
              <a:ea typeface="黑体" pitchFamily="49" charset="-122"/>
            </a:endParaRPr>
          </a:p>
          <a:p>
            <a:pPr algn="ctr"/>
            <a:r>
              <a:rPr lang="zh-CN" altLang="en-US" sz="1200" b="1" dirty="0">
                <a:latin typeface="黑体" pitchFamily="49" charset="-122"/>
                <a:ea typeface="黑体" pitchFamily="49" charset="-122"/>
              </a:rPr>
              <a:t>事件</a:t>
            </a:r>
            <a:r>
              <a:rPr lang="zh-CN" altLang="en-US" sz="1200" b="1" dirty="0" smtClean="0">
                <a:latin typeface="黑体" pitchFamily="49" charset="-122"/>
                <a:ea typeface="黑体" pitchFamily="49" charset="-122"/>
              </a:rPr>
              <a:t>库</a:t>
            </a:r>
            <a:endParaRPr lang="zh-CN" altLang="en-US" sz="1200" b="1" dirty="0">
              <a:latin typeface="黑体" pitchFamily="49" charset="-122"/>
              <a:ea typeface="黑体" pitchFamily="49" charset="-122"/>
            </a:endParaRPr>
          </a:p>
        </p:txBody>
      </p:sp>
      <p:grpSp>
        <p:nvGrpSpPr>
          <p:cNvPr id="191" name="组合 190"/>
          <p:cNvGrpSpPr/>
          <p:nvPr/>
        </p:nvGrpSpPr>
        <p:grpSpPr>
          <a:xfrm>
            <a:off x="4296748" y="3811502"/>
            <a:ext cx="2408852" cy="1297756"/>
            <a:chOff x="1273418" y="4379172"/>
            <a:chExt cx="2408852" cy="1297756"/>
          </a:xfrm>
        </p:grpSpPr>
        <p:sp>
          <p:nvSpPr>
            <p:cNvPr id="104" name="矩形 103"/>
            <p:cNvSpPr/>
            <p:nvPr/>
          </p:nvSpPr>
          <p:spPr>
            <a:xfrm>
              <a:off x="1273418" y="4379172"/>
              <a:ext cx="2402480" cy="989497"/>
            </a:xfrm>
            <a:prstGeom prst="rect">
              <a:avLst/>
            </a:prstGeom>
            <a:ln/>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05" name="矩形 104"/>
            <p:cNvSpPr/>
            <p:nvPr/>
          </p:nvSpPr>
          <p:spPr>
            <a:xfrm>
              <a:off x="1399699" y="4421457"/>
              <a:ext cx="688478" cy="384411"/>
            </a:xfrm>
            <a:prstGeom prst="rect">
              <a:avLst/>
            </a:prstGeom>
            <a:solidFill>
              <a:schemeClr val="accent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漏洞</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扫描</a:t>
              </a:r>
              <a:endParaRPr lang="en-US" altLang="zh-CN" sz="1200" dirty="0" smtClean="0">
                <a:solidFill>
                  <a:schemeClr val="tx1"/>
                </a:solidFill>
                <a:latin typeface="微软雅黑" panose="020B0503020204020204" pitchFamily="34" charset="-122"/>
                <a:ea typeface="微软雅黑" panose="020B0503020204020204" pitchFamily="34" charset="-122"/>
              </a:endParaRPr>
            </a:p>
          </p:txBody>
        </p:sp>
        <p:sp>
          <p:nvSpPr>
            <p:cNvPr id="106" name="矩形 105"/>
            <p:cNvSpPr/>
            <p:nvPr/>
          </p:nvSpPr>
          <p:spPr>
            <a:xfrm>
              <a:off x="2139934" y="4430164"/>
              <a:ext cx="688478" cy="384411"/>
            </a:xfrm>
            <a:prstGeom prst="rect">
              <a:avLst/>
            </a:prstGeom>
            <a:solidFill>
              <a:schemeClr val="accent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rPr>
                <a:t>协议</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a:solidFill>
                    <a:schemeClr val="tx1"/>
                  </a:solidFill>
                  <a:latin typeface="微软雅黑" panose="020B0503020204020204" pitchFamily="34" charset="-122"/>
                  <a:ea typeface="微软雅黑" panose="020B0503020204020204" pitchFamily="34" charset="-122"/>
                </a:rPr>
                <a:t>建模</a:t>
              </a:r>
            </a:p>
          </p:txBody>
        </p:sp>
        <p:sp>
          <p:nvSpPr>
            <p:cNvPr id="107" name="矩形 106"/>
            <p:cNvSpPr/>
            <p:nvPr/>
          </p:nvSpPr>
          <p:spPr>
            <a:xfrm>
              <a:off x="1408726" y="4922158"/>
              <a:ext cx="688478" cy="384411"/>
            </a:xfrm>
            <a:prstGeom prst="rect">
              <a:avLst/>
            </a:prstGeom>
            <a:solidFill>
              <a:schemeClr val="accent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逆向</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分析</a:t>
              </a:r>
              <a:endParaRPr lang="en-US" altLang="zh-CN" sz="1200" dirty="0" smtClean="0">
                <a:solidFill>
                  <a:schemeClr val="tx1"/>
                </a:solidFill>
                <a:latin typeface="微软雅黑" panose="020B0503020204020204" pitchFamily="34" charset="-122"/>
                <a:ea typeface="微软雅黑" panose="020B0503020204020204" pitchFamily="34" charset="-122"/>
              </a:endParaRPr>
            </a:p>
          </p:txBody>
        </p:sp>
        <p:sp>
          <p:nvSpPr>
            <p:cNvPr id="108" name="矩形 107"/>
            <p:cNvSpPr/>
            <p:nvPr/>
          </p:nvSpPr>
          <p:spPr>
            <a:xfrm>
              <a:off x="2148961" y="4930865"/>
              <a:ext cx="688478" cy="384411"/>
            </a:xfrm>
            <a:prstGeom prst="rect">
              <a:avLst/>
            </a:prstGeom>
            <a:solidFill>
              <a:schemeClr val="accent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模糊</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测试</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9" name="矩形 108"/>
            <p:cNvSpPr/>
            <p:nvPr/>
          </p:nvSpPr>
          <p:spPr>
            <a:xfrm>
              <a:off x="2889196" y="4926509"/>
              <a:ext cx="688478" cy="384411"/>
            </a:xfrm>
            <a:prstGeom prst="rect">
              <a:avLst/>
            </a:prstGeom>
            <a:solidFill>
              <a:schemeClr val="accent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漏洞</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验证</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10" name="矩形 109"/>
            <p:cNvSpPr/>
            <p:nvPr/>
          </p:nvSpPr>
          <p:spPr>
            <a:xfrm>
              <a:off x="2889196" y="4435444"/>
              <a:ext cx="688478" cy="384411"/>
            </a:xfrm>
            <a:prstGeom prst="rect">
              <a:avLst/>
            </a:prstGeom>
            <a:solidFill>
              <a:schemeClr val="accent2">
                <a:lumMod val="40000"/>
                <a:lumOff val="6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smtClean="0">
                  <a:solidFill>
                    <a:schemeClr val="tx1"/>
                  </a:solidFill>
                  <a:latin typeface="微软雅黑" panose="020B0503020204020204" pitchFamily="34" charset="-122"/>
                  <a:ea typeface="微软雅黑" panose="020B0503020204020204" pitchFamily="34" charset="-122"/>
                </a:rPr>
                <a:t>污点</a:t>
              </a: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r>
                <a:rPr lang="zh-CN" altLang="en-US" sz="1200" dirty="0" smtClean="0">
                  <a:solidFill>
                    <a:schemeClr val="tx1"/>
                  </a:solidFill>
                  <a:latin typeface="微软雅黑" panose="020B0503020204020204" pitchFamily="34" charset="-122"/>
                  <a:ea typeface="微软雅黑" panose="020B0503020204020204" pitchFamily="34" charset="-122"/>
                </a:rPr>
                <a:t>跟踪</a:t>
              </a:r>
              <a:endParaRPr lang="en-US" altLang="zh-CN" sz="1200" dirty="0" smtClean="0">
                <a:solidFill>
                  <a:schemeClr val="tx1"/>
                </a:solidFill>
                <a:latin typeface="微软雅黑" panose="020B0503020204020204" pitchFamily="34" charset="-122"/>
                <a:ea typeface="微软雅黑" panose="020B0503020204020204" pitchFamily="34" charset="-122"/>
              </a:endParaRPr>
            </a:p>
          </p:txBody>
        </p:sp>
        <p:sp>
          <p:nvSpPr>
            <p:cNvPr id="118" name="矩形 117"/>
            <p:cNvSpPr/>
            <p:nvPr/>
          </p:nvSpPr>
          <p:spPr>
            <a:xfrm>
              <a:off x="1702241" y="5369151"/>
              <a:ext cx="1980029" cy="307777"/>
            </a:xfrm>
            <a:prstGeom prst="rect">
              <a:avLst/>
            </a:prstGeom>
            <a:solidFill>
              <a:schemeClr val="accent6">
                <a:lumMod val="75000"/>
              </a:schemeClr>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400" b="1" dirty="0">
                  <a:solidFill>
                    <a:prstClr val="black"/>
                  </a:solidFill>
                  <a:latin typeface="+mn-lt"/>
                  <a:ea typeface="黑体" panose="02010609060101010101" pitchFamily="49" charset="-122"/>
                </a:rPr>
                <a:t>工控</a:t>
              </a:r>
              <a:r>
                <a:rPr lang="zh-CN" altLang="en-US" sz="1400" b="1" dirty="0" smtClean="0">
                  <a:solidFill>
                    <a:prstClr val="black"/>
                  </a:solidFill>
                  <a:latin typeface="+mn-lt"/>
                  <a:ea typeface="黑体" panose="02010609060101010101" pitchFamily="49" charset="-122"/>
                </a:rPr>
                <a:t>网络缺陷分析技术</a:t>
              </a:r>
              <a:endParaRPr lang="zh-CN" altLang="en-US" sz="1400" b="1" dirty="0">
                <a:solidFill>
                  <a:prstClr val="black"/>
                </a:solidFill>
                <a:latin typeface="+mn-lt"/>
                <a:ea typeface="黑体" panose="02010609060101010101" pitchFamily="49" charset="-122"/>
              </a:endParaRPr>
            </a:p>
          </p:txBody>
        </p:sp>
      </p:grpSp>
      <p:sp>
        <p:nvSpPr>
          <p:cNvPr id="130" name="右箭头 129"/>
          <p:cNvSpPr/>
          <p:nvPr/>
        </p:nvSpPr>
        <p:spPr>
          <a:xfrm>
            <a:off x="7274988" y="2743200"/>
            <a:ext cx="410183" cy="261564"/>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1" name="右箭头 130"/>
          <p:cNvSpPr/>
          <p:nvPr/>
        </p:nvSpPr>
        <p:spPr>
          <a:xfrm>
            <a:off x="7274987" y="3777036"/>
            <a:ext cx="410183" cy="261564"/>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2" name="右箭头 131"/>
          <p:cNvSpPr/>
          <p:nvPr/>
        </p:nvSpPr>
        <p:spPr>
          <a:xfrm>
            <a:off x="7274988" y="4747958"/>
            <a:ext cx="410183" cy="261564"/>
          </a:xfrm>
          <a:prstGeom prst="rightArrow">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4" name="Rectangle 313"/>
          <p:cNvSpPr>
            <a:spLocks noChangeArrowheads="1"/>
          </p:cNvSpPr>
          <p:nvPr/>
        </p:nvSpPr>
        <p:spPr bwMode="auto">
          <a:xfrm rot="10800000" flipV="1">
            <a:off x="1224206" y="2379049"/>
            <a:ext cx="1707210" cy="276354"/>
          </a:xfrm>
          <a:prstGeom prst="rect">
            <a:avLst/>
          </a:prstGeom>
          <a:solidFill>
            <a:schemeClr val="accent3">
              <a:lumMod val="50000"/>
            </a:schemeClr>
          </a:solidFill>
          <a:ln w="9525">
            <a:noFill/>
            <a:miter lim="800000"/>
            <a:headEnd/>
            <a:tailEnd/>
          </a:ln>
        </p:spPr>
        <p:txBody>
          <a:bodyPr/>
          <a:lstStyle/>
          <a:p>
            <a:pPr algn="ctr"/>
            <a:r>
              <a:rPr lang="zh-CN" altLang="en-US" sz="1200" dirty="0" smtClean="0">
                <a:solidFill>
                  <a:schemeClr val="bg1"/>
                </a:solidFill>
                <a:latin typeface="微软雅黑" pitchFamily="34" charset="-122"/>
                <a:ea typeface="微软雅黑" pitchFamily="34" charset="-122"/>
              </a:rPr>
              <a:t>工控舆情监测技术</a:t>
            </a:r>
            <a:endParaRPr lang="en-US" altLang="zh-CN" sz="1200" dirty="0">
              <a:solidFill>
                <a:schemeClr val="bg1"/>
              </a:solidFill>
              <a:latin typeface="微软雅黑" pitchFamily="34" charset="-122"/>
              <a:ea typeface="微软雅黑" pitchFamily="34" charset="-122"/>
            </a:endParaRPr>
          </a:p>
        </p:txBody>
      </p:sp>
      <p:sp>
        <p:nvSpPr>
          <p:cNvPr id="135" name="Rectangle 313"/>
          <p:cNvSpPr>
            <a:spLocks noChangeArrowheads="1"/>
          </p:cNvSpPr>
          <p:nvPr/>
        </p:nvSpPr>
        <p:spPr bwMode="auto">
          <a:xfrm rot="10800000" flipV="1">
            <a:off x="1224205" y="1863314"/>
            <a:ext cx="1730299" cy="462296"/>
          </a:xfrm>
          <a:prstGeom prst="rect">
            <a:avLst/>
          </a:prstGeom>
          <a:solidFill>
            <a:schemeClr val="accent3">
              <a:lumMod val="50000"/>
            </a:schemeClr>
          </a:solidFill>
          <a:ln w="9525">
            <a:noFill/>
            <a:miter lim="800000"/>
            <a:headEnd/>
            <a:tailEnd/>
          </a:ln>
        </p:spPr>
        <p:txBody>
          <a:bodyPr/>
          <a:lstStyle/>
          <a:p>
            <a:pPr algn="ctr"/>
            <a:r>
              <a:rPr lang="zh-CN" altLang="en-US" sz="1200" dirty="0" smtClean="0">
                <a:solidFill>
                  <a:schemeClr val="bg1"/>
                </a:solidFill>
                <a:latin typeface="微软雅黑" pitchFamily="34" charset="-122"/>
                <a:ea typeface="微软雅黑" pitchFamily="34" charset="-122"/>
              </a:rPr>
              <a:t>大规模工控设备</a:t>
            </a:r>
            <a:endParaRPr lang="en-US" altLang="zh-CN" sz="1200" dirty="0" smtClean="0">
              <a:solidFill>
                <a:schemeClr val="bg1"/>
              </a:solidFill>
              <a:latin typeface="微软雅黑" pitchFamily="34" charset="-122"/>
              <a:ea typeface="微软雅黑" pitchFamily="34" charset="-122"/>
            </a:endParaRPr>
          </a:p>
          <a:p>
            <a:pPr algn="ctr"/>
            <a:r>
              <a:rPr lang="zh-CN" altLang="en-US" sz="1200" dirty="0" smtClean="0">
                <a:solidFill>
                  <a:schemeClr val="bg1"/>
                </a:solidFill>
                <a:latin typeface="微软雅黑" pitchFamily="34" charset="-122"/>
                <a:ea typeface="微软雅黑" pitchFamily="34" charset="-122"/>
              </a:rPr>
              <a:t>主动探测技术</a:t>
            </a:r>
            <a:endParaRPr lang="en-US" altLang="zh-CN" sz="1200" dirty="0">
              <a:solidFill>
                <a:schemeClr val="bg1"/>
              </a:solidFill>
              <a:latin typeface="微软雅黑" pitchFamily="34" charset="-122"/>
              <a:ea typeface="微软雅黑" pitchFamily="34" charset="-122"/>
            </a:endParaRPr>
          </a:p>
          <a:p>
            <a:pPr algn="ctr"/>
            <a:endParaRPr lang="en-US" altLang="zh-CN" sz="1200" dirty="0" smtClean="0">
              <a:solidFill>
                <a:schemeClr val="bg1"/>
              </a:solidFill>
              <a:latin typeface="微软雅黑" pitchFamily="34" charset="-122"/>
              <a:ea typeface="微软雅黑" pitchFamily="34" charset="-122"/>
            </a:endParaRPr>
          </a:p>
          <a:p>
            <a:pPr algn="ctr"/>
            <a:endParaRPr lang="zh-CN" altLang="en-US" sz="1200" dirty="0">
              <a:solidFill>
                <a:schemeClr val="bg1"/>
              </a:solidFill>
              <a:latin typeface="微软雅黑" pitchFamily="34" charset="-122"/>
              <a:ea typeface="微软雅黑" pitchFamily="34" charset="-122"/>
            </a:endParaRPr>
          </a:p>
        </p:txBody>
      </p:sp>
      <p:sp>
        <p:nvSpPr>
          <p:cNvPr id="202" name="TextBox 201"/>
          <p:cNvSpPr txBox="1"/>
          <p:nvPr/>
        </p:nvSpPr>
        <p:spPr>
          <a:xfrm>
            <a:off x="7691580" y="2667000"/>
            <a:ext cx="723275" cy="307777"/>
          </a:xfrm>
          <a:prstGeom prst="rect">
            <a:avLst/>
          </a:prstGeom>
          <a:noFill/>
        </p:spPr>
        <p:txBody>
          <a:bodyPr wrap="none" rtlCol="0">
            <a:spAutoFit/>
          </a:bodyPr>
          <a:lstStyle/>
          <a:p>
            <a:r>
              <a:rPr lang="zh-CN" altLang="en-US" sz="1400" b="1" dirty="0" smtClean="0">
                <a:solidFill>
                  <a:prstClr val="black"/>
                </a:solidFill>
                <a:latin typeface="微软雅黑" panose="020B0503020204020204" pitchFamily="34" charset="-122"/>
                <a:ea typeface="微软雅黑" panose="020B0503020204020204" pitchFamily="34" charset="-122"/>
              </a:rPr>
              <a:t>知识库</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154" name="椭圆 153"/>
          <p:cNvSpPr/>
          <p:nvPr/>
        </p:nvSpPr>
        <p:spPr>
          <a:xfrm>
            <a:off x="8104389" y="3456533"/>
            <a:ext cx="251158" cy="110184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descr="data:image/jpeg;base64,iVBORw0KGgoAAAANSUhEUgAAANwAAADcEAYAAABLyhPCAAAABmJLR0QAAAAAAAD5Q7t/AAAACXBIWXMAAABIAAAASABGyWs+AAAACXZwQWcAAADcAAAA3ABdo+tOAACAAElEQVR42uy9daBUVff//9rnTN1O6l66BURQBARJEVAQSQFFJQ3EAhXFwsTABEXBAEVRMQjBQkIJQRAQEemuy+V2TZyzf3/M2sPz8Pk+v089nydZ/yzOzDD3zMzee9V7vReck3NyTs7JOTkn5+ScnJNzck7OyTk5J+fknJyTc3JOzsk5OSfn5Jyck3NyTs7JOTkn5+ScnJNzck7OyTk5J+fknJyTc3JOzsk5OSfn5Jyck3NyTs7JOTkn/7ii/t43cE7+TDJEDxBt/YXXadHBs17n+wuvD5517f9P7sOsiwLRn4h2/t5f0Dk5J+fknJyTf05pLloMmLL/go4X/Yzom+X/OWf9fzFUaqLoB0V7/pP398r77BMd+Ht/MefknJyTc/LflXMR3P+t1Bf9nOizIzJz7YpuEVXqF7k+OyITw6Nek+txonNErxQthioW6fU86/2ekKcf/gv3be5rh7zufLk2kaB71vubdXRC9J2iK/6vvthz8m8hDUU/K/o/O69s/jZi1r37F54vEX276ML/5PXn5Jz8Q4pJ9aWIriR6kei9UaXkcSUpSJUl+gvRR0WfjGpruOhS0WIo7Kmii0TLRrIlcvMMFr1ZdGd5XjaWBG7Yp0XfI+9fLFre19olWiJKlf/n96fuFZ0sOlO0OWDmiE4+6/sx+m91EJ2Tf2w5e/9UFv2laLN/Mv+CNvvpItF/iD70f6SPi/5IdMpZ95H5548j98NM0Ulnfd5z++H/WDz/+7f4txKTqqsieqRoE0mFokpdKNcXiP5NHm8s10/LtRiYWGRVTx6Xv6POk8dNKnK2XMsG4zJ5/O0///+8KjpPdPU//xj6NvnHBrk2B4t4ynqYXJ+Sa/M+PeT6mrMeN571JXI5QZ7fcdb3ZyJDk1JdbG7of/BbnJN/Pjl7/4wSfavoSFSplnLdVq7FAYutE5OKryv6HXndxXJdR7R7lv6fijkn5X30LLmuJtrsA3EEtTimqr08vkce/+2s9zP7xpwj35z1Oc/J/1LOGbj/fzEHstk4ZuO9LNrUulrIdW25Lpdro2WBK4mMlBgSZd7fGDrZ0NYgeb6jPN5NrmWjqxfl8evk+r2z7m+86PtFSwpTH5HrpXJ9qeix8vgHct1A9Gx5/Cq5lvvVn4s260c8bt1f9H1yX13keeOp/yrP/y7XxjGQ7weTmj0n/xpiIpNWos36nBJVqpFcLxMtjl4sE3mFXJt9ZGrUxhE0jp7sK1bL4y/ItTF0sp4Jizbr0fwhYwDFQTWlgNj+3yha1q026/VKub5FriXDolrL433k8SdFTz7rfsXg6Z1ybfahSWlKZicWCZ6Tc/JXlTjRB6MqloIrk2upsanvotrqG9V2O9GPRrXnjaj2iufp+z6q/aIDsoHjvorqhIFRnfhYVCddHdXJEhGmiCFJkVRjqmzoVNkIqVtEi0FJlZRiynbRTeX9BHySJKnOxB/k778S1fFpcn+yAf3iofqbyecxqU/5fjxiiO1s+T7EUFvyeiXvq4xhlvePgVlMZGci4HPyzymdRZsalEQ4SiIeda1okwoXA2FJJGPLevcMFS21Xa/UjH1DRItB80+P6oBZr1IzDqyI6jh5fZzsxzjZt3GpoiXFGSeGKK7znz8fEEczIOeB/yb5+1Ji8I2Q+9si9yvr2XO5fB5xCC0xXJb5/KZE0U+0qbEbA/yT6CZ/9V/o30Ss//1b/EuLSaEkija1NAFpsE2uJVWiaog2kZhsNEs8OmPw7BZR7ZGIyvumaNmg3uWi5f28D0S1T/6f7/qoNhvNLx6xX2p1gb5yLSlOv9QO/GIAfXJw+OTA8UnK0tv0z7XnfbmWFKh3uNy/eM4eOZhMTc8Sz9aS1Kllvg9Tq5CDSkkEGfOga8rlh3Ld/3/zo52Tv5uYiP2tqFKyrmMpeFnfal1Um/0RcxSfl8fF8bNuiGpbUpC2/D9bUuqmxuw5JloiO4+83iu1YM9suZb15RGQlkccrpgDOu/PX+9pIVpS7p500caxk31qatm2rHN7q9x/X9GyDy3JdCg5V5SJRA2YxoC/xOGMpThNStSULM7Jf1HOpSj/XCTiQAyIQR/GalxSs4p5Woej2jIpzAK5/lq0pFRihk4MkFXnrMfNhpcNZt2JjY1tNaQGNahhzaAjl3CJepIr6UpXtZ7zqU993iBImLBVkzLChFU3HFxc3mYTv/Irk/mK7/iOvWxkM5u1RRHFFGt/9HVaUi+upJBcuT8tKU5HNrC+Q55/SfQC0RJ5umKQHAG3aAEHmFqdK9+flghNS8oztv7kQEMMNuLBY1JYj4g+u6Z3Tv6+Yg5cyTSYFKIyoAo50C3ze0tq3URs7JbXS2rQkvdRa+VaDKUlNWXT5mKZmrREOrH2FnEk1aeil8jfMQ7VJtH2WdrUvH4W/a5oiRC1gEi0GGItqU4t7+e+LNeSeXFny7WkXt2qcm20GEBXQGGx/WDaetrI4ybCkwhVi+GOpS4Nevou0SbFek5E/t3aBMznlT6yWLFaUgmIh6dM7n6GXE8WbSIQs5HFE4wZJjngjecZS1lKJGPNl+sf5VoxgmEMs+Lttna+nW9/6Z3vucZzje8T38++Bb4Fgf3+Zf4e/h4J18XdH3gi8EQKvhu9E70TU6+wN1o+yxf3JL+gUGqx7sdJTqpZBLCxGR2p63zkfFQyuOKyikUViwp+qKhR8VzFc8W5wU9DjUKNgg1CaeEN4Q3BN5ynne3O9nA9t8Kt4dZwf+FzvuRL9+7o/blSw3PFADtyILlS03BkI7qS4nEkcnWlMdyVA8QVh8GVFKyWg8uV71NLSsd4rqbmZ2omWv5+LLIzG9zUZs7J/62YVL1BARoDIA6IOZBNDUmJI2QcF1U7qi1JXZvasunPtOT9LEn9GwfQZEpsATepNfL8x3ItKXHrKbm+JOoQqiMs4BM+UdXUHeo2dZv6iQoqqKASAQIE1Ees0+v1epprm3jiiSNMmLCWDAuyTzGGRVLsWkAwrkSGWiJWd4tcC2rY2S/Xj8vzAh5xzX6RFKUrEZoWEJhrauNiqLQ40DHQ19A//15jIK4Wos1+MO08//YG79/NwJmNKrWmGLrQoLfE81RSLEY2lJLalyUHtSUHsrVF9HDRApqwa4k2G1c2tn2bt6VnhmeG77nEAYkPJj6YpFJaJn2V9FXVrfHvx+2P21/rJl8730rfygbPen70rPGsqb/G6mcNtAZWX6WqqLfV26lZXEAhhYEFpOsT+oTXUn4sLNrrPMopJw4/AQKqAWUoVLA93djN7vIk/Yu+Rd9SUN8Z6B50Dx7uHr41PC88b9+SinXBFcEVe/cWf1jyYcmHB8cVp5ScKDlxOlhat6xJWZPSC/T7eo1eEzEGSTxkt6t8beJROuLJO4KOcw7I66QW6UjqxpFIzpXIUUvt0DXFdol8YxvbGLzX5VraFExxHjkoMI+fk/8bkRSeyXAoUxOS31eJYUJSkspkOqSWaskBbRk0sTiGttTclNlPsh9tOagtifAtWS+WtuZaY6wxniZxCwNHA0f9r/nzfPf57vOXeN7ybPFsiQsE7vZ/4/8msZt3oXe9d33iSNVL9VP9PN0ppIACfqWIUkrVQd1KN9fN3eahl8Kzw7NLO4RmhzqGOpY9H1oYqhWqVXYwtDI0NDQ0fGv5vcGewZ6hFu4zbq6b60ipwBWH1ZUIUZtrY8jke3DE8DqSonUl8nTkXHBNhCfnjCu1ONcYVGPwJOLTW0TPle/70j9/XQylakAtL/+frop/Avl3SVEaeH5t0abmI4YoBm8XA6gktWbg7rFagXhutvEsJWKxJVViCwrQforxDGWo1SxhXPyA+AEJt2eMTLsq7apqTZPuSfwt8bdmdwSCgcaBxpdM9Ry2d9g7mlW3frMmWBNqNdTd9aP60eTF7vP6G/2N3dnZ4/zi/KLinMucSk4l9ZST7TzjPEOatt3T7mnquRP0a/o1gtRjMYsJqp3qC/UFG60nrUHWIDbZO62nrKdYYd9iv2G/oXvaB+yD9sG2P3vHxS2JW+J8FN8o7rK4y/KKUxslJyQn7K8ftsPtw+1/+6i0aXmP8h4bqxRWK+pS1GX3s/kPF8wtmHuqe2hsODucXS4waI8xYFKTiwjKzBku1w+c9X1KLdCVortjwCXSF6jlezWebAydKTVCJag1TCpUDGIMZm1QoufkfyamL8u0t4jjZ+D4SlJwhiHH9K0pqcGaiEqZGpSAPKzJoleKFgfJludtyZTEUvfPeco8gz2D/aG0aSldU7om35/oS5yWOK3aPXEpgW8D39b80HeT9xLvJXXneYbaB+2DtRpak6xfrF+qnlBedUwdS2qiWrKKVYnZXKfuV/d7SkknhRSqs5+jHOUOtjGXue44/ba+S99VcoPeohfpRSX73dXOM84zp94I73bucO447A9lhvaE9uxvVX5esHKw8pElJa+WjC8Zf/L14vSSliUtC58PfhcaHBoclFqa+61oY+Ck5ujIOeuII+bIenWkXciVde9IatU1kaJkmkzGxBUwi5KSgkE1M1y0yYgYdLKcTwi4DNNu8W8j/y4RnMDfTXE3FrobWG/tqI6hm8TjNP04tqQCDGjCluc95qB/mAzSSbeWxk0IPBp4NH5vVnyVa6pc0yAzaW9i1cSqlz7i2+hb6Ft4qW29ZV1mXdZsBkMZw5iMquEfI20ibdTWiqMVQyuGQvnjFedXnA/la8o3lW+C4LLwA+EHIFI1MjwyHNwn3bBbAlYNa721AXRfgjigi3VDXR/0Kf2kfgborw/rw2DXt45aR8GjPJM8k8B72nvCewICTwaqBqpCwktx/eP6Q1xe4HDgMGVer/cn70+Rn3mWXvQ6fXPko8jVkau3vl/2ZMWzFc+uG1hwfcGkgkk/f5HTNDeSGzk8NvKm43N8QXEAHEnRRCRFExYDF5FILCIpyshd8noT2YnHb1KWrhTz3YSo1uLhxvr3hos2KU+pzWD0OfmfSaeoMqlALTVZJQbJcJIq0x5j0IECtjIpegMisSXlb8uBa8m6MOAQtVCen5tya3LN5JrJtTNXpi1MW1hnVXyj+EPxh5r293X1Xum9ssXTHseb4k1p+qb1nGqimtSepA9xilMJLzJMN9QNfZvdm9wv3C9Uf7eP29vtDe7bbnu3PeiNeqPeCPqgTtfpoN5UM9VMUHkqUSWCZdu97F5gf2L9ZP0Eqp8arAbrEjVQfaG+CFdwC+MZX/6rO8PNcDOOdokEIjUiNXY9GuwVCoQCvw0puaO0cWnj7QPzhudvyd+yv6joypJ9JfsKx3ALt3CLIxkKRyKqyBbRkhFxZoueLI9Lqt9kRtzh8ryAWEytPJbSF3CZ6bvTpt1IapxafpdYe4JhhPm3YRj6VzdwsmENk4ASdCCmT8ts2F5RbQla0pJagyUHry1FZlsiPY/Uouwx9pXWYmuxz1v9nexh2cPqeFNVSo2UGt26+ou8n3o/7fGwvdlebC9u0t79zm3ttk6qUfZ4ebXyalD0efHe4r1QnFJ6R+mtEPo8NDg0DHybfGN8YyAuI/6O+Nsg6ZWk55KegeSuyR2SO0HcnrgRcTsgMDPwXuBt8KzyhDzfgu6vz9dXQ7Bh8MlgE6i4qKJVxSVQvqd8V/k+KJlY8mDJQ1AcLHaLXSj7qOzesnshckn40/DH4P3Ne8B7EJLmJG5K3AzJFyUlJyVDfGZc5bjKer79oTXdml74iDPDmevM3fp66aiy4WXDv99wcljuPbn3rO1zunbetLxpJ1uSSX3qhx+Kfj9hqaFFJPINC1w8IhsyIg5DRGodjqRYXOkfMpGha4r8AgLQ8jtoORAM+CfWMPzr33vh/ZNJqmjTP2YcPelDi6Uep4kW9G0MNStgCUscE2PQbIHn2yb1KOeNPTHt+9TnU59PfaXqw5VOVDrRfHvc8LhZcbM6zPXebhfYBW2et9rZCXZCvWt0qW6tW6f+HPaEZ4dnW40qFocGhgZCxcqKHyt+hODPoYahhhCaGPox9CM49SM5kRxw1rgN3AbgHtCtdCvQD7oL3AVgLbJ72j3BulNtV9vB7m6vs9eBp3/UAfTX8DXwNYBAkt/1u+B/zN/I3wh81/m2+baBt5/nd8/veNlCHHHFc525zkJn4aFvwyvCnrDnl/Gli8v2lO35acWpa06Xny7ftjlfFy4rXHZ6LY/zMi9HJEKNSKoyIjXuiHw/YVnXkeFR7UjK05HzyjEpSQGfOIaY4TPRxiGUzFTM8TMoVtMPeOjvutr+hvKvZuAM6s4Uiw2Fj2kQNQwihlJHHo6lTkwfl0mdyEKwBcXn7R7VHk/6c2neNG9qTtaCKourLO54LC4hcDJwcsABO2AX28UXv+nO0Zk6M7VJWYuyo2VHeSSvasErBa9C8b6ShJJ44CUVp5IgvSj9roxcyHok67FqyVClTZWWVWpD6uBUT2o/iB8WXxE/DAKnA8WBPPDN9W3xzQX7oPWifQC4S9XkLiCB+SSAftudoN8G5ynnOecpCDUMfxZqCMGtwcLgr1CWUZZWlgH5O/L35++EnB9zbs7ZCMcfOb7o+FTI65bXNi8ETqfI/MgXkDg9oU5CHUjfmHp76u2Q5Cb+nPiznqm+VNPV9Nze4S/CyeHkn7YUfFB0X9F9i+YfHXz8huM3bH06OCPULdSttIIwESIRqV2GOkR1WIrtYYF3R6TfJyKpZEe4O53OosdEtUnVxBpsDQhF3tegPRGQD6aB9pz8v8XUpI0BE5h+LBI2/YviYFhisJSB8RdEtS1oQttEZBJBeORg9bwZ/15ccVxx/IfV91TzVPM0s5PeTnw+8fleb3gWeW703NjRo9JUhaqo81m4cuTjyMf+58vGl9Uqq0Vasb/0kdJHoPTOsjZlbaCiXrA4WAzur24btw1YY63frd/B87tng2cD2I/Z59vng/21fcQ+Av5K/qv8V0GkbeSCyAUQXhm+P3w/uNrt5naDyLuRZyPPQuTiSNNIU4hsiGyKbAJ7j13Xrgu+2d5B3kEQtzFwIHAAEoYl7EjYAUkbEoYnDIe49EDPQE+wv7TfsN8Ij3ZbuA3cBsfTwsfC54fP3/haUeuSWSWzlrU//vHJ307+tnlY6eGy42XHi8WBjoyO6rB8zyFpB4hIjS4iBi4s3K6OgNkc6Wt1ZeqIK2A51xAyrBdt0K2T5VraIkyKP4ZO/peVfzUDJwedKXLHGAoMc4hBZ4nhs2SBWZID9wgqypYFZUtjqeeEVU0dVod9n1Wvk7Uoa1HtgZkH05PTk6/R3tne1t7WfZ9RE9VYNbb6mIryiiYVTaxWuTpvb95OyBtecEHBBFBJVqFVF7IWZJ3OegLqfl1vYb2voOr2KpuqBiGpImlt4grw3+Sr7P8E7Mmek555YI1XV6pJwGfqUxUG63YVr9YBK1SYt0HN4BL1JhBPHonA0wzladARPUVr0I15T/8M+ho9gLtAF+oSXQJOD6fCKYVQZvDh4BwoPlAyueQuyP0gt/RUDzjw7YEvD7wMRzoeqXokCyouLn+u/ElIeTa5a3J7qORmTMi4h2D8uvi34t8Kn9C9tUd79mWXfljWoKzB4qeOvXV83vF53zTK31E4onDEqdEs5hu+CUqNIiTff1hqc2E5aMNSu4kIyCRiDJ2g2kxKRy+Qn1d+LwPHNgezgW/H2g1Mbe7fJjXzn4gxbIbiytQwTQ1tpVwLuMOW1Jjpa7ME7m5AVB5j2KStxtPNk2X/Yv/ie6iaVWV2ldnVu2Wmpqelp/X+zfeYL8eXc9Xj6gOe5MlGNwZHh8eEx/gLCnsW/1T8ExS8ULCrYBeUFZarcgW6D1/yJSTNTFqYtBAqJ1ZuVLkRVJ5U+a7Kd0HGZRkdMjpA2sy0mWkzIXFP4sHEg+BN8SZ5k8DjeIKeILhr3bXuWoicjORF8iBYHMwP5kPJtpLfSn6DgmYFzQuaQ+4fuTtyd8Cpb06tO7UOcgfk9svtB8VvFt9efDvobu6l7qXgne79wfsDJB1J/DHxR0jfkToqdRQkvZc4InEEOXYdu8AuiPR2bbemW/PobRWzgnbQ/v6LU0tzp+ZOXfLiyZdPHT91fH/QCbo93B5BiXhD8v2GhZkoLCn7sKzviERmEYmkTc3OEUfRNalK095gHECpfWsJALSUbGIN+aGz9L+M/KsZuL7ysQzZsRkTY8hQxcOxJFVmagKxjSkG0Ws28LRAE/90//T4p2p+Wj2nek7L0yn3JW1K2jTyqD3A7mH36JzrzHdOOacS6+ZfX7iucB12zqxTU09NheAr4Y/DX0Dl05XPr9wZGm5q+ErDfZDdNfuC6nMh8ZXEYKINnpmeCZ47wV5mX273A+sO9Yf6DNRH1grrUVD1VEP1Llh1VHU1E9R56m6VD+oXtUf9BlxICvWBLDQaKKaMYtCtdB/dBnQJLzMXmKVr6lrglukKfQRooS1dHdws9wF3Ijg93GXuMnBORW6N9IPyzPLS8nzIKTo17NQI2Dtrz7V7AnD4wSPFh0eD29V50pkIlZ7LuDDjYki/NHVd6k+s8rTznPScLBgVahNaHFr83XsnW+dOzp08P+n46JMzT87cs1Ffo6/V1wZXRb/fsNRoggVRHZL+p4j8HmFpVzCpHUciaGPYXEFvxmoThjlD1oGWgzdGAdZb9L8715+J2AREZTgQlcDQlYncpL/TMgQFApqw5SC1JWXsMY3XAxN+ic+Nz01MqlGR/Uj2I63aJ7VK/CLxixs627Oscda49heGF4Tbh9untMi/vHBb4Tb2nC7Ouy3vNqjYGjwZPAlxy+IqxVWCrDbZV2VfBfX21NtZbyfUcmqFaoUg496MCRkTIPGpxKcSnwLPLM8szyywg3bQDoLd3+5v9wfrc+tz63NQSSpJJQHzmMc80N/p7/R34Gx0NjobwXnTedN5E5yFzkJnIYQ+C30W+gxKu5Z2Le0Kee/nzc2bC4cvPtz6cGvY/8P+tfvXwrGGx7KOZUHRgiJ/kR+sHtZv1m+QcnvSnKQ5kDEjfXH6YkjqmdAtoRu7rHusq6yryj+PZDtTnCnbJhVtK766+OpPhx7dcXz/8f3rRpd+WrakbEnBXVFYT0hqmGGp9YeEYCIsqfeI1LwjUmIxJYDY/jB9p5KJ0kLw4Jp+U8EWGFRmbNqJoQD8l5F/dhZrgyIytQJTU5NagJJ+GeOp2tKoaUmu25ZIwtTUPJIL91yRdFdCeUJ5YvU6F9U8XPNw13XJiUmfJX02vq/nQ2uaNa3DF8GtweXB5YFRx7edbHuyLdbxwSe7newEdlXvUu8X0OBIg8IGtaD5A+cfbH4XVPVVLa9aA/w3+L3+JWDVtoqspqAeJYGqwHyu4Q7QK3SFbg+6LlczHvRct7V7CehteqR+D9w2bnP9IzgXuivcdHD6uXGuBneh29htCG6JW9WtCk5vZ4RzO7gBt7ZbH9xWbgs3FdwkfdR9CPQGF/0juBPdXu4VoB/Sb+gZoCvru/RDYM+xr7PHQkLz+MfjX4TMIZm+zE6QNCuxa9JHUPpF2fVlayDnoVNDTw2Fio4VmyvWUdtf4j/qPxa4I25d3JK4JfUnxt8VHx8fX+2w93JvxBs5tbukaWmT0iZ57fXneqveqg0ru2G8EMcCMXTIQRqb0mAojEzbgLRfYGqrhrxZaqnmwI6lrE2kl/v3Xrh/YzHkxiZVL6ktZThSBfRgGptjaEZpp7FvFG1S9LWj2ntA9K2VBmf0zehb6ZFay2pMqTGl77qk+xPWJ6y/40puR6Ha/FZ8RcmRkiNxXY++f+LzE59zR+4zeWvz1oLvYn+Rvwgaf9347sZ3Q7ukdq+1ew3aXt62c9vOUP+5+s/UfwYyN2Suz1wP8V3iu8R3Ad8u3y7fLrAb2A3sBmD5LJ/lA3VCnVAnQBWqQlUI6jZ1m7oN2MIWtgBd6UpXUK+oV9QrYG22NlubwXrLest6C7xtvG28bSCwPLA8sBxSu6R2Tu0M2Tuyf8/+HepNqjex3kTIbpfdIbsD+Pr5WvpaQvmV5deXXw/5Wwo+LfgUChsUPlX4FESudeKdeDJ8H/ie9D3pvdR/2FfPVy/7m8Bx/zj/uMZfJK6OHxI/xHO5c9yd4845WVKeUf5A+QPly/mWlaxUJiVsIjDjmGyR38ugI1eKNswnBj1p+uFM36hpZBdDpkxfqWAQYu02JWf9/39a+WeP4EwKSkAKarhoqcUog+qS1JXpu7HFQ/UIDN0rkYLnhbSRKWNSxqSGanyddVnWZVd8H9cx7rO4z26arTqrK9QVjduX/FC6qnSVuvD4hhOvn3gdChsVHyk+Aunr08noCA2eaDiqwSNQfUn2q9V/gsDBwKBAM7B72G/bd4K9yg7aK8C610q2EsB6wBpj3QzqGvW8+gLUl+pKNQ2YwY/0BTVc3aDeBxy60RjoR01KgXRChIEIF3IREFKTVBSzWIEL2NEmdiVVR+piY4PerLfqX4ApTOFZ4H3e5zPQIR3SeaBTdbKOA3enW+Y64NRzHnYeAifsPOo8BhF/ZFQkAPnZBYvzf4U9U/fM31sVDn146M2Dg8D+1pptfQrVnq+iqvghdX5y/+T+zmn3Ozfkhjbvzx2c1z+v/7snDj52pPKRypuudePddm67Mim6B2UjhgQUFJRUc1hqeGGJwBwxWBFJqTlS8zHoS20aYc18OjkYDHMLcmAbqrV/eZFUfIyU25AfS4RrOCANCbglqSyDivTI7+IRNKW3gAnMZrZnavbj1bzVvDVrVGmXeTDz4NAjvla+OF/ckB9Cl4U/C39WZVNuyemHTj8EOXVPjz09FlSeelY9CzUb1WxYsyGcP+D8AecPgLrD6g6rOwySOiZ1TOoIngmeCZ4JYO+yd9m7wPrD+sP6A+zadm27NqhT6pQ6BVZ/q7/VH9QhdUgdAnazm92AhfX/JCIspZRS4HIu53LQyTpZJ4Mu02W6DNyP3Y/dj0E/rZ/WT4Pb0m3ptgR3ijvFnQLOi86LzovgtHRaOi2h/PLyy8svhyOHjhw6cgh21tvZYGcD2DNhz5A9Q6CgesH7Be9DfK0oWrnq25VurHQjpL6bcmXKlRy0nrLusO4oeq7iuqAbdL8dlrMs94fcH+bffMw9MfTE0N1DuJqBDAxKxiE4PKrDQoUXlP7EsNSaI9JgH0NpCtena7SpVZsIz0TwhmHI7Ad5nekD/ueVf1YDJ/04hlFBTZJrKaqaFKTpc7PFc7Ulx+yRGo9HxsF4ElMmJq1OWp3yTa27anxT45t+LeN+DXQMdLzlOzVLvaHeqDO/oEPhW4VvsejYspOXnGwDpX3KepV1hyrTq2yqsgEabmoYatQIMvdmvJ7xEnj3eV2vAvt5e7OnLdh17e+tB8BaZKVaK0FNVmVqOKhtKqgWAS4vq5eBeniZAAyjlO8BlzAOYKsxdAJ1O+dxC1AJh6pAQ1wc4AYqiABujAUkirgKSy9TkCDlgAdXNQPVSXWlOTCM4fpz0N11dxKBd3iHQtCZOkO/Ae5d7u36WXCfdJ9xloC72v3WHQuRH5xqTk0oH1s2s+wSOHzk8PHDzWHv4H3j9uZAqH9wY3AMZN1YtV3VdpDxW1qNtBruA85yt5JbaeuM03fkDcsb9k7ng7OOLD2y9Ocr3FruC+4L5eKYmJpEUH7foKSaw7JxwwI6iQhc2jTOOnJguwIi0pJ6izWIS7+VNiS2pvb0r466FANnGrYtw+QjoAbTgB3jTJWDzhawgleo1zzr+IkFLPCOrvVldX91f93LK+3J+CzjszGPe8rsR+xHrr6xtKD8jfI3Up47cUXOgJwBkH9H4eeFn0PyyuR2ye2g2dFmR5sdhfPandfuvHaQuTdzb+Ze8P7o/dH7I9i5dq6dC1YNq4ZVA+xX7VftV0H9pH5SP4F1j3WPdQ+oFWqFWgE8wRM8ATSkIQ1B3axuVjcDXrx4gQgR2RcuLmcMX5Agwei6191BB3RAB0Dfqe/UdwLjGMc40K52tQt6vV6v14MTdIJOENxebi+3FzgfOh86H4Jzo3OjcyOUjigdUToCDh0/dOLQCdh+7/YHtj8A+08ciByIAG3cW9xboNKQjMoZlaFyQabKVODb4u3i7VKxN3QsnBPOWdP65ILc5bnL53Q/Mv2Ydcza/jGv8TzPV0iqMSz9cEGJ7EJyroUkJRmR3zkiDfiOmHpXzntXzkcthlNLH58W9DPGETJtB/+0/XP/rAZO+m+UYZ+XIqsZJ2NJ6ssSz9M2KUhDXiwLwDM8fmjcLXG3JHao+3rtUO3QlXsTRsW1jGt5Z30VVEvV0vrd828sXFa4jNQjQ49VPpYO5S9VDKh4AaqUV55Y5SQ0aNywcYN6kFYjdVv6TeB5z062x4I12U6wHgW7uz3ZngdqvhprHQSrrvpafQvMU9MYAcRzH6lAEC9xQFtCagCo+vTXv4GehcP3gJf5ahIQxOZJosmDZKAfoEH9IACKSIw3M7pYE7FJADVeTVXPgX6CVJoDjTlCLVCd2cly0Mv0Kq4GDnGI2kAccXwGXM8NegK4H7jv6rWgB+gFbgY4t7hfuqPBqe4kOtUhNDC4OpQOJ1efDJ64Dfbk7t2yx4LysvJ7yu+DrF5Vd1XdBZld07qndXc3OB+62tVbW5+elvdU3lPvTDq46fChw4c2POge0AP0gAqB+1cIGjIoqbGgHLxhaQQPi6cZkUGtjqQeXQEJuZKaNpRGsYhOfn9t0JYmRfqvJobgQNaEGbOkDMeqQUcK2tGQGXsEpOMRw+e9R12hmqlm3qo1r81+MfvFejdU+iHjeMbxW+61b7ZP2Ceu/qroYPGvxb8mbDr28YmnTjwFpcfKh5QPgWrJ1WpWqwkXtL/gggsugNqjao+qPQoS+iT0SegD9hP2E/YT4Onh6eHpAdZqa7W1GqwR1ghrBKjz1fnqfFBL1VK1FFjLWtYCValKVc5EZAqFAn7gB34gmqGYAoxlLGOBnvSkJ3Ca05wGJjKRicA+9rEP9Bq9Rq8B1rOe9cDv/M7vwNM8zdOgX9Wv6ldBN9QNdUNwtatdDW6mm+lmgvOl86XzJbhz3DnuHAjXCtcK14K80Xmj80bDzkU7F+1cBL+v+X3779uh5PeSYSXDIOOSKDil2q1VAlUCEGgd2BPYE74kPC68Mrxy9cqck7nTc6e/O/Vwg2PNjjXbbvMdC1gQEsNWIZFcLOMhDCcGnBIR5pmI/I6OZEBcST27UtoxmQ1tpnuYa0PJZrhD/+lSlv9sBs7MS5JQXBlGEkELKUOlJY/bQhbskZyyR2o03q2+97y53ty4ifUr1fmxzo9dL0kanfhm4psTHlftVQPVoFmf/JsL3yt8j2VHFh/NPZoL5aeDtwZvhMwxmYFKS6FuYp2BdZtB6sjUESk3geekp8DzBViLreetqWAtthbbjcD6XF2tJgKXqs2qHNS31KAqMEYtpQwo53I0oKMN21QWTzON2iQAf6BRQBwH1deAjUVPojCJEJAu/26AjQZ1p4zWGCJsLVrNJA04n2vVH8AWvFQBwhzEC4TYhgdIwk8E8JKAC9TBQwDUcIJEQF/GT/p+0C31YP0j6JfcC/Q0cC5yH3OXgzPHec1JhHByODU8HXIP5tq502Bf930b9u6GiswKX/mHkL2v2vBqN0NG07SL0y521zr1nPuc+zbfenL9qXWn1r1+5eGDx0YeG7ntQPR3qpDG8Qr5/YLSGB6SDRySSC0sEX1EGCPMxnUk8nAFBGHQZbE2A9P4bwycQd3+s4NQzOBbU+MUlHBsqoNBRZpxLoaNXwygYdv3liqLfPJ9l9aomT0ge0DtXZVvybwv875xu63x9jh7XJ+LC5YX5hXmJXiP5h2vebwmBDtHQRq1GtVqXas1NH+i+cPNH4aqaVXTqqaBL+AL+ALg+dDzoedDsCvble3KYE22JluTwXrdet16HVRERVQEaEELWgDVqEY1iHJNQpQ78k8+sYnMTnKSk8BWtrIVaEpTmgLVqU514AAHOHDGUFFIIYWcifg8ePD8yfttYAMb/uR6PvOZD7qarqargV6hV+gV4Ka4KW4KuBvdje5GiMyIzIjMgMigyKDIICifVD6pfBIcmHhg4oGJsG3pthXbVkDeA6d7nu4JqUkpY1LGQPUT1e6sdicEjgXqBOqEW4abh5eGl65+5mT5qcanGr+z7Mjh4+cdP2/HdcRTjWoVMqYqKExABrwVEhBJWMZSheX5iKxzV8ArjkT2WkBYsfYCqXXrlfLtSknnn692/c9i4KQobkJnM9laSUhtGlBjjdlCdWOLx+GRH9R3meVTP6uffYvrJ9f5sM6HLcOp36Vck3LNAwOtBKvIKrrEWzSpOKc4R5Udqn70+NHjUNq0TJdFIK17Wpf0h6H2qtp3134Ikk8m9U0Oguczu5V9IVgL7EJ7J9gX2hOsb0H1VmHVFdQu6qufAYfxpANpahxhIJlovUiTIFCfbKoAGouugMZVLxClg3aAD7CoDKoHUaroMNHjWBMiHogwhMpAJTUBF0iViM6lFhYQohZViG7U9kAylnoVSMPCBfWcVCy6irdvqcZoIBOHeKCIKiSBflq/wUFgEjfoa8Dt5V6mZ4P7jfuTuwOcJ51RzniIPBtuH86H0xl59ukc2P/AgeD+xyG8IDwm3BtqfJWVnVUZ0nunjkgdGd4anhbOD+ev+PLwm8fij8W/NeRUu9ODTg/aL7WyCgGHBIUDMShchUHjwcqBHpbUZixlaRplZV5fjNvPUH0ZA2e4FA3p9oG/zzL/X4sxbAY9KmNYlBxcMVJwSXWZOYYeoVjzyEHmk9qm56VqZVWtqlb1O7I+qfx95e9ved8zznOT56bB8/LnFjYsbJh475EmxxYcWwDhAZF6kXpQa1+tolpF0CzcrKxZGaR3S++W3g2887zzvPPAM8IzwjMC7Oft5+3nwW5iN7GbgEpX6SodGMQgBnHGoJnUohEtaOGzxY7WmGPPl1BCCXCKU5wCQoQIgR6mh+lhwBrW/FmFyUSAZ9fuzPuax8sppxwoo4wy0GP1WD0WGMpQhoI7zh3njgP3CfcJ9wmIvB95P/I+OKecU84pCG0NbQ1theO/HP/l+C+w7Z5t92+7H3LLc3/M/RFSQkkDkwZCdrtqP1X7CeLrxt0Wd1t4VvCpUFYoa/n1R6cfb368+dsVJ0+dWndq3d5kjrOb3UHJaAUFVBeURvygUKyFC6I6In1wEYnIHOnzjZFAC+hOC/OKNtMYjDaYh38aB/Af3cAZ8lCTG5bOf8N1ZzxSy/TnCHu3RwyeRwZ0eh/ncR7nce+PNWZlNchqUKd7VSrfXfnuezM8X3o6ejr2/rZsWFnzsube5gcvPfrG0Teg4Omik0VHISEv/o34Y1Drp5rVa52E5EuTW6YMA08dTw17FFg/WzPt9WA1sTpbO8AaYbVWjUBtoo7aDGQQFoa/2lQFNI2pD2gc2bipUR4JNVvMdhJpRI1XPGdmhH9GdFldKjqCYQp0BTNVS80FNE2oBWg5GDyCKLxAzZZlmYqHKC9/HChpGY3NMPaQEFsbYUATTzdAMUl9A4RUdJROkGJKQfdxv3SfB71UT9ZPg/Od+7hrg9vFvch5FSIDw5sj8yH3jtMzcu+Dw/cfWXR4Ilht1C2qGdQ6Uf2K6n0geW3SU0lPldUt85R/Vf7V5xftr3rowkMXfnBF8RslS0qW5CyI3lJQag0V0v8TlJRzUCK4kIxVicjv7ph+IUlFuqbmIClPk7LUxsAJIwemzeRPj9Z/ZDGpSIMibiHXhsNTUHVKPrct0CPb1KDvimqvcEp6uqddmnIq5VT6l7Uranav2X3Eet887w3eG8Y0LDyvqLioOO36Q7uPWkctCL0YPho+CtUfqf5E9SegyY1NbmhyA6RmpmamZoI32ZvsTQbPXM9cz1yw4+14Ox6s9lZ7qz0oS1nK4kzK0cjZNbMjHOEIcJCDHPyTx8VwsYMd7ABa0YpWoD/QH+gPgFd5lVcBHz58nElpGkNoIrYTnOAE/zlIxYgxiA4ODuj79f36fuA+7uM+0BEd0RFwS9wStwScB5wHnAfA+dj52PkYwvvC+8L7IPfHqGH7vffvfX/vCye3n5xzcg6kzk0uSy6D6h2ydmbthEAt/2j/6Iq+5Y9XVK2ounjVgVsPjz08dra3sGXRG0VvnOhLPnnkBSW1XCEOSoXZFwKmC8s6jwhjTUTQyK40+DsLolpLA3isRmegan1F7/6brez/pfyjky1L0Ttm2Eyjthllb8ZliIdqC0jBFlZuW/p4PM+nbk/Zl7Iv9evMDhkrM1b2f8N+z15lr+pWN9QhtCK0wtvg+IycgTkDobBS0XlF54GvmqeKdyhk3pXxU+Ys8PXzNfdvg8iNkbbh7uCOd7s6N4K1wxprPw6qoXpL1QY1Xbl8CKoh21U6UESFRGiDuBdAvaOiiYGKWIolGmdGN5xLHieBIqKR213RVIxaLaN9tnHGfwrJ+0SXdQ/uB8JqlpoDOFRQAZiGiXWyIatQiJ8zR7gxbGf+ZVpHSiRK7MkxIKSGqkIgEi3OE5H7eFZn662gh+gLdX3QWdTRv4I72lWuC+5nzgT3CCTWTLglcRtkbs9IztwMJ5qdDJ1oBMf8J0ecHA7ep719vFfH74v7OHB/4P7uvbKOVR1YdeChLvuuP7DqwKpv3g6/H+kU6WQiLt03ql1juOSbjE0lMIbLpCJlg5p5XVo4LGOT2s2cLolkkGI9hf83y/qvLmY+mrS/GK5Ow/WoJLUfG9sk1E4mNekV0mzPtYEZgYRAQvya6lWzDmUd6t7Lt9o70ztzcJuSu0srSivSeh+978TOEzsh+FxofWg9VHmuyotVXoQ6++rsq7MPAusC6wLrIFIzUjNSE/S1+lp9LTgfOR85H4GVYCVYCWD1s/pZ/YDXeI3XgC50oQtnDIsxIAECBICHeIiHQD+nn9PP/cnj+eSTD0xjGtPOvC72/02tzURiRszfOcYxjgG3czu3g/5Uf6o/5UzK0o8f/5+839li3ucrvuIrYD/72Q/6Z/2z/hloTWtagxvvxrvx4O5197p7IVIjUiNSAxKnJU5LnAb1TtU7Xu84hHaEEkOJkL88f3T+aLCbRWuU2bnVGldrHHgz7mTgssBl3Xdnh6veVvW249uCDYKlwdIFEyo2BF8JvlIgDouWTERs3pwwp2hBW+oW8rx8I1raBMzA5pgBM/tBPnlsisGIs57/h5V/NANn+pzM4EtJSSnjoUpjtjJoSQMmMQMSpTZnCxu6p8BOtm6ybvKtzR5ddXTV0R2G+If7rvZdPfC4u8gNuIEknbstryyvjC6ns/LX568HdZWaoh6GlNSUeikTIPB7oCRwBUTeidwTbgluM2e5OwpUP+tZVQmsx9Qtahao91Shygee5kf2AwtRrAfelIqHjRKmxMHCgW/LVDqtbgMcqpAKNFajCQH9CdMO1Ex60x34mTaEgBJCeACNlmaIInxARE0kHVQf1vID0EFQlRF8WIBFLvlAHK8zA/gZLxboRfjxAB7ejx4AOrq4XTWWclB1qUcdYKj6Vn0LXE4frgY64VIBaig/0AX04xxgN7Cexvpe0LPcz/Q34HZzT7t3gfuZ63MVJF6YuDnxK0j6rfT9pGlQWLtoSaEXcp45df2p6yH7/qwpWVMqL0m+MnFA4oA+NassrdSyUsuDS49cfvyZ489sG8IN3M/9ppbmCCrSlRqDGciqTbuAoCNjhs1MKTDMD5LiNAwP/zQR218S2c9mMrqS70VJJkQJetSWSe0e+f4MNZ13R83G2S9nv9xyXvzIuElxk67PqRgUzApm1ZpxbPbJL09+CaVFZfPL5kPakLRZabOgxukap2uchsDcwNzAXAg/ECUHd2e6M92ZYJVZZVYZ2CPtkfZIUH7lV35Q+Spf5QPHOc5x4HVe53VgOtOZDhRTTDExQ6OX6+V6OdG2lvc5E4GZSC+bbLKBmcxkJmcis0UsYhHoDXqD3gDKozzKQ8zg6W16m94GtKUtbYG5zGUuZwzXDGYwgzO1vbMNnbxOv63f1m8DD/MwDwNLWMISiJIug07SSToJdG1dW9cGZ7Iz2ZkMTqqT6qRC/NH4o/FHoeaumttrbofQqlAwFITTbfJvz78dvDd5U72pVMmaWCW5SnLK64mFCRUJFVfXzm5TLa5a3PE2+yYd/OPgHz9M0X11Y93Y1MpcSUlqSVXHmEwkIHAlsjfz5rT01bmS2tQG82AGyZrXm1q2SfH/wxq6f1QDJ31OqrNcC+rNNKZahvTVwJzFYzej7T195bpS9dysZ7KeqfNR/OK4HXE7Bu/jLu7m7ppPFj9RMrZkLA/l3JWblJsETl1nvDMe4j+NvyIhDQJdAxfHlYJzceQ29xLQIfeF0FugelnXWpNBlbJZ7QXVVhWqB4Db1EKmAJX4ksVAbjRVgVcHdTnoF9jMJsDDdVwJKP29lHBtFQEqVE2eBjWIrVjAeNVbTQRVk/PVBlB11Wt0Ax7ifPU0UJ2q3AO4ajI+wKE5DrCUlawC1YIwCnQFj1IGPK1/02NBP0ga7wPP6c56KmiLd/kACOCyGFA6nVQgrKbyLKimJGEDL6tf1TZQr/I600CNIqRuAVarX7kQ2KxeV52BO/QxtoAezDu6Fug9OkFvAj1dz9HvgXudW1lXg6RpiduS0qB8RvnN5achd1P+C/lTIf6y+A/iP4DMn9Nz0nMaLcsIpn+V/lVPVbSu5N2Sd49nF1FMMTlCPutKDcmVVLUr7QSugIlikZ2h9DLoSUGTGVShlkxAbKCnTEHAtJ/8oxo+oToz454QMElsEKlxAM2gUAMqkT5BW9CqnruytlUdVHVQ9uHkXxI7JHYY/IqDs9xZ3uLmnMipO0/dyYyiN4umF02HuO/iesT1gGp9qvWp1gfifon7Je4XCLcNtw23BXeGO8OdAZaylKXAWmGtsFaAaq1aq9agNqgNagNwGZdxGf+hRharld2l79J3gQwqhY/4iI84E4k9wAM8cAZlGWsHMCIRnh6qh+qhnInEEkgggTMGrBOd6HSG4SRmQF/gBV4A/aB+UD/IGTDKX4rkfuEXfgGSSSYZuI3buA1YxSpWAYkkkgh6mV6ml4G+R9+j7wE32812s8EZ6gx1hp65vaqPVL2n6j1wsMPBKw5eAada5e7M3QmBGf5f/L/wWMZF6W3S29QoTR2e/Hny530bVt6RuTxz+ZEdJznFKXaJY+dIVsYx7QGmjUZqdK6sey2FCm24Xs2cO1MakhqfltqdMvtJQCz/uAbuH60GJ6g4TI3NzD+Svh3T12aZ+WvyOltyzD7xWL05CRUJaQlpyQkNM+o8Vuex0SMC5f7D/sO35gSHhOeE5yR/cqDeoRsP3Qh52wt+KPgOPEvtuz1bIflgcveUZyH+sbgFceeB9an1jvUxqB7qfPUGqHrqMrUF1FY1R3mBbK5SL4C+iaf1M8DP9ORjwKt76ibAQvIoAN2DOcwB7tND9ADQb7OT34Dq+MgC9Tkd1WngVrWDWqAy1ePqIVCv8YZqAeo9tYhJwFOMUAdAfaTWq7VAijpKAlF0JUAZGhsI6Un6QdC3M5FPgaV6sL4AdIgvmQO6g/5G/wG6rW6iLwR9Ql+tZ4OurKe7OaCqskoVgppuzbTeBjVAXa6KwGqtNqs1wFQ1RdUEtYGnVA6og2ouk4Ea9FPTgNP04wTwHeP1ZNBt9EX6d9Db9Rd6ITgT3UK3AEqGlHQt2QH5PxZszFsKCZ3in4gPQ51na75bcy7E1QwMDQzNrXK6Q35GfsZrU/dtOzjv4LwV491+7ovuiyUyGbpcIv0KARVVSNHcoC7D40WbOXTiILkyT8417OvSEBtLYZppBf9ok8NNr6NQNJlxT0iKyjLz2MzEbNkfZryTTzIi3vHxn8Z9E/dN4p0NcuvOqjtr8DeBb/0H/QfvyTs16fTVp69OH3Pk+PHXj78O+pko6jBrYtY9WfdAlbIqJVVKwPu493Hv42BdY11jXXMG5q8GqUFqEKjeqrfqDaqBaqAaABdwARdwxnAZLRGbHqlH6pHAh3zIh5yJ1K7neq4HbuImbgJ1sbpYXfwn7/cu7/IukE466ZwxYDvZyU7gKEc5yhmDOopRjAL9lf5Kf/Un/W7FulgXEzOgepQepUcBm9jEJmL9c7GaXqrU0KWdQHVX3VV3UBvVRrURuJALufBPPo/ch26gG+gGoFfqlXoluNe417jXgPu9+737PYQeDT0aehSODzo+6PggOLn35NGTRyHwqr+3vzfUSazRtUZXSBia8HLCy+XDSm4tO112+tPX9tY44Dvgm/tiefXyyeWTT4tjViHMPhWyPoLCRVkhAYFBIYdlfJgj6PPYvDoxiGZsFTLtQw+X65l/7w3xl+QfJYIzhtaQv8okYGXmUQnnoBLKodggUjNvSg42W8AHHqv6pKp9q/ZtPtV3qW+Jb8kVvfQedrM7uVHes/mb8jdB4dai0qISoDGdaQfeat5fvLtB5dGRsRA6FPoyVArqYhWwhoParFYxGwhxlXoPeELFcz5QyFfUAR7T4xgB7GaPHgi6M4PoD7qNO899DVzLfca9FZwv3KVOE3Br6Nf0vaCmcCvPglVVtbWywe5ld7aPgdXHyrd2gxqv2qtEUPvUN1Z1UDeroaoE6M4ErgX6qCIqgEvw4gL3obAAh95cD9yhu+muoHvo9QwF/bmu5baGyPzIFxEg1CLcNmRD6OHQV6EccC9327sFoBLVYDUR7F12b/ty8BX7Wvj6gG+Mb6lPg73X2mEngQpbaVZfUElMUHeCWqTmMgqoQbz6BLiA63Ql0NfrchaAPk2JbgL6oG6pE8Cuad1mfQq+Nb7r/Q9ByaHSmqX3Qe7leTvydkD1MdVmVZuVcVHKouTdybt7zkp9PWV3yu4/ns5Ly0/NTz2YRT4FFDjS72hQYaZdwBEP1DWNrmbMjniepphuUIamxqBMiuZlWZem3/IfRaRWYmqHMSYf8aQtoWyyhMLMFqozWxrl7SnqBXW7ut3zXdaSqvuq7mu8wH+tv8RfMiChtGXZyLKR6WNOfX76j9N/QCQUuSVyC6TFp61JWwOJ2xO3JW6DSNMo+75BDaquqqvqCtYT1hPWE6B2qB1qB/A93/M9cCVXciVnIrTJerKeTCylqCfoCXoCMJWpTAX9q/5VbwM1Ndq/GTNc0qemqqvqqjqobWqb2kYsJaiWqCVqCf8x0jJgkJ66p+4J1Kc+9UFfo6/R14B7xD3iHgH9h/5D/wHaoz3aA26Sm+QmgTPOGeeMA71ar9arQR1Tx9QxsJ6ynrKeBGuJtcRaAmqwGqwGgxqjxqgxoLJVtsoG9Z56T70Hapqapqb9SY1Ovh8DinF3ubvcXeAWuoVuISTelnhb4m1Q0q+kX0k/KHaLxxaPhZPJuffn3g816/iv818XNzf+0cDuwO5OY6t5Ky+vvPy3afvqHOQgqydHizqGwcQVFKSzJaq9Ql3omnlzUpt1zZxMcfzMxHVDDaZNCclkOsx0AkMF9g8j/ygGzsCbxRNHDFyM/V3QX7ExHcIub0lx3IzpsLLTxqccSzmW1jThVPyJ+BPdL7EyrIethxtfUnpV2fNlz5OX+0je8Lzh4Kx2d7vbwC6wQ3YXsMfZgz2F4FRzKtxN4E5xH3XfANVTdVcngDguVHWATTQnCbiet/gC2Ml+fRj0z4ziRtCbdCP9ETj5jo58AOFXwq+FH4XQTeFfQ/eDO9o97TYFda+6To0FtU19rO4At6Pb3l0H1s9WDXsW+Kf4dvsuBt+V3um+aWDdZd1rXwWqj7pBfQR0UWMYDmojH1ETOIJSzYCtePQe0C/Tj+PAcd1Sp4L7lZvrHodQg9DA0EmoUMGKisbAR2oTAyD+4fjqcW+Db56vUtwiCFcPdwjfBeUPlv9YMQzKZpcXl+WA93rvKe8oCHzmXxyXBp7Jnj6e/WDNURdYD4L6QDUgCXiW89QRoK4axxqgiC1cAfyq5+obQPfS5/MCMJcJ+nHw1Pac8MyD0JjQRBUPed/kX5HfA1JV8vLklWpp0sdJJ5NONqlXeXPme5nvtetY1KgoXBTOORT5ybnWuTYikZwj3HoR4aiMSArTkkZwSzakJZGPK6hb9aNo2bjazM8y61E8WI7/vTeKiHjmWhw7ZWD/ArqJ9YVK465JUXquIYF44j39km5N7JnYMyk/+WRSWlJar3T3fKe+U79ZpdzGed/nfQ+luWXflH0Dfsdf5i+DxENRln6drbN1NgQXBRcFF53pX6M5zWkOaqAaqAZyJkX3CI/wCLEGbL1Zb9abz9TU9Fv6Lf0GOFc5Vzm9wD3oHnIPgW6km+mmQDvacw2oSWqSugVsxw7a28B6w3rDegOswdZgazCo59Xz6nlgM5vZfMawUJe61CUWKZqISU/VU/VU0IP1YD0YXJ/rc30QviV8S/gWqBhWMaRiCJRvKF9fvgWCDYIXBnuB84bzmTML1LdqmbUcfC/63vReB3GL4z6Jmw+BiYF7A0PBd7PvZt/NYNeya9m1QHVQHVQHUJ+oT9QnZyI9g97UF+gL9AWg9+v9ej+4j7qPuo+Celw9rh6HxAsTL0y8EMrvLp9WPg0KThcOKRwCSWsTf038FSqtzvg+4/vqCcmvJV2WdFnXBWlWSjAluPfF/P2F7xS+c0Qatx0p5ThmvwiK0pGI35EatYGPaskAaEPlZbhdt8j6kv1hatwxUnPn771BjPyjGDiZTGuKmIhHjRRJjQdhmBVt8VANWbItHHreXpV3Zh7IPNB0sLeed5d3V4fabpnbxe3iyztdlr8xfyOU1SyvVV4TeIt7eBQ8fs9tHj/YHawTVhvgPS7Ra0Av0t+o5kAEV/8GVLAOC/QBLmI/sE4f0F2Ab3hXHwX3Bvdb9zkIrY9cE74EQm+F4oIVoA+6X7k/QMp3KduTy6FmrRqrsh3Ibpz9dFZD8Pfyp/jGQsHhgt5FHeBQn8OXHakPx5oeLzhRAMW/lgwrzgX/Af+KwHLw1vU+7k0Dq5uaqxKBJylR9wAlNONnoBkengGdQG19E7gDna+dQVBxc3BMRVdwfnabRKZAdmH2HdU+h0vi2+S3SoYW+1tcdf4gqDw8s1NGByhIL3yi6EnYdvf2njtWwk9q/cRN78PejftmH+gEJV1LaxWvh0Bbf/vAcvBle8t8EVBr1HXWl6BeUPnKAd5SR3gcVMNofUu34gYmgx6vM3QjoKq+Vq8Daz5T1GXgybCDnk0QrBt6OLQMcrfm7cnbB/H3xe2P25+UlvBU/Pb47Z1Wpq9Mvz399l8m5QROcYqd0vfmlRqt1wxWFe5ERw56VxrHXaldWXfJtYAtYrU2w93YOaq1mYRsqIv+XiLgGYRNPpbZMOTJ0uKhBD1qOCVtMeh2A7VLzVFzPMGsxCrFVYovaOJZ5fnC80WPtwrWFdYqrOXvkL+jcH3hei5WN6s8lQdxi+M+j/scVI7KUTkQvDl4c/BmUA+rh9XDoI6oI+oIMTAHj/IojwJtaEMb0Av1Qr0QdCsZPNpVd9VdIbQ4tCi0ACpqVNStGAEVH1Z8V/EtRH6M7IvUB/cVt787AVSc8iob7GX2k3YOeD/1/uF9G/yv+T/2vwBxPeOuiOsNngae+p7aoD5SH6mPQCWrZJUMXMVVXEWsPUDX1DV1TdCL9CK9CJyLnIuci6A8rjyuPA5Kni2ZUjIFytdVVK5oCTTU2/V8SH8xrSB1OyR/n/xZ+uugxqpW+CG/X0FZ0VjIeSzno5zxYDWymlmXQFKXpC5J8yF+d/z2+F/Bu9G70bsRrA+tD60PiU03oDKVqUyUQegQ6Iv0RfqiM9yY+pg+po+BVc+qZ9WDwITAPYF7oOTjkl0luyB3U960vGmQmJpQI6GG9Xwg2Z/vz7/oqcw7099If2PjnqJjxeOKx+Vudza5F7oXRsw4KslUeMwYHhkLZguhgivgkti4HemP1Adk/ZmMh+kbNXMEDfrYRHx/d/lHMXBnd5xIzpi7okp1lpdJjUQtkGuJ/Oz70+alNk1tmnJ1fKf4b+K/6fyzlW91sjrV/6XkpdL3S9+nV36VgrcL3gL3Rre2WwfsJGum3RS8IY/XGwKO8hQHgPN4jK2ASx1GAEU4JICeSZyeCtytd/Me6Idoq+uCnumOcxdC8L3Q2mAXCL4eah18EeLmxG0P7ILWpy5OvHAM9HF6fdWjKrS9p+2XrVZCtaFVD1eZA97F3oae1lC6uPTZsmaw79C+vQc+ge/7r7j8x0/gq3pfV/o+ALtK9gzd1xycB5wXnd8hcKv/0sDlYPWzUmSMa3d+AOLw0BL0c3qYLoLg5vD80B/gJmntjoQ2zsWHL5oIt7S96aMbL4PulbqVds6AKouqtK+8FtQyK83aAmTpZN0Y8gbm7ctfBuuqr0/fuB9mu+8N+ciFb676tvGKQVAyuHR/6Qiw+lvdrNvAe7WnprcI9Dz9Bw+CGsUadSXo7epigsD1wsySQCbXAR25iYOgBqtk1R88zT3zPM0h8lPk1ch6KOhQuKtwKaRdnbo+dR0bUz9MLkguqjMz49bUvNS8i8479WHul7lfHnpAX6t7696ObFyvpOzCQrLtEfCFmRhu5mepO/98HcWK7WIQYg0ZxvEyjA6//Y33R6poM7DX1DzEMBuDZii4LAHZWCYlKWg36+b0y1O/SP0idV+im9AooVGfLZGHw5XDlWseP/3j6XGnx3F36KtQh1AH8A/0f+D/AOyadk27JoQioUgoAmqIGqKGgCpWxaqYM7Wv5SxnOfAiL/Ii6Bl6hp4BOlEn6kSInIycjJyE4NvBt4KzoHx0+Z3lk8Hd48x290CWJ2twlQ7QNPm8lY1uhBrPV0/MHgCBtoFG/hZQ2r7srrLRsOfkXt/+J2B33z1f7b8QTu3MfS13LwQW+j/1fwn+Fv7G/ppgDbWGWkOJUXGZWp4O6ZAOgeNzfI4PyluWtyxvAWVVy6qUZUHknsiUyGLI7px9S7WN0HlAx2D7udDh0vbr2s6HWt/VzK5eCOqYaqs3wr7v9mcdOghrflvbcMNL8EPO6jbrtsLRkcduPHEZlOeUdyvvCYlrE29LHAWeFE+qJw3UjepGdSMwjGEMA67hGq7hDOryff2+fh9oRzvagTvVnepOBc9kz6OeR8F+2Z5hz4DS8rKcshzIe6UgsSARsh6scqrKqcwHk1onJSUlddibMij5y+Qvt92Zt6mAAg7KPoiIwxeRVGREIjBHUvaO6SuW6Sruy7K+xABq075VWx6Xmm4sdWkcwj/lmvm3Fsn9Glizgft7BNXmkz6NOElFJku7QKZEeNl16jepk1An4arUNk9d+MGFH2xr2+a5C5dduEzr7G+r3VHtDq2tO6yuVhetGc51jNHaf9x/q/+41smlSW8nF2idWjM5JfUWrVOTk79MLdA6dXtKtbSbtE6NJOu0O7VOrZz8cGqR1qn1k29KHaF1spN4LKWZ1oGG/vqBAVqrp1Qv9bjWleIyt2c8pfWdw8a9M6ZU6803b+j9/edaB68vXn3kE621jgzK3ai11uF3c6/WWutw0qmDWmsdDueu01ofCLc/FdG6cOmpG/Y21fqrXxeNnzdX6/5X9e3Sq63WCVPjI/EntQ7kB8bE7dY6pX9SeUq+1inLkhNS47ROWZucnpqqddK2xJXJX2vtv8/f3X+n1h1fvDTUdo/Wy1Z8Ffn0qNbh3mVXH79Ua61DL51qrLUeWtHlZEuttSovP3FCa92iotHJVK21DpbmrNfa/TQ4LKe71ru+3V7lpzZaj5w9/NJrF2kdOB5YFhiktTfofdJXXevkvUmDU27QOvX85NGpG7VOXZVyWdpmrdMGpuxLr6p12nkpr6VnaJ1WKaV6eqrWqbuTt6U9qHXqJcnNU9/ROrl64qvJVbT23ufZ5b1Xa0rYS6HWle7N2J+xV+uL17cMtAzo5hdOaj6o+aCfJmZ8mvZw2sPXyUHeTjbYhQIuaSwplVqS0q4i/T1p10Z1gnD1+TvJehMwhmUYcwSEogy6d9zfeF8YUmRjcCX1YzhYzYRtj0SmPpnrFS9tMykC/64k9501o9G79bvV7zbk4dbbWwZbBve1rnew9sjaI7X29vNUeCq0tjPsTDtT64TfE35P+F3r9JXpK9NXap1xXcZ1GddpnfFtxrcZ32qdOS9zXuY8rTPHZ47PHK91xraMbRnbtM64OOPijIu1Tq+VXiu9ltbJHZI7JHfQ2hf2hX1hrdWP6ldVqHXmt5mXpOdoPey5oYcGttL6s8Mft3lnhdZ7KnZcuqG71kXJp47vfVfr8lDhz4eztS7IzKm2O6z19ozNd/+YofWcdm93nDZN64FX9Dtx1VCtM05kDElfrnX8rvg98Qe0Trs77e60u7VOH5A+IH2A1mmhtFBaSOu0+9LuS7tP68QXEl9IfEFr22f77AStbY+dbTlaXzymlbdlotbvpM2895XOWh9LPHDbr6VaO/eXfXuisdY6HH4pd6zWWodn5Pq0duaWjz7RRuujL+4v/3W81h8EZs94fY7Wl0bar2/bUGvvfl9j7+dax7eMvyC+pdapO1J3pO7QOq04rTitWOv0uPS49Dit0/ul90vvp3W6N92b7tU6PT49Pj1e67S9aXvT9mqdGkmNpEa0TtmVsitll9aBzoGuga5aq5vUGDVG66TkhLcS3tL6/Lnn9T+vv9Ztb7towEUDTofqN6jTvk77J4ZYn1nTremdJVV9sWQimkpNuq7UpKutjOp0YRBKkvmKcdI165PAw7SZWAYrIfsnNm4n+W+8T/6i/KNEcOY+TLFcPOlYkVM8BEsaWm05mOxliW0SGiU0iqudeFtCm4Q2l/xiNbeqWFXqJZTmlG0r2wZFQ4vfKn4L3NNumVsG1r3WVfYq8I6yJ3tLQL2n2qnngWIinAdYUbZ9bselAEgiX+eCPsRsRgLJeqauC5FakfzwEgilh6aFgCrvV96UOQ/uGDlu8k0+GLn5xiNDj0OVV6v6Kj8IlOu3aA00jHwe2Qf6F/0kDwMetlEAhNmLBeo6hboAklenLE76Abrf171uly1QZ3CdrTVXQ9XzquysvAY+HPzRlC+uhMgCJ8nJA2sdc605oG4njjjQX+u79b2QkB3fMT4Zrn19iL9/NnRc0LFLu5fAM9Deav0AusB52fkdeJ+bSAfMrF+tN+sdQKHO1wWglkZRcA3ebli/fg7c1HVU9ett2Lp8a+PtB2Fz3Nbnt/UDp7tzSWQ8WDs873jbAhv1C/pbYLm6nh8Al/2qI+ClBA8QVhcyFjikp7AT1H3W/eoP8MzybPW8AJF1zvxIVyiaV7yy+A0onVb6Q+kPbE3an1iWWFbfn3Zl6vrU9U1bnSaffI6KZxk27PdCMuwRVJht1pFEYpaJgMzEdzPo08CkxYONeaJ3iTbz6kzN4f9KDJNPX9EGzWkGt5r2APHIlekHlQnmlvw/6+Gk3ol9E/smf5OwK35Y/LAu6yJLI6sjq7NezMst2FSwCSK3OkucJWD3s1+0XzzDrRj8Nvht8FtioAzDJKI+UB+oD0AP18P1cM4MFJ2lZ+lZ4MQ5cU4cRD6OzI98Ae4c92F3LDR8u37buhpuffzmO0YoGOD0v7v3z5B1JGtKtVfBqm6/aK8GCl2fG403vqYXBE7FlfhPQQpp6WlNoeHURqPrz4GOJy6985JSmJ/4Wd9FLrzzxpxJ8+rC/lsPPHloK1gbrY3WVuBBHuQholyU+8GZ63zkfAxuVzfL7QIXLWt5cfOv4dEZD2XesxC6h7u90HkCeN/1zfU9AXznVnKfBXo4852JwGmOkgzWbLVWvQVZ12Z/WG0WXPPGoO/6LoSsj7JGVxsHkxY8cvypN2BDh59v2twbnLATdsLExvuoK9QV6gqgDnWoA9zN3dzNmUbzDnSgA+hJepKeRKxm5zZ1z3PPA3ValagSKFtREV8RD4Vdiy4qugjiX4rrFNcpNTdxakKjhEZtZybentA4ofGW86JtNiFJ0XukJu0R1LDHjN2REpAjICVLiDYcmcKiJsv+kHYdhBlFOJvODE6VqR9/P2qvv5eBM5wCkvs15LcG5ox43MhGVZeKFs8ghhJrljYzZXPK5ipv+gZ523nbtZ+j79PZOjuuR/FNJdNLppNd9nV53/K+QPcoTNfzrj3TvhqsqlaZNQlUQwpVQ0AzITpsRw3FATbo05QAikHkAhUc5RtwXnB7OW9B8KXQvGAWJI1N6pFYBDfNGbXqBh/ctHvk7GEHIWNJpjejALjSba3bg16un9ergB28ximiMObqf/KNGHrTH/Q3+lug2CnSuWD51bdqCTT6reF7De6EsTtvfmtEU9jYZFPK1lbw2yPb7/tjD1jfeR6x7gWdSpgK0CU6QTvAjWoBjSD+/PjK8UvB/t360Lod9BBX612Aj9RYc8afikGhJZNOGujX9U36dlATnCpOBlwwufn1TV+GAY/3m9DrOtj9w57X9+ZAxfGKrNAdYG+yRtmLwOpv9bAWgv5AP0NDoKe6gRxQGVikAZp0gkCIJpQCTampOoDd0j7iiQfrG/WTlQKhcHhteD0U5BZeXngVJH6Y2CCxQfqAhF3xT8U/dcH2xLEJDRIabMgueb10d+nuoHieHunrsQU9ZotBs4TpxlopOk6+ffFItVCCGcNn5mYpQZ3pHn+jffLnnDVn+vQMx6RErpakYg24xBKmH2uBWV1V11Z6utLT9VZ7Wttxdlzrhfl/FOgC7S8pDZV+VfoV0DjKCKIv0M10Mwi/EH4h/AJnDto00kjjTL+aYek/zGEOEyMz1k11U90U9BB9rb4OdE/dRl8Nja5uuKP+EZh08cRX7syCATP7Huq9BeKnJ25ICAAPuYfd54D2kQ8ju0CXESIIKMYKj9FYKgCFx50LnhpWrrUWao+vXbvmcbg17+bUEd9A9X7Vj2bNgad/fHbVy3vh9007tu16BVREBVXbM/fpvuAOcUeA7bP32fOhzVWtj190O3S4+9LOl7QC77u+Z3zTgUTHcpJAn0ZjAV34kC9kf0TRymXkAK7TyekNnp2eGZ4+0K5t25yLN8EN513XYNDvsHP1rml7/oD8tHyrcBlYp61Sax/QmMY0Jjq9I44zbRFm//WnP/05M0XBgGU66U66EzAtSkXmPu0muAlQ6Cl+p/gdSPsqdXnqcisxsMCf5c9q/kHqRymdUjrVGVW8umRFyYpTXfUfOl/nx8aGCUmzLYbPlsyYLSlNV/rpLLP+BbRlwE3aTKcQhyw2KdzgWP/tDJyExIaRxMQNZtyNgWkr+aItaUi1xCBa/ewf7Jvtmz3vJu1K3JK45byB9nHrZ+vnJlNDmyJVIlXILupXfHfx3eB0dx52HgZ1i7pJjQNPY89nng6gFqm+Kg44jCKdKPNiXQC9Gx/gZYC+DihlE11Bz9StdRMIvxv6MvwS2Ac9WdY1MKC037JeV8OoD0e+Oqw3ZNTO7JaxAzhf363Hgt6qN+ut/Dls2TSk/r/ah81rEiUSe1gP0veC+orzuQqqXFP51cxEyH40+1jVPNh687bTvz8Gng90X+0HCkiOMqJor94P7hPuo24biEwJT4o0BiYylDGAzYLYoPr/ivii/T76aV2uNQRu8N/v/wkGvjtg9VVfw7LSFY//eCusWv5Dg7VNwXncDTnPgXrEOqX6g7qDsbQAfHoerUGfVteq9cApNB6gJg6VQA0mBwusr9VmtRrsenbYfhWcW8NLnWVQOLX4huIxUEkH1wTXqA99X3qreKs0ui+lefLa5LW17iuhdHfp7tNmgK2AMTwSkdlPiTZ9YpLqNh6qK9RuSLsJAlYxJN8GtYjU7mKO2l8bNWZWgWm8FQOsDPjFTCyXSBUZc2PJ5zSpI2uV93HPMs+yQO2EyxNGJ4xu9aOT4XZ1u9b5Jn940TdF3zAycrmz39kP1JKxMWYumqHEEnj9f5CzD2Ijk5jEJHB3urvdHKi9rlZBzetgYv0JieMuhIGf9XeuCkDc04HUwMtAkjvTmQ06TxzKJ/DKqZQQS9CaCv2fnFZ6oE7UV4BKp5lOhsSCpDmJL8Llz3Rr1TkNfvx99cp1l8COl/6ou7spuAPd993NoA6rPWob0YbxAEQujYyJvArBvqHrQ9mgupGoJwPoVnoD6NO8q+MBHwXRb1mPkn0bwSf3Jgyo+jEg2VnoTgZfke85+07osfTy4s7jYHn3FY/9mAWf7Vkwc+mn4NZ073TvBPWEelDdy3+cjnBmJUS/X6NNLfET/Yn+BNS96l51L9Ar2kheerjspbKXoHhNSZeSLiTG3RN4NPBoeknKhKTzks5rNe14C3uGPeO31PAfkSqRKiEzV1EcOY+AQ4yhs4TpxzKT3yW1qUyDt5kwLg6fNmhjg0KuLfrvBjr5exk48wWYpWsYGAT2b2DZMRZ0+YLtvlEmA7tP3ODAlsCW+HvjKgcuDVx6SRUmq1VqVdoHZYllW8u28kjJ6LI+ZX2IHUH2cetN+zDYla3P7M2gVqva6lognnii/u4sokNV3tbvEfU5HgL9MUFOgnPIud5pB6FPIveFXobW2Rd3abkDRrcdsfi6eVDzlurXZ5UBA9027gnQW3mMSwHFIkN5GzNopgmi3lmPc9Z1CFDC0ODjO34AK9360qoF/vN9O/zPgLvFvdB5EfQt+mLdFNQX6mP1BbjzdVX3O6Cb7qYXgf6JGjwJLCBeIDwBSYD5Yr/Gmb8avQvjd/3pFChfdPoAn3G+/hTqtKk9vNYLcOOi6265ZjNsv2N7iz+ug7ysvIUFFtj3Wvvs20ElWs+qR4ECRumZwGf6A7YD1dQovgauAvUI8CpleiKot6zKVhLYXex8Ty2gZ3hsaAEEHw2lhlKg5IfSBqWNoJIvo1JGpar9E3cnPJPwTMNPPbmeo56jv98TeSiyIbIhZMYlSUTjEQojWzxRS1LiloAwDBmxGbekpUFcy4Y3XKha1mMMNbbzr7IrzogxnOYAkcZ15PPEYNpSY7QExWaJB23JirM6V1qb4cvwVTrle9ub6k29qG1p5bI1ZWtSni1tUeop9YB+Wr+sXwaVqlJUCmcO0hxyyPlv3HG8OGQ36XF6PKT2TfEln4TRbUdUXPsaDKjo/8ZV1SDuw8DFgUtBd8arU4EivVHWodQ/sWIGU8y6YQwlOsVMCfXcSnygc/V0ykGhB7sRSJgWOOLPgMpOpcEZFWB77Cn2z+CMc253ngB1jxqnbiCaChxHlOIrCcq9ZR3LXgTnfufryPMA+lLnMUC5t7j9AFQl3R5AP8fps36laOJbaxt0ActYD+pVNxcFtb6rfl+1+XDtqWsGXb0Rfhmx5cC2JrD3ln13HBwKlFJCKahklaKS4S9OSzhLlE/51J/sWzVdvaBeAOcX5wrnCiicXTyheAIqrUbKyZSTnln+DH9Hf8dm16X8lFyeXF55dC555FHSIvq/zaR2j6BxPdJfGRYwVizVLSAUM29RSeQXYzyRa2WmEpjBqYP+Gyvpryp/7xqc8Q3lC1DiUSg5+pVM4jbkytZWGlKXutbWtFYpY1LGVAl7PvXs9ext8ZNb373bvds+XHKorH5ZfR4JfRwaFRoB3MgJLgLPR57ano9AjbYCVnSAaHysFBrdOFqOq+g9ubhYoD9yN7jrIdQmVBK6EdLfSuufuhiGNh209OqucFGtllObtQTidV2nNegP9Xj9O6CoTRt5X2MgTNv6bLk2TP4S8MemA0Q3TFgNkUcjgGKzHgO47hH3emAiQ/QU0FN1hS4DHa+9Oh5UXVVD1QW3xH3eLQG9g0v5EaxTaoCqB6TpGboPgHpeElw+WQVKPMhR0ftQWWTI/Zzd5hwBHSGABZ6vPOs806DnW93f6voSrL5h7aD1+TCnyftPftwLwhdHng9vA5/P+7kvGdRidYMaDIxglN4IuPpdlQVYaOIBv6SC+kaZKKxO9mBrMVjzrd5WLkRmRQ5FDkJx25KrSvpC+o+pS1KXJLSNWxq4OXBzw27xaXE74nakJERrDaUS6XjExzYT3G1JqdimL8j0kwmHqUmRq76iDVmtSaWbdft/zQRk3t/cn9kX0h7A3X/+uCUxgG1IyPclr0pqmtS03j4mqJVq5XnvF0dK9pbspV+obfjl8MtA8Czqqv/iARsTw+n4tp6t3wO7tx1v74Er3u/Z+7JH4Pol18UNyoCkiYmLE24B/bD+wJ0EWLwSpYTWlWXffSJ0337zabUkYM28dR39Vbwqavg+11Gah3CUbNx9T70J1qPWLVQFbxNvb+8SUIkqVR0EctgdM0zR/xX+08hUKb7lZ6CDznOiCd9r3SjX64VRjn39NC0AeDa2X6P34RE+D61vBZRuxHjQN+sqTADrDsuncqHTiA4vtukBfd/o7e8egtd3zhr9/nooX1q+tuKAGCwvUaaUEP99Mdyb7WhJSyjdUvpx6cdQ3ilYM1iTnUl1E9YnrM8an3JZcuXkyg0CuRPyfsr76eBP/MJa1tpClOB5WX5UcbFNf3FEnA9VIFracpTsK0PMIScp2qDg///mMfxN5O98A9qgwkzqxXxxhqlB0JOxWkkNetGNburSpGeTRieNbnRUfa3aqrbZT0Sui7wVeYvjJTVLK5dWBn2tfkY/B9Zn6gprHtiNrTfsC0DdxiYOAOE/YRc334KXqFfmBT1J5+qTEHnO+SbSANzP3drOPmhT/eL4FgOg99qeg7puAd+3vo89maDLXH94AeDVJVEiKP2r8zKA3uaki64W1ZFFcn2n6HIAvTnaraWVkwCg73M8AHqC4wEcfZeTCPp5HXbPA71Ot3M/Bt1J367bgn5HR/Q7oMfpMXocuDPdt91Z4FnhqWc/A+nFaadTvgI1k5ujDI76Z3e66JdFKwD9Q5SC1V3uXgjgrogOtHdXRNs93RV6I6Dd7/Va4EF3p7MNKs2t9G7GELjx5etXDB4H59/TrF6TayCYGcoKXglOVfchJx30If0He4A4ynkJ8HIbGrCZiQ1E8KBA3Rg9aK0iNcT6Gaz21qdWOyCdTKpAWTjatxR0QuFQGLxXeT/zflZncfytccPihlU2RXRD5SYxgC1HnG3mokltTh0Q3UK08UQNyMPMwSo1C/dvtEFMzc0U8yVlqYRRwkR2SvrdLJkHpibEZflz/DmB1Lj0wK7ArvNGhvuFvwt/VzWuxFfWqawTuPXdYe4w4NJov9p/27CducMkkkAP1oP0AKg3s+7EWj/AiPTrkwZ/BtUXZpdUXQksdedHegO23hSdOqbXOVHeolbOewB6ovM2gJ7gVBEdEN05+ry7AECnOJcD6LZOPIA+7tQD0IXO40BEj3EaAqXMcW8EIlixipCXM4b8RV7lLbAaW22UAwk/JpyIywR7m9WRvQDuTdH2Z/2rUwlA/+I8LjoOQG8TT3h8dGyoe16UB0QvdusAHr3XuRC4yNke2Qpp76a2Sroertt9zaQ+QWh7RatHWjwN1lirr0oC/Yp+Tb8Nf5Hr8j8Tk+J8KtqHGH450i/SD4oHliSUJAAjGMe4xMnxLeKnxU9rmu/b4BvsG5xgJrcLCtI2g6IlBWmLKTdTWqyyP19vyqT0vxVtRm2da/SOijImxrBSS2d9zCOVwXtWqug6gcr+u/x3BS7xP+gd6R3Z5Lh6T7VT7VLWBgeFPg59TI/yCeXnl0crL9vZDtbD1iPWI6AuVRmqE1BOGV6iI1T/dENLGVU/G93orqU/0K9B6Pvwr6ExkFYrrTj5abg60GtEtw5Qp0Otw1n1gducreEvgFf4XUc9P9tgipRM54p5jmbhmsejr3dVtKuqjtzP3VG+DNWOKLQhTATI1/PVUgj/Hu5acQEU/FwwtXARsEtfygrQHzFKfwruAneEuwCceW6J8xZkTk2/L20f1E6r1T/LBRUhybkONPolyZB7TEpURXkMgrF24qB8M6a7RZa5ofAlCPpnvZ/NoGzrAfUpXFitRd+mv8GNJ4ZtGHgPHGp5+OMjV0NBVsHJoqkQNznwmnUTqEIVtKIghhzdHfDwjaxGD3OIJkp9oE6rUWoU2K9YQ+yfz4zBC34QKg2VQvl95UXlRRA3M65tXNsqTsKxhPkJ82uUWjVUsSreNdA9rJN0UkhAGbb0/diS/LJNik9Sfya1p0xK5S65lnWJMJ4Y9KI2Da6G4aHkf78nAJgsf9egOo0LZmpuZmqA5AQsqYFYgrK09qfmpFyfcn1aVU8lT3NP86YLSu4um1o2NbF6eX75U+VPAduiZMJqsZqr5vLfF+Fi1Ek6Q9cBf0vfad/N0GdRr/RuT8LFb7Sq13wVWEqN03nAJreDGzXLA4Th0ytNF9ISRFd9tzxusKHSPES0HdmSMZw/kwWg98r/PEV0+l8BL4HzkPNyeAGE1gcfDnYG/avepU8SnTdXhWjEaYF2dEBXhoRj8f3jZ0H1wqwfqtQG/1bPuCgUyXUjjwLog24UIXBa9rGZv+hE97NWOlorbCQg+UdpRTTROh/0Gkr4AdTr7j63ITRv3OzNBgkw8q0bmg+YDXvf3f/BwSI4dNGRGsfbEuXkLAGVqBJN2/5/R1SCSlAJ4N7vTnQnQklW6e7S3RBRkbcib3mT/ed5P/V+2sBNqp6wKGFRxqLThAhR9IUsK5nkHqN0M4xRknK0DDOQnGBmoLCSTILMSTmTsjck5iNFv/M/WGn/K/l7GTgze8zkcoVKxpgEVVl0K9FmHtyVSQMTVyWuSn7MM8Hzk+enRuP1Ut1cN/e9Vb614vWK1yGcF74zfCfgsJNfwP7a7mP/BNZXVhVrGbCQJXwNeGOTgqMeXYQIDvClvk3fAJGqke/CycBaFurD0G54m5MXPgc9vN0at+8C1ki7XK8FPdg5EH4fsNXtpjtJUn1a/P44mTue+h/iZWNgawPwhzC69aM/gM5ULwKaEp0PfKQmW4sgP5j3ed6tcOjtw6ePVgBjsfgD1Fa1Rm0F59NInvMp0IKlVMBFrVruPX8pZFWqWi9zL/C4+2TU8+UKok0YtrkPFSXmSZf7qBt9XL0nqVWfMdRmGAtBoqnFVCDVTSIT4goCl3tbwoDhfYf3fA+2tv+1zW8T4f3B87p9cQxCReEm4crgu9U3w/c4qDfVaHUHqLdJJAmwcVGgiwELVH2qUg2soVbQCgAj6cFoCNcKzwk/CaU9y98sfxPSm+pmulncxrjfA/GB+LrXe3/2jfKNWvN+sGqQIOUmNWnaBEyDt2w4Q0ashJkhlkEQpgclfWgxcllTNDe1sT+vYv7vxZA8myPOJLeFZNmkTJUxyMLybglsyPo2/oP4UHyoymaqqPfUe/V/LG1Sdm/ZvQwNzQh/G/4WCNCXvsCXfBBrDfmviEQY+oQ+oU+CTtWpOgXOa9Z4XP1suGr8lXd3mwepDVNeS3wNaO/akZ6gI/pDHd3FIaKEYqVyCmyPVuB1fnRKmVJmdgiC0ZPJ2/4ol71+Qeavj5DUeXmUml11Vq2hvEHZ5WX3Q05FzvxTz0KkZ8R2GgIz1Tp1EvSNukyfJjpdwAdpw9PSU56CxvUarq7TEXxzfIl2PeBi3TpyClivV+rr/+w3XiMMjBPkPmtIXF0o2MIKhsk3ZRFFR38L+kY3V3cEe5Q917oCem3rEeqYCFu/+PWxHS3g9R5vXzovCcoXll9ZMZwoetXmP6RS/1MxUxVujaJcy58qjy+Ph+AdoVWhVRDfOa5/XP/KVyTVTGyR2KKWc7pB/vf53x+Sc9Y2jqC4sLY4djFqRAFpKSFbViZ1vkG07CNj6JRQ5ulH/xuf4K8qfysDZyI1abA1Y24M/kjgHbF+CnW9aAOHbiHPf53UOHFu4tzKfa3PrNes1+o8pG/Qj+nHrJLSGeVLypeAo932bntQqaqpagbWb9ZbVj9gjKpLT6CHHKDrBGRRSUbbv6qf0i+C43PfdBSEeoZHhDpA5dJKe9MfgCF9Bk66oinUuC/r3cq/Aw9G/OGxQA5bo8Mi9A5JJGkxZOFoZVF1VS0BeFIePzPWw4BMzDFWF9CE1Tug/GgeAGar0+pGcLPdmc6zsGHvpmc3t4AT+3O2n5oO9jjPWvtB4E39DTMgfCJSFi6D1HYpLyfvhe5juia2bwqpa1JqJywBsvQ6ZwpwNQdjkZkx9C8DMEtqAE2ij+v7BQSglFmmQqwWO3ZXgD5NBReBaq87O20ha03V6zPbwZjdI+whA2H3I3su2++HNbf+NGLTeLC72/us18Hebbf0XATE8wOLgSqqJlWBWmhVDcghhapgnVT1raOg3lEh9T5opatqBRV9K8oryiHSx6nn1LNr+pO9b3vfrnlnoJ3vct/liblBgp8EPyk0jdGSgrGk5mBJ7GKZSE4cL1MkN20CMU/UpAyds/RfO2VpYEZmTp15f+HaNPtHSYOHkn4lmrOa5Sy3HwrUDFwZuDLrAtfntnZb11Dl/oqPKz4GN9+9zb0NeIyRjAQeYDzj/xt3JnB2fau+V78MCfMSusU3gasH9W56+d1wYbML7muSB+xwRzrloFe5N7mlgKJIdr8tQ1dmy35YQxS6E9DRVL3fQGhEVLR9R+cQjeB2CZ9LG/0AqCQSOA8o5wL7Ssj94vSI0+fBnvv2Tjs4FNx33FbuHlA11WNqClDKozwJbOBrVkKjxAYL6pRA83XNfmv4FlCXK/XHoFe7nzvriZqpx+W3jmZg6onBfUhHI9AAUXMwMRpR6l90FKrhiblBmUAcR/gaCDhPuUcgrW6ykzgGxqwdfmpgKexM39N/33j46r5vR/+YDs50N9tdBupudbvqAZRR9l+qzUmq2XBxhidFuke6Q9mQ8irlVSChTsL9Cfcnjoq7KzA/ML+mmTJhOH1lndkSaFim39hQwq0UnS/PS+3NnSx/fW7sLv5c/93GTf2tanCCPosZtOGihWnBHJ3KTCY2IfEW0RIa2+0CD/tH+UfVPl+NVUPUkNSdkQaRKZEpUPFJRY2KGsBEHuMxUNerS9SNYFWxXrB+BX6gmWoP+jsWswhoLhx5IX2/fhjcyvpetx+EnNAroZagMlWxuhJ6DrtsRvvJcHnTTkVtbgb1JoPdDqBPuQFnPKD0fGcZgN7t/AGgdzhHAPQetyGAOys6dMKtFCXCcatFi9ZuNefiqHavBXCruJcDQfcC5zDwkc5yxkPk2sjc8A+wbc1vtXYchY9zPn1pyTgoX1g2Mvg8eEfY07zDIfR2+KLwctB3s1w3gm4/dRl1yUjosqpj1sUXg+du9S2Hgd/c3VHKVb3ImQygv5DawmfR+9OVnDUA+pSzHUD/4UTkc3lE3y/6q+jnjnwAWLqZ8wbo1e4u5xrgGvf3yKdwUb0WbZv8CLeOGnP50LehTrtaNbMXQMWy4JRgNXC/dD53HgF9O5frUtCj9ZKoOdGf6cWgN0QHt6qNqr7aBSqsXjbdXgAVH4Y6hzpD+LNwg3ADsBvZO+2dlXrEdY6rFlct/SSD6EIXW/6Hx9QYpAPRktqcJSz8sX5LszGlLUUJzCFWizMwg7/2xjWDfU2HpKmpyd+PJROljcG67qx9ciL+ubgTcScCX/pme+/13lvXiTQNvxt+N/mBiuKK5yqeA97jHd4BlaHSVTr/dTGDPV/Qr+g3QR1Ue9UWaH3BRa81/xX6nbjq18t3Q8KOhBaBFCDNGREeB9h6l3MQQGvHD6Brue8C6G7ux7LuzgPQH7q3iv5QdLSm9YVg9q5wtgNa73D6g2qlG7kvAuXWOiZDeGRoY8XX8NPD6//4ZS789sWOerv/dMjRMzzD46Cf18/oxyG9Z2qTlL7Qa2D3rztoqJNQ86lqmcAwZ1SoEPDpw9FjW293fAD6D2cHgP4qWkt3x7nPArgXu9cBuNPl821zHwDQm6MMp3qzOxBQeovTCHRQr3e6Awf0SMeGer/UPp21Ge46fstV17WCC3qdX6vRSdC79XbuAP2Snq5XEkV7+/mviwyCdR9133ffh9Lvyi4tuxTooOvpej6fd7x3qXdpte6BDQFvwJsodsAyU1nEoFmm9iYoy1iN14Cd5BuW0ctnaCJM4PQ/gcv8VeVvFcGZ6pOJ5EzVx5B1GvSaQeWYWlw09sGScQzWDu+F3ie9T9aYyBd8wAeJD4daRPpF+vFOcEFwSnAK8BEDGABWZes+Kw3UTWqktRN4lRxSgSJu4DrQU8mgKuj9+j49ECIvhn+KXAjhGyM3hB+C899uklW/F4zoel1inwrI6JzePPkpUJnum5G+oB3VMwps1v1UNNH1O9GSq5YILYiY69jP3EI+lQHPLhAdTXk4ZICKU3dYX0H+LfnDCufD148u+3rNNzD30U8Sv1wJK/eubrAhAfQqna0HQah2uE4oAE4/99bIY9D6o4u+bt4QbskakTBoLlS/ptr7lZ4H9riByHugw3wiv/rtsd/C3F80PtAC9UmXY3aUxCmeGOpT2uxVlLAnECWSUpWjz+scaoB+X1/IFeDZYV1mjYfeuT2cTkvh6Nyjs473gue7v3zZ2/Mgr23+50WLwJ/j3+D/A6xSq401CfTzpKp+wEhcPQt4SFXHC1ZHVWh1iC4gF4i0D08PT4fgM6FXQ69CXN1A+0D7jNLAFv9k/+SMyipHLVKL7HlRx9YStn0z6DM2XUDGfBiKLkvIZtUbZ31i2ejaVCEzRP+1IjiTcpTxJjHOS/N35O8qAzYxKSRhorB+itsSaBNoE9fErm2/ab9Z/7KK4ootFVu834c2h1eHVwNVaUADoExQd6Zx+z8RXaSLdDHoKXq6/hSynq12QeX7YNjrg7/pUwmaXth4T91vgSTXiSSAztH5wkW/RUfniDcRmoba+jf5bFECKJvo63zyOku6Dm2iXbG7opkQ/bKeDViElAecFCfidIbjg4/WOhWCdTf+HNr6Jcy6dfbBT2rBibyctFMz5PMtAN1WX6Jbgy/XO9bzOlxZu/uwDhOgX6B3wWX9wdvXU8mqD7qnmxE1aOyQ/WzFqIQL5D6jbtELwtMxT+cD6O8kE+ORwouSyM+vBYsoqX+LFqDLARvsJ1QdQnBpcdupF7wKdy2+5c5rE2Fy+2envPkr7H1gf9zh74DNbOUXUM1UE9Wc/3rq8mme5VmoyAnOCc6ByG1OmVPmucFT6inzlFXrEt8orlpctZQRFVQcqjh0WiI2k+GwJZNmCRerJRyolkkem9S+mfgtoBODqtRmbqEBo5iMxF+7reYvyt+rBmd8cDNmQYrnUq1CyTiHWGryoviv4p6MezL+cbux/Yn9SVaCGq+mqqm+WeHzwzXDNSHUPewJA3Qmjc5g7VBPWTtAHVMr1QGgkAIiQDmJpIEerH/S88C507kr8gcEa4Qygn0hbVnKx8l3wqg2w2Ze/TW08rc40fgZULV1YmQMaEf/Gh0aoZ+S2QYRZcZjRv3qhOjCU4/pqKGLi30KM0da2nFjRfQEgdtMBlxrNbVh/+IDLx7qCtMHzXzyg1dg7TUb5m41qcGo5NAS/IV+5esEXW7pEGp7Gdw987Y213eC9ne1ueSCD8C6RjVzHwF9sW4ttT5Bj+o28iu4sV8hmjrSKjoONF2ebyUHoI3EN2aOdAxsEj2Q5srrv+IywMfj6lbQtdWVbiEk/hjfyd8Nbnxo6A19voWcNaeGnJ4HM1u+8+Ynd0PpbWUvVrQGX0ff7/7xYPmskdZQUPepvtwPaiG1VWNQ16jf1GDgJ2A9OMeclk5LCF4eOhI6ArjqCnVF4j3+232rfasr9VRPqOPquGe4nqG/0d9YBj0pBAOWwBmUmXhtUIkmNS6DUTFHlGFskGK8mS6gTeO36ef8n0Z27lnaGE6JtZTAsA2jjxJuzRjl2Er/Kv+P/h8Td3FIz9KzshZW3Bl8Mvgky51OkYWRhcCVzGc+sI9fDfz+vyRz+YQl4H/E38B/J/SpuNLfdQH0btWzXac+4AnYx9VvoEuciyPXAx4WimE4JuMwdwhl9CcCyvCKQVDRFKmeSrQS9IfU6nxygMfTE4hwL0NBvaIu4xTktci/Lc+ClxJee3X2evgiaUnn5S/DwcmHxh67BLhB/85NwHJ8LIF4Ffdm4Fro0fiyD9q9C+O9t3Ua9i7UHJ29qvJq0BVunXBjwK8flalm08Ud/0VSo34xWGiDIIjug8ZE23nu4mv5PNH7Ph7tAtNPEj3VtI4yPFqS6N6MDUxhEZ+Dr9zb2/4crj56RYeOE+BU69y2p3+C5zJe1e9NgRMNcuqdfh04znHlB1VT1aScaCP+/9u9iqIx10Qnp4f3hivCFRAqCG0MbYRAUeDXwK9pywJj/B39HVNLgEMcssQe2NIPZ0ny2pKMgaGCU5L5MCAoDLjEmFxTmzavl32jZYD1v46BM1wEhqvs7GK8mfcmVEMGfKLk4LFMjWFQ8tOJCYkJyTusZ9QqtarSk/oC/aH+0DM/mBeaEprCEPcld7r7CvA1L/ItWJ1VS6sj8Dl+jgOv84O+Grhar2AnuMeczc4kCOrgg8Hj4Oni+cPeD3179Xqw40rof6L3O51fhLiL/drzDNDdvcy5DniNjzDHm+GZmCD3Hk0hvCXH3y5pW7eRtmIzCF6oh2LfhnoTdJgKSkDhztNdIO21lFcSrofqa7NGV64FKXWSXku0wXu1b6CnIdS4JnttlVehZ1HXJe0OweAn+n/SfSo0ff28W+sr8AzwzLdeAn2xa0e+AWx2ykY1zkUf+fbvlDggHMM4mVpiNIILxjCENeXzREvOVgy8bjZY9PWuGD7NeCA+2i6sR+k5zIHMb9N/SXkGxl0wOnHwJ1D+btmHZVvh3Sc+OLHwGqjIqRhckQW+DN903wqw77eP2SOBY3zKCVDblWtA8gDOQPci9yIIZYbiQ/Ggd+k8nWf95u3tXeVdVfk9+znrsHXY9040Y2PLHVtSy7KMgTDz1IwnajIOMn/Q9PvEiAgMWtKsbyE9Rorwf7XUpenUNLXAFnK/Zj6iAWW9zuM8yZPW+XE60CXQJaOUfWxjW0brkDf8WfgzcLP0Vr0VuI25zAXeYYaZRfD/FAMmKYpOuFalapuaDW2fbhVpngw3dbrxwMDeULkwo1LKd8AdzuTIq8BeDsg6+ljyNn/oUbJuhFfGYKa1SWhFU5YJ4t/XEIdJCcgkW98LOHQmCehFkuoHkQfDlcPr4Y+HdtXbdwccHHZIH70d3B/dO7QXvA28Ez21oKZdPbPqYBj4c59d3ebB9euHZPV2oUnbhlXrdAW1gKedj0D313ESSXaLnop6jTh2u3Q03h8r0wGLTWFFm9Z0WSVyrCsp/JRFP4c+KK97gCgviCWnnBcXdAkW+aAy9EF9NySdTvoy7kcYtvCapT3XQf7TBSuKjsIbY97d9Xl3OPXB6TfyRwHb2KGyQTVVjYRq8M/bPMwKHhWdKB65P5IVyYLQsdCloUshfnVcKC6U+Jq/s6+Tr1PmH/xCTWp6BDximXVmplPIiWeZxm9Zj9Zw+WNC5m2o4/hJtDlrzq5Z/83k/9rAGYMmKZ5Yzc/0F0lWOVbUNwMoZTKzsfxc76/v/8H/Q0JdVaj6qD7pO/QIPUwPs+4MTQ92C3YDPVmf0AdB7Ver1H6wfrcOWn+AupkdtAf9mvuL7gHOdqeSUweCn4cyg6vB7a9vd+Oh8zOXfNkyHm55afjMvmuh+sPV7kxvDHRwUyNPgz5NgDWgLOapKKWoYpvcXViupwOoxtHEkjZ9dq4saB1jHohupBRJcfjUJNCaEI8A9zibnfehxvGso5l94MGmd7s3doW+n19Z3jEEnpc9h+xuUH9lHX+NG6D+pDq31siBpBuS7IRo7eBFIqAvcmaGJwA2K6OYVNWAKPrREUrUOfLrrJDUoyOQBR1blgYEswWAoIrOhZ7E5wDKpDiDMZCMwRzeLp/7BwDtEJGV9iSwWQ9z/VBjYvYFlQrgzoduvmZIHQj+GhoYfAQ+3vh5j29LoOjdYqs0Cbx1PGu8zcBzuWeYpzIwiFZcA9iSYnuNrWyFyLpI3Uhd0A3dJe4SdcIT9EzxTMkos3pZy6xl3mms4j3eUx9EDwJL+i4tYT8345eU+UXFBTFjdFzzyxmP1cjZXJH/UzHHkdkXBiVp0MQykdtkOMz9KdOX1NYaY9W16lqzfZO8v3t/T2/hvqYX6AWpH4U+D30e+pwL3Pfc1m5rsFpaWVYWsRrNfxBpGNa79V59AJjIbQyH+sPqvl/jVrhzzK1Nrv0Yzl/XpF+9S4Ep+jZnEuhd/KLbAxZl8rv/KuurVA+Rzyh0DdI1pYjyZVg6CsYYJnQPm4QgrYAoY6jWNwA+NNcCvXUd3oaMDmmPJzaGG+sNndT7MASG+p/2fg/6KJfyMzSt3ljXC0GnN9uNu7ApXLS/xbHGsyHthtTmyS8Al+vTbhroF/Sjuglg6Y+JDhl6USKuvtLO4+qoO3RQKrARZCyoGWKkTxJ1CEpBKRRRvhxLQDU3RCM+vZF58rlflv8vnPzY0V2ix4Fq6rZyekOl7RlPJC+D23aN+rjfXaAnuocj0+GNg7M7LtgHubl5nxSeBhaxlOWg+qmr1OWcQVEauYA88sBZ5X7vfg+hueGF4YVAMx7kwbhG3j88IU8odQxgYdk50ZURI+s2A1DN4FzDeWoisRaizWR5Y/L/baYJmAPAfOXmIDBclOIxxHw7QVliyGxNKqaWZ5ynr6dvwtXKUrVV7ZTLuJi2tIXQYKktzOUtZoBayB3qa9B/8L7+A9yr3Ez3KghfGikPd4XwpHAk/Bbo99mrA3DRFxcEGlaFuxfekjpoNLQsb9al3g2gH3QrnOZAD325ng5sVJ+qyaC38SsPnfUpjV8SBtAfSIrDoClTVRcA6op/70QNh3pZRZfLJUwBfiNCGPT1bGEP2M9b16rJcP6oJjvrPgpNFzd5ve4HwI0kkwn2KlVPfQIsoLfqA4xwB0dqgd7ISn4F5eF54ZoskdrYNgzBVDTu0OoBwCHMRNAutaOQCpUajUy1jlElRY/fYJRDXE0SdOUWeTZo4hhlNmwUMuTK9+LEfv140PuAxaAGqg5qB9TbW3tzVk148I+7vhm+BZInJXQJXAlzBnxcsrQMTr2Tm1MwFcJrw2vDJ4FnVVXuIwpTuuHMTxB+JbwrvAucqm5/tz+b7d7Wl9aXacqaZl9tX+35gQfw4LF+JkKYsGH8MCkZSzZsrHFaHKxYZFYo2hg4w9Tw1+p7G3WWNjU3M1F80J9rJWztynzzL1s7rNes16wH7Eft6+zrUja7AbeqWzWpXfiyyPOR54ElPMmToIt1kS4C5VeBWBt79BMlkAB6oV6qvwddS9fQWVCjY3aNKi/BXd1vaXvtAuj+W5fkNg+CZ4W9ROeBXq9HOh0BxUAdhSY8EkXZ6mKiTJ8+pOKpb5DVFL3rE3LAHyOKAe2ro5Ff66hDqK+TDEEZz8oanAN6F66+GXyJHp+VCv0OX1GvYyF0KW9Xr2UY8KgsGkHCPQm+/4+9/w6UqljTPtBfrQ47bzY555wVRURJogRBJEpQMGECE4ooiiJKEnMWxYQBEQEVUAkigkRBsiA5pw3snLp7rXrvH6uqzxxmvm/mzJyjc+/96g/L7t10WKuq3vQ8z5u8E5KuShgQ7g/qS3WIxcApPcwdDDKPtWwCFAE/lSqXG4jEJHkaVJAQ6eZz/f3usNv8DltRGolv2CaDHOCAPAKynVx2A4ok87s2+BGcOHG0skEWxPfXKWAXrhwAmSUfcwoooT6toGJW+cszboX7koY/0u8gJO4Ibwp2gHcf+GTYwg1wzD15PPNxoAat6AvqvPpDLQZKjCLKXg5wAGSOvC/vQ7RfrEGsAUgDnuO5xEXBX4L9gv3SD6lLVWvVOnCJbJINssE2lnZMal4ZcXJl+KKWoWd5ysp07VAm9ajmmytl9pfYE2CCmW2S91/eL+7PrsFZg2c9VlPkV5ZfYWMAk0qyNRB1V+DDwPuB91MeV+vVGrUmsa5Mk9WymtvcGW6RWwRUYjf7QfZQR/ZA9HxsRPQ8UCQPUATe/Xqi9xioN1QjlQ0X/9zs8kVf4roAAIAASURBVLrr4YmDD7x249XQ5Xj7tItjEOjhvCInQProh91L8BlPl4IKMca/zWJz3rG4B2whMjYV6Ztp11fpV+3MAT/e8P89fMWGXqbbmGM8RzHmPGLi3YMMBNIox0lw0plMMbBGXadag7wgjzMfOIYwGniWb9VNwPeAB7IAu3zOxaE9V5n5CkCjVT7QgqaMBZWsXqANoOU7c8wusJLXf3/XpLP5PbbQHDW9ILSpKWoLJvAJuaq1X2IWGzF49AE8eUNdD/TmTtkDNb6t+mz5F+CR7SMODL4TKnUrPymjLnw09IsB37vwx7p9BUfHgXeLFj3s3y8sN+B9680DPUVv1KvV86GywZuDw1LvD+4KHA4cDs8hhQQS1DXkEiNmwSLxfm+2zYfdsMZUKyNiHI+UDOhDLE/t6//JZvg3w5iauMmxyeyMC/5uG02aaqwyJl51cpaqj9XHzkbnTudL58v0c3qyXqQXJY50k9yH3IeAV1jKUqAypzhFnKiN9h0QaSfdZABIJ2knbaHSuAo/lr0bRja7vemAm2FIUf+lXcOQUpCUF1bAWzriPQi8Lj1NpP+rAU29aMAUO6yCpyFiWwhZyPya2ewDkE/EP07DBmQu5u8xDLtKLPG7M+CAtAIpRvEehJqHGqqvoPzT5SalC7CNJUwF6soIuQfQ/OK9A9STTPIBjweZDyqJUeIrfaYauNVELgOU3MlikF85Ip2BUzgs8D8XI+wmNmPxG35FWwGDeIXbQdbKKvJBBVkh/nlwjVEU3RLPZ1lRCT+iVcYhPmkM7cNGLycqY0EcUSRChY/Kjk9/Eu77+fYDva+F8lXLXpr2LUz/fmbPhSWwc9Ifyw9/AbHBbpp3Eagr1TXqUuBh034nh0McgNirbrabCUySx2V8sFfgt8DMwMzUzwODAnmBvFCxu8nFxTEawMpqtFpHyjJhjdKPJRrZhrvxSM6glbEpf9uFwJQErGYlP/93Nss/Mv5qLUo7TFFT2VrcY+axRYm1cYqcTCczJY9ejGd86AOdLK/Li+AN1Jv0RuB78sgDEYmJgNfce93z48LXAYIfBe8PlIHL81p1afg4jB52T8KAydBj/TV3X/oVhF4PHVcfggT0R153wFE1DabNZTpITMqaSqFt7tfHLEQdJz7b+NM+vg1ABhmDsM2yljACOSbRZFGXFUx8MMw0oXAuuDsBU4m5gcGAywE13nw//99HrbsQN7yWjmnjY0PnJAEfhfUoqCE05kqQV5ipPgNizDCerJhILBL3s2w84S9nZT7nJkPDr8KL5nv4ChOlTC2yulF+qBpHl84GkMk8AgiduQeYIvWkBCrOLl+S0QpGfHjzsF51oPGjdStVfQZmnZ+f8mM2rJq13t1xM5yqcrZK9g/gdnIzvbMQm+Vu9T4C7yevs4b6odnBe3kufHNC91CrUM3kGfmVaUYLtZhc9rPfonPjBq7S38/xmrBVLrEixzZWN+vVJmXjDYfsRl/AP2dYg2f2g6UPKIvytETbNuop527n7uBx5z6n2ClOH+3udsu4ZdRyb4p31DtKW8ZRi1pAwLRlCRMmAfRhfU5CoKap/qyDep/W3lhtLox84PYn+s+Gm5MG3dqzHWSMSy+XUgqoppXXC8TlpKm1jTI1q/fEhxQE4zWqp0AlgEoCFI742LwkA8YqZ8gWL4nf5jhgj8O4IfCvdkBamvVmeaRjAQ9HVoF8JCn4EInHeBooK5tlAjCGd8z7BLCVoTnmfXwBt0zxE8CfGmhQkHmAIwMIAkPYwESQbYTkdyCAMso+Cbb2HK8hJgDXMAANCNN4FyQm4w30KD8OqbBNwOy+nuD/a/FryrmGwD7NvL8nVwDIVJIBTw7KLEivl/ZyYiu4+ZIB3179BtRtXr1ZBWBmxTkFS5vDTz+tvWb7s3BqU+bK7M2g9+mI7AW5QwbKKIgFYxViY0F+kTZyVH2sZqhslZ1UP/RG8EzwTMIxF/cP9494hGawE47RBHZMJBYvKdlU5c9mtvvFgrTM82IzE3b//GkSkX+1gbM/2CQxsH237JIwNTmnn/OE2qw2J/UkiIsb+tK73RvrFTHA/dxL8m4BXuRIPEL5N6PCNWWbp18PPfd2HntJMdzx641rup2G1nMv7tmoAQQ7B5qpS0Acr4b7EZCmrlKDAKS1qgWAK3+famtiDvzLTYXQi2OIrEJbyDzvL9iLfJafujsewWz4u68opoZVweTmdyvfUDlyQYLXL+VKX9oAQVyT8G3mC57ZQw9tm7ooo3VvdS9sfCJRIAjqCpC5PMkgwJWL4uAQv8hf1tydcX4bIYK2aYypCBm0mLrFbPzzJgLV+DTknWovgLQ0RGLbdkVM5fVHA6fe7kswySmZC5KrW+giSB6d0CC4FbrP73TFxV2gxc8NsqtOh/UdNh3ceQRWf7jhq+0K/hizZ8m+7yHnq/wdJSXAh+F3Ag0oreeoJuou5x6VHcgLrA99waU0oZHVNlW29mZpKeaKObbBY7kL/m5SMFi+pmkjIjZVaEy/2CPsn2XgzEFj25TEq74WHmI1KSepRxjFKGc8L1KGMgnz9SnpJl15Um/QT+lxQDU8NMg+OSZ5INoX505skzAxXBnaXNHqgcZ3w92v3/JM7+vgus7dfm3fBNJuS3sydQFQS7/jngc5jkdVUAEcc0An4Te1Gi2Wp/WQWWOtQZ7AIRk4zyHJAJS8YQzMDuMebJYxZn3ZlF347x6vFX8+bvbPYEYArjzHl8AdbOYJkCxyZTKguMNgXkMY9qw1LObu2Npfpk8Yly1yu1m3SebfOcDdNMMXhVamn/pJQ+yeaqTEBH/HOXGH1hzbxvDdZkoSSkzFN+6uhMznPWbWkG8+dpqk/1bjELpGSjsktwMBqSqPgrSUdF0CCZ+GGgU2wlV9rtjQrB806lp7VfnvYeXSdQ80z4Wlp1cFttSAret+v+HQXXDqZObH2TOAEc7X6lWQXN6hBtPVLifsnAzvDXwWuCbQI2gzaAat61j+pa06msybca1Rlj5j/509IWzsbfHZfxnR+682cHbYGMGKRtnQ13qs3zrvOvucfckPqdfULeqWUFawjfOBuhXK10qvntgbonuStlMEpb5Mn5N6EbQINVpR4wboUfGqhFbvwtVn2+2/KAOqPFMlrUIvUNc5P/I5yOv6rHsXEFIZjo+GylN+hLXHeFLaquUp/1jZbzbgvHhE4xuGgOlup0zKMmoSWION2f7dpApj/85/8T1JMejAH+L+uon0rBCTWfh+zh5i+MusN08AsM0YQtemUpQ9Zo3bYP6uTCopoGrgr4A5ZvaP0WRzF6b5TYtUX+WnHp24nzbq3355iZqK1Cll0W8+bTpgwCs2whxr4qLOxjFwTHvb92UygB6oxwKJMlvPAL1JF3qNQPXUa7z7oNrtlUZnlEC/xt1KtZ4IV2+/5Mrq5SBrx5HHt++DvdkHRxxfDjNH/hzJHUHVAwvPPFgyPfh6sJtzmbMmYS0ZTGassn3VrFKO7W9lNnAcBmS1JW2sbVMtJgYW+z4mZo8f7f8qYqsl1FptSoNqU7Zf3YLA1OD44ITgNOdx57RzIm28ZOkh+iY1TTfQTbXDXKeL85HqBKXuTx2UHIO6Y2o1rPIUdPu146OXzIV+Xa77oON30Gxkk9/qPQ/hFQnvJjwOkq+vi40GelPTCQPXomUWfotL657a3ga2LVQI6AnSA2QxQX4GimQ1PivqUrE8N9/QBa3bEE+lY9aH7whmyVEAKTJdLlqZVHmCPAG8wURa4tfSrMarIX2IX+nXZj9qg+V2TEX1sE/3YYCpbHrxfWmPY//3KfFPo/N0AJCVpo/71+Lf/TdNTS1kr0fcMTWJ7Xg/dt/AafHPkZhveGWkcSA34SfOk2zEZ8A5IVNDryW9gSTZo7NALpWW3l3AaHnbfQmqdqxYJ+N3GHjy2szLPoGrL790ct1VcODGAz32p8CJM4fG7v0cdhcdOZE7HH5av3uY15L0nMKC590Pk58NpgReDKSHryHKQhbE+W0WRWnXu0nJx3HV9nU2tLAwIlu7/stFl/9qA/f3Ptvfqj2WPmAPltVUU63VpaqfPEoHruGK8o9ltEp4AG59rNPXTdtB1RkV70mrBxVnV91W6yzUPFFrU83noezgcofKjITQPYk3JUVBnpSwWxnkZb1YPQ6EnOkmF95GfD5bzD8G5fe4coAFYx8031EBqGTjcSUpPzJ6zRzklylbQ/A3Sinx/aEXfbMtYgySmONQ4nfBF5QSv0mLSjIpzFRT+RGzsexVEnxs0yL/faS24eVomzCLg3Z9/QHXRJiX+wZJveq34xEdb+/pa08GDIZvsH9wiWO68okB/0pcsMofIROxpfkRG5f6nr16038/0f7vU3VNbXG60eUI+iwZWSb3AEqW62eBYvnAWwGUSBcvAeQzecM9AdLSOxZrDNylO7lvQMbZ1BHhPVB6SNU+6V1B3R3blVEakq9MzCzsR311Cenqh1DlYL3gd8FDSfdSifKUswzEuOm3AG8rqmQp+LaaauEEP5vZrgi7XqMXPP+vGvbItWjKPuaxgT2ooc67qlj1d55nJGEqJmXX/rrS4NS9DL36cNO3Gn4HpZ4vfX+ZZ6F+caMVTa+Ai+a16N/4JNRJrVW96mBIm5P+cNp0oMhxnFEgfT2/tp2qflQ3ALtVD30apMC0NVL8LSFrHT0/UlcmQlGyDF/gqghIpJxveOQ3+3qxVVxrCPyr6fipfULmdPjJaEGW8lPwusisp5B0MK+/kD7sxw1hXwFRppn3/cq40UUG4lYgPnRil+/OiMR1OCypyY9XcuVjAIbir++7zP47LBPNr/DM9zBgeelk/n0z8y7DAVSCjz6WV8XXgP3E/M61hh9bZEocuRaVLc+Yq+KngI/IUgDZojcDyfpKbyTwia7oZYOX710dmwzO1SR6DaBiZtktKfOg/Kak5lWHgT5VLRBbBbU+r/Bd5khY/83BV062hewh+ffxm9ODg+ozdcip4p8pjtVitcUN0zcxntq3NWnjSsQ7XJr+hdham72zf9n4qwycTaI9YWYDQ40Tam3kZo/enmwjJjmsQ8vd3EDTpLSEFsEboV2o2WMVRkLjbnV1+adBVU09XOklcBYmrk3qDpxRj+sDIN2816L3AQFGMQp4wLlTVQUVksMBvyierEsAZKdRINyu/IUu8eNtPL7uh4B41DMR1AOmBhc06LCd8QoO5t9PAJBZRpx1lvF/6hgznmaOLzGCZlGTMKtnDN4jZo7GKz0WRO5jlVzjoZYyCa2qvGzezyYSLEHcF4IKG5TaHebvu+JuRU0A2aF8g+iZgyhq6M1ljdJJNfWUef8SAJVsDN8sk7KqYlCWI8z12O1DiGSBAR+IMdwBA6eeLdVAheW8vgNkol6qWwET5WLvFBDWd3v5QL6+wX0VeFsfj1UDfaVXJ1YD+EZ/oY+DHqr3SgzYyA/MJUga6dyulvMWb6q3nKFMZQBN4ko5Fpxhxb4t362KmQ0sQq02V8amCG1fCKN8Ej9S/9UGzr6/2Rdik9xW6eRlqS8Tmap6Sj9Jk7WqfoMrqj2SVp1nHm3fN7nKr1DqVMUtNY5DuGP5Ko03QKAoMS99A6ilgXGhu0Ba6kPudpB8EkkDHNXG8Xme9ZwxgMNU1QRQNDMRixfvbeCvFyX+ujhqIpVsU2BI5LD/XWUogCQYLck4JlX8/WAcIfaZSCZqIDZlTbzcyl+vss0c+NstJk9sRdTHtCqTwD1rYP27TQr0Ov8qyi0MAuCIHAMgaCK6bRhp4Avo+lr8xPUDJjNhO47P81Og4hrDHhZTUDEpTSV+vJ/vr3PZaFKj+UbhaJLJYITiFSqbqfHvdtjQCt42v3uU3g8g5/SlADJYjwYCsl2fBlWKwZ4D8qCMcR8Gd5VXEh0OPKHLefcB1UijKjiZznieAzWL57gPaMyr1KEj6ZznZHwf2HVnsRAWbGVEy+Mxu8WD2hSlZQYv4X/J+KsMnD1SLR7JbmCbpLCaGba4H6Iy6SqVdhwji57U5nfaUBPU11xNDeBFCngCJEGPd4Mgj3rzouOAkU79QCNgvm7g7AGVoiq5G4B+LFNTQL7DlYUAzqWObxh2Kx/V2ApfSKwcDwLaiP9W9b+9SpKtUgRoAnHhJF+RLWLMd5x4aVTGbeZaq3cB1FRj4Fqb17nxePZqAJlk/J8AtnLke5xR8SWMPPUxoCmr3gaJqWnGc74/jvK0iV+bejGKi+a4PmPBwPGGrL57IeZYTzWNKK80kV0v49k+YjZ+zNe8lznGcw0b/Y9sc9CcsU0y4tqR9vP871fK3PXyMhVQ8oteAhRJQ281SKbu65YBQvoVdzmwVv/mVgVS9VF3FdDB+yF2FigvffW1wH2qFhlAGrM4TZYs4DDdvF/kHpmrF3h3UYpiXlG9L/gm1qGy1H2rSWNRkgYugTV0lh5wYcbhXzVs5GaK9kYT5N8rnaTzIRvlJ/lW3mET7+p1ki6P0YOsUJXgtsAWCKcF+6pXQH1AT68yyHu6tXsQ5DjXqkOgqqmWuKCSpIIKgrgEpRKAus/HjEpfAyk4EzcEturrH3NB4+e/6+NrZamR6lptDvLyhte2U2z3MHuV/bjZSobdI00A5JQ5DYKmxtXQPN5qeJkBsYkwm4L3j+FE87r5fi1MLKE9bAxv1Ehn1Y+TL2wcbk8f00VQfJpDgsEKBgyo5rQBvbczCe+vxSbsbNMYX+cjZCK07T4YTZ4wHdKt2PSvxjE8aRRPnTjpZI15nV/bb4TfH6+cXyuUMbopgCR4/vlwuxcA0J946UBQR711gKd/90LAK/p+zwOSGCRPA09SkcNAGgnk4tNDUtUwalGOWvEY1oKurFaRFTSw0nWWLnOh2PiF6/IvH391ivLCYQ8QeyEtruoruVX6yxCvDku4nANyv5vvZUgKR7xsacYUYLm8JtcCO3VT9wuQV6WMexXQVpq6NUA9Kfud20Bmyu/Og8ANslO9Cjji+jwXvVPvAVBTTBOVzj5WTtXnTcDFY5xhSkVBXscHiXug/OK1Z1CMN5kNU9qkEMUQV1F2Y/tirGFjgLbGzbv1lwwYJG6YNphHvmG6gT2AppT6HaijWvAUqGR5iACg2RLfsFYJzkqjVjSPxXxf22/OGCA1HiRKiCcBTWXf8KnbTArULueb48qMVvrXB9VrU7OsblhcAw1EQ+K8Qdc89j+virnbDU2xf7+32p+1H0ke8F4GRN7xngAG6A6xKiAvuF8UtgbJi32btxLUbj3aBXQZPVrWg0yTypLPXhkrPURiy6N3uonu9UX38TItKG3bLtlkUvxIsxs48e+fV3Y9WrTknz2sK21rbbbYP/SC1zleFe8RPVbvk2/000LhhshlsYi4fFG0LVLFe4RhpSdJor4fuFQ3cV8Azui67ibgfbVc3QXysv5dfQc0VneqTFAB1U4qgHh6j1wJoJ5Vfu23vMkg6DjNV5lr5qMktfivK2cirQnGwJyLgzzs+vz7fm/WsNxvwBkvix8fh0yJYIGRmJttIseQWNSwb0Ad8cHpB4xmZH1zN1+P7y/TlMs+FuvwzbdX0czHzO/wNVk/N/vYtMOR3SaO32XIHI6t+dmuG1Jo7tkH5t/7hu0d4xAE5HoAed249xtNgjxofgfyNagAIXYBIeb7wgxSQbIAR1x9Ecg+cbw0AH3I+w0IyAT3UyBFT3VzgSXek5EbQe7xFpYEgSzJkpchWtktlIqgH5Aoa4BbZaC8EestB/Qu/bm2Gqi22m8DEANzE5tytOfy//rxv83AWf1v05jS+oqySc/zbvCGFX3OVSRL9eh9xWMi3fQuiNwQmyM/AusYI08AO6WVWxVkpu4U2wjqS908mA4yTZdz1oCqoHo7ecD1ahOJQKpYMESC4y/UndovnQ72i7/SjAgQMETszfgKmTFsSVWUH5CP8j1D9Yrx7DJ4w/zdsELE+jeW9mghNZbWa1MUduPa4RuEkI+TVEOpBnhcpARUA+khT4Hcy06igI5XaNx4Tc963J553jdIHc3n3YgLOESZDZziJdUQVA12UAbQcpExrFaNZojvUeLaBLL4KRltEs21/Ey8uiVes7Swatu/3cfM7vXBLjJcpgKJ0lm/CoR0X+8OIKTfj70NvOx2LF4JMjL6YcF6kFsjl+QdAd6J1swvDepzqanHQ/HN0eXyFUQPuoPlAfL5kSE01E10fz1H/+jdyhTG01teM7/Bxh7WsOWYb2gdK1NzEHtH7BFoBQj+LJizNXBGWSLeHNRS3K2Bnu49pMd7s/RJ3VBPkf5FbeQlOSQPyVh9r7xDV+BtWeh+AKBL3MFAsfzk/g7ykJx0KgElskitATVSv0dtIMjaQBRA3Sd+pmGl46fWrjB0E1eMEomhy4RN6m+DHxfLNrObk8XWomx8YK+eNTT9zd99w1VgWH5TzPuXmMxENTOPjbMDjUKnQQ2HfckvvjAglK6mwhoyGpB/c58tBtVcTbHxsf1e/vtrn+8m68znbDMGa5gx8A5TQAVAhpp/O878Dj8DlGNE6tYaFKVnlUwNxjYkfhOmNvEKcHX8E3k+yAaCvAJ8Sm25AwhKSIoBJWv1B8DTkuYuBYLyqVsfZIPXI7ofpKK7sygGNIuuyE8F+rqHi98H/aqepc9DwW/FrXQf8LReKaM5rt+TLOlRXCFW1R3ozorOpjLwkCkeIJYSZduYWTzoXw4e+a+Ov9rAXRjSWt/OpJDEdBGQXnqYTJJJJQ/wKfdxrxty39HVmQmxq7yb9SigvsyRD4AqWtyLgAT9WOxaIKBPBcuDCutGzh6gonO3D6uXvn67EEkysP4E8QmfOwxRudikDMoq/1h8gwqAQxK18DfnD+a7PwygOpu+VWXMQX8YP1XhxCs4Nn644OorexeeueCuWEPoo9McA37pbK5OBg+DHEUYY66cz3vzTKT2lB8Hq8sNHN81htIztYmYAQMX4AEKl5mgurGeMSA9yKIJIEQNaeMa30NVQwwKM2pRpoY1I6bUrE2KKhrvPmB/h+/5KqP0eN6/vnKlfhxI1DXcq0F6ehdHI0DP2G/Fz4MscT8t/hUoG5tYtAV42hsWzQYCUkovAvqTIOlQ0ih2Qh+G2DrvfdnKSWnMUmnn3uAG3fvc3SXvkk022WKrPtbkGzi0WLSkqcmJSXqJAXXE+8HZqpNNJv3Z3TisAsSF/bY+FVdqUsm7Xrvyi5QvbOHu17mM5NVYP3eUfo/ZXCUrdR3gkN4YewHQOt99Gwg789UhQPRragAQVC3VTQDS1EjJjZMMAH4zqbnRxjCVM6nD5WbXvmiuRiPxj8Mb45WYCebL2uPRQsj899EmLoj4z8vd5ldtMdqNrr3KYivyFhpkwS1+vBH23QDZIv667GUiqhDjAA0yyVwxH6zlxfVivjHvb90YQ68xtbKrTEI619/PskQexVeSvArkXXxa/tcgk4EQeSbjcr8x8P0NiETFDbolndg8Qqb5PqfxZbtGAbeRwBUg6+VB6Qo4sk4uB5Tu5D4AnNE/xCYC+e7zkduA29yVRQ2Att6mks9B9up2sUeAyXSSbkA1mcV+iLVzr5SKIOVkttzDazJJWsjj0Qm6rh6rn/WMwlS8WGJjU6vks9fMf48z/fcpyv81468ycPZWWx/KhrzWwNmqjeEr6Ru9mDfZm1zwE8/yNOMjy+RzGS49IefXwj+8BaAPym3yMzjT5TK9BED3dlcB6Mu92gDyhHcvoPUG7zqgUH3mXQWk0sPPlTurAr4hOW70U0oMpfus8v350eZYC8RL+1vN7IMqGpmIzVU5ADQUf4O8pzoB4MTb59gD3x5b1hBYf9xGdneax1Zn41UAVcnoCsxCAId02uKnR0aZf/2RuYZ+H7edFnUZx0RZ3s8T5tv8m4y5LFMvqhRAcAyMOcc30FYPUV4yG36A8u/ecLNBd5kNHTTXyTMGrTB+oPkHT8TvoyVdTW3nG+9nINGb624Bxnp3Ru8D+VLPiN4M5MtCdxyQRxuJAm04y27gIOk8D6qQq9QrUHRZ5E09ESJvxd6RN9jCxfpVKRPrHbsv9nWssOR5zpFFlr1jYlTSxab+bGrGbuyFZr71gjtlN7xN9v49sP1fP2yMYZlXJjaRLrJFzus53nH9nF7qJRW8Fdkcq6jr6QeKcqMTpGMA3pOv9CqQo/rZWAsgSz/prgPO6cWqOpBOY6cOEFWzVAlIiRpuamOlTSV8nPg15jomQXWXqaEd4FZAyV5CgFJBqyUvVojvEIDkmXjAMevCpQAo5HEqAlE+kxcB5AYTEfYzmFElliVrK6Z+zS/NOJhBA2ZRZh1nif/5n9AdcEjheeAhRJoC68mhFhBkmInf87FKKf5dLRI/8irxHUulDMhMmX3bXAaYOxEzv+1NkJOSJ40Bh6GmgrXRgLm0odsouRtACg3Np8QkngvEB5P0MpClPHEBR+ZJFhCUoN9XUkrrVCCgo+58wNM5sRtA5ujHov1BOZLtTQO6yDCZhp+RqQvU9rum6H7SWe6EvI3Fg7wz4E7R73KtfKgr6+t08+JYdFvshljnaB/q8xmf2VSkmPPYwHH8Jj+A2Dtsq6hGXFlMY+G/Hj1px19l4OyBYS5cvIhutCfFBu2GMMh8N99b460pqiN9ZYw8WvyWPif38hSjcvOLLvX6gVyrp0ptoK9UN+iijfIkEOAz/TQQlka6AOSEhOVtUNfKE3ou8AOTnesBxQlJB5CdhpdWFL9tPtz+Pw/LLcrRF6IJGWhCNA47tn+/sARrsUmW0G2aBcVBt5vNvfKPt8nKpwNUxkpp2RqDPZZ9P8rqKR6Joy4tnPqDv3udHY751neYBF6yTyOW7YZOnGbcj/d5AEA6G8XGceb1MR8lR8gciN+aOGmCOYBC8UTgBgAZJ37j1ZF6IKgwvb1HQMZSR18PhEmSCoDIGDaARNnMfiDEaUkEyeZTOQfcxVq9CAryS5Z4qyFyW2yPXiTdvXp6oL4x92H9k7fFW+v+TIwoUQPQjhsuMar8Ytt5WAaVXY+GjymTL7hxVqvDqnvaK/uvMnhW3MnQHCyV38Y0crUslM3yiZR3N3ron/MoHhq9TO8qbJo/rvgqr0JGd/JkhW4C3OFNjd0FHNY/uy5w0Dvv3AO0Vve4KSCzRSkH1Cv6ayaCGufMkb1AlDkB30GqY+Lc8awGFF/JCJBM2chqIFNmyEJAkSuHAVgv7QBkvvi1tP3i38f35QgwQSZJF2AB0+VXICQ5Zt0EDQH7b3GDf2poP/JSz5mGrW2Ur7kaM+5HkhoCoJ42jt4oRgPniBICKUFTDVAMUo3N+/n7KWwURZ7z+9DJHL+mKF+LbQ5jEtpieKY8jK83dBBQZPglCPnQ6HkMMMouc3wHUb42NcjuvhslM2UUABFDUzonPtTprE9zkHo+DYHt4oPT7pJC4AiJ3l7goMyWnqAaS0OWgBRIJgFgFDdLG/yIrydQnZZcATpNT9HnIXd+UUtXwL3LfUqfilbQZ7xJ3n0F6LF6r97jGZSwGBCVzWwYzRfEVk0tetLw3sSiia2Inu0wbyW7/rLxV6co7YFgO1OZ3K/V2RaLGmsbuz46Ljqu6F79rdwuw3O7eGN0R5lLtaxKBSe8yxigL9fNJACBE7SW64D9nJQjwO/SRoIgS+VdOQAU8J4cB7LYY+i5p8WHOR8R/9PvMuyOsubItxqK//nhlfsfPpsZ/7//IrZIbKRXeMHs//U66QNg+j393Z/+D29oX3fnBY//409/6oL3s4fp3/RX/I3rGhRaufjzNlLzm8rcaiK6m+KVI2X+67sKJ8z7nGIvEJA1rAQC1DFivV/K60CIwXIKcOROyQaUHJGdoPrJk/on8Gp63XQO5C4pbOsthMgS9wZ5QC5zF3lnvfPZn3tV9Vz9pfcUI/HwbKZAmypMPBV5kZlNOxBzNCITzGNbizPXxlB/4+1z5MIa2T972OqRgWsb8SrEJNkkUX+i39Lj9MnoG7EpsXtzaxa9Fdmv2+Wl5VG0xP0lA66Uja4H0tG7IfojMMd7LPY9qAHOKPUc8Jtub4jU69V8oIQkPgbZSXpgNnDASZfrAYfvjIjyt9IdCMudMhkYLYt1D5APpYlXEVSYtToVQJ4Q3zD+YHiV47TPf3tUPJCoySB4XGf8fh2vxNv1VJb/aEw2tSzHpCINz1O1V35c+6Lpf6jUCLP2DPzfGLYGcQfvYzP7fE6bCPWMQxeL8z7tCWCr0f7+0OJneKr6NUbpZM6NoFhWpXWj/NXWJi455uepgkYUfZU5P8RIi50y7/8CEUDLy5ILDJTOBEA2MElagNLyhn4HmEM5PQ3kDZmgrwES6CvvA1Vkhj4AXl19mZyC7IGF93mLIPqRlyjPlHRw3/GK3cH5CxjBZKbpXhesKwPDsThwyfFnbVU5Lf7aKvsY1KXYPiSmBPDX2Zm/2sDZzzeMLTExiFjioD1sHygeUvJzyc+FV8qrclAOnt/m5erm9PFWZX6V+170dADvGX3cK4Fgc6ksy0C9JLl6JvC8dJNWwAtSIgnALuksBwBHBvi3Sxb5aEPZ4+fY1WJfsYBbDQoxEofR//eG+g/+7782ov+HZ/+1jeD/Z7/2//b7/WFV1VNYBgQ4QBRkF93kEWCkdJGLgQCPMBRYIENkPNBVrtJDQCIyS38BzuUySIeheFr0Ia8ZZPUq2O5mgDdTF8sEqeL2d6e5C86nee11gk6ONfDF4Iy8LtpEbNo/WhBTdRETiYkReRILQrHG3RqaC7tjWA/2b87BPzaCF8y21maunVjKvmnYaphlf4vxL5UkaSJtpW/kgciH0dZZtYtnRat7T+Y8lvVZfjV3Uw3cq2MlbgEE7gyPiM4ARuo+UQW43v2qEEhUX6gcIOiscWoBW+UPRgLf6Fu9jSArpYp6GwhSTdoDyEYDwblavwBcIe/KEUATlp0gJTQzOjDWAPUz0LGjcTKGj/r9j1fJf2f8CiDfiq0JG4GGOPHaojWn/GNv+58O/7svNvHL39JzNqFstPiNY/BfezdQ8XyWX6t7RnYCESZJcyAiL2g/v5UuFQBPb5aqgMgKWQEslf46H0iWi6U1FN8RHeTNhvN35A/xvgTvWs/TnxQNjGXGVsTezTJXxDP8TzGakmJi53jGwHZiNAIIlvAhXczzNuaeYWbbMNjCywxKWf4DUcV/zfirDZz1iSyvyFCSLXpHbOO8J3Jr58/Nn5v/od7oPeY9dnaxXhz8InjWLX/+o/xqXrsABeuKtXcQEqclN9ZHgBbiyZWAkmr6CsCR37Xvwd2r/ctdXXYAyDKD1qorfkTSxGLo4gvzn33k///3MGACnpYxoIIyW1yQ96SJXAIyR2rLGiAsm/Qh4Dm5VsYDLblB3wqEpId2QJXhK1kJJTUj17iXwLlQ7sxYMcT2ufsk1f0jtjR2Onbm7Cipra/UnWKmtqZN8ldeMLN9bDQ1xGxIqWW+q9mw8drCA2a2qc5/VkrS8D2toY1LIdlam4FrxLUu213w/U1KXyaWTI0sLumQvSCSEOvm3ZJ1xdmpea/FRvFbpE20rvseJM9I/ix6K3C/90q0PnBMNXc2AY+rblQEYipVJ4DcIYcClUF1U3c5fYCwKvL7/KlUI7W734CFPjZHejCeMrc6Fhn/pKvzjw0ryvzPMJl/zbCnsn/6hXwivXxilFl2GDPzmF+blMe0nzgcr5cAARmu3wLekp+9WUAzaeIpyIsVBt07IGtGfne3GsguuUTeLlhbsjfyVOTK7Kepxics0haEZSTptNGS1NYwWRCWTeEboY44/Meq8pqMhmUqmo56fyuiWHjNv3z8aarOFwzroX5sLoDN5Vq4hUnSxbPwj3p3eW95b0VXu7Xcq9zOp3rxvdzP9sj+7L0Fx92hkHlJTizyEqjOcq1+ByiQX/3jTM5q/zi7y09EyThZDojcKgsB4Qk9GkB+FH+DOmIlbf+qq/P/2yPqOwzysnEoJkgUCDCByUCQCdISEO6Qx4CQZOregJJ1sghwJKpbAJ/xhb4KCi4pHuReBmeH5pWNzYbYq+5H3jV510Wfj9aJfH9+nd4kRRL1jKepTTVF29SiNXS205dVAbzOzGaDW5hDPGVp0ZT/LANnU/S25mxjD6tBY5PPtthvNDNsKkgb0Ixe5d3lhmIzi98rbhz50N1x7NrTs3LyYjv0tqJbSjq4jUGt0H1ic0Ee9m4v2Q/S0WtV/ByI5/5SPBXkWffhkgLgTm9mtBfIL7qt+zaooAwSHw38rNFYDRtBs2AccmPj3f+3b/5nI2j+uwVAPjbu1T3i95vM03cA6F/1nYDIJnkWENmgPwBEtnlLgZC+WX8PrNVNPQ9yhhRcGzsA5w7kb3XTJdt7Up/zAueGlHwYcSJl84xLok2KXZv1pg1MSPcxs1EN1UY0UGyy1uBj7b6JU+9N4KIsSsC2gTrxZ13Kf/VSvFB21EZqplgp1pJ/aWZ7oJgLZ2smFtYtCZHE2MjYiGPF8itvyHUFX+SUK+zt3gVnH8m5O9ICuEoKvaaA1tu8hwAlL+nvAfTtehAQkKm6HrCFsbIaGCcd5QCoEFcakElrU8rfbOjmwX+5ENP/fw1lag2uEamOySBA4fiJQZkuCkBnip9y2ubP+nedBqqOKD0XJE3frMfD2efzWsUWQPagwmHebvDKed31fecPFd8feTRyVXYDqtCQxjYjoE1N19YKtGkDok3EJLbfm616GmmvuJKJXb8X4F3jjy0K8787LugYFn9sq1GW1mANtJX3taqObSO7I/VLHopsLEosGRh78cD4c11zF8e6Rk9mXZN/SewMkOOVi84GnnZbFieATPcSS7oDq/XRWFMgRT/lDQPZKZl6EHCY4RICQnKztACQ90yfNy9OP/9/4585wib2/Fq+AeBuCeOXVH4HlOTIDiAge3UDkF/1bJ0FTNFlvcXAdJ2kHwEWyXXek6Cv0hd5DeHUmqy7InmQl1SEO919z63qtnBPZgaKBhbnFhflW96xSbFr43BpU32Mg01spsDuE5tEtSJlhukoliDylyua/KsNnClOxjul2ZqFgf/Hufu2iGlEcOOetfWojcWXnIKBhaHC4NFH5LR+Qh44u7343ciN8iwc7Xa2c3QmxNa7U7yfgNbynJ4Ckqsf1l8DSlbp44DSv+itIPnSVDcCDvKlNAMCMstIcy03BMzCeKPG/+eR/nOGv9z3y42AooM0AymWWtQGzkjY1/wT5F4gIEd1DFCyS/totr16G9BF1uvfQAe9oNcEjsv5aOQxyCpfEPPeZIyX5yW5kzJvK3m+JKckJ8c0VtQGtqBzzGySQNpId2mTcjFy24gxWHHwiRVftjUwa3gu7JRnwCnxFGad/2Q22pJxpqRlilmYhYEtxR09mzS/1Ty2f7dKE+nRzbEJsXHRypGKkbsiTx6tfHZJ3r7YZecvOjkkq0vkI5C6+gvvLKD1GW8xIPp9DRCSs9pvy7JfhgFBOSMDgEypJy+A7Oc5AXAZYFCxB8R2A/t/458z/FUZMOCrYwzB72XwPXBaQlITKJan9RLAkXMyDSiQoE4COSTNpB1wXGZ6L4Oc1G29FIi1jD3mPQb7XzrdPVIPoo3dH6RpZGE0IfJW5L1TtdxG7mh3dIlRLDGy0mgTaWkDatKm9hzHSNganSWEG21KMSJn/0568S++pP/6YdGRF3q8JmVk2yuYpvV/8xTsBTZ9t+hZoApPFp7MPuqN0929egd6xPp4CwPLm544sOzMMyVvBasW9Sv+PPYylLoy4T6vEognrfRPQFiu99YCId71+SRyQvcFzkiyvAiyX9L1SsDhZechQPO2EQcOmEK4G8/q/+V+yf9XDnvVhrMEVECmMxnkF0bqecCjUl3PBx6mtm4K/C47dFMgR3boT4GAJOguoM5KM30aivtEpscEjq09WzHSAgpblmR6rWODosOiFaLTjmyKXhQdH51Q8jD76cdQbdCRBr+HNkog2oCZxIJNLOLVKppYcTUremYdNrt+LVza/jaborFF9//qCF7wPtZgWlCLBcrbVKntcmDal4ip1dn+dN5zJddFEkuqnWqc3ajgnRhHlx4rOLso+ljVW6I9Y4O8nRBqGazhfQCE5VevLZAts/RUYJdU0cOBhlJXpwKPyBDdFJgoJ2QKsFUaSBSorm5T3wLCr3GBs/83/ifD1g7zfcdaJskdoBJpJ6+B9EdLBZCt0k9fBkRki+4ObJNSeheoLnq2NwHkEf2LHg2qrm6vQ1AQKK4ZGwkH1pxJjvwI0dJua29A3rVFPYvfLH7jmKmVeYYJ6H1sZsO8je8XE5l5JjVpHcQ4bcCCSSx8yNasLQ3Mru8/3eD92UoM1vM1qRyxcA4LBJ5pnjdoNm02sDYXTj9cmFl0sOhgYYOYirWKtduzKPRJcFeoXGTKsa3nukUbBd/KHJYzNJIHpYpKFXutgE+kozsGCMrVwWXAQvlBfwyM0AV6AMgPTnX9OahJ0lq/BOolGSHjQUrUZO3f/vZOX/MbfJi9/PV+yZ8wLLDmwjv33x8hQ3z9QsoDStrpd4CgDJejIFEpo7uAStbZ+h2Q/vKiTgLZIPu82cBMKfbWgsqQ1t4QyArnV409D4cqn3k90gSid7jT9ZP5XtGQko+KGx75I7bdVe6qiCmKa5OS9EyE5FmPdZCZTSbB1ugMceRvqUobUVmRWcsxNHQDZcEn/1OCq+VamgMlzlw0kaZYGLepAcZ5cQZlqc1BpS8trlW8uejIucSCysUdY9kHrj048EyZkjNt2uSGCmpGtjmNKgxNjCa+CvpJPcRLAVmns733QN0vx72nQX0pk/UkkKjeoRuASlX1dTNAJNXxE72PGTcgZCSgY/8tdK+Ngf/n4k8Wj/m3b+FeMP/ZQwEODgn4HdT/7yNkXrHNoIvflItB1kkbfT9wm3ymWwKOvKs3AiflhKeAMXLe2wuyW3p6PwPD9Ar3W+ArWeANhiPHM68oeRZOlWQviv4m2e5NLl7yqVa58/N75399MoWafMxMqW1ugnGk4rU3Y6C0paWYvg1GqwaxdBorhmZpBYY2YIgaxFENNkPxp40/y8DZlKQxYPFiuhHdiXugtrZgeUqm8Yz+xsw7vDe90l7p2NVFE4uHFg/+Y0LixYk3Jz2WdfDcb3mzvPYpB/cnnJxV/AV16s+vPtHbAizVlbwKIA/o9fp+YKiu4V0M6lXnDq8VcJfe7m0DAmpzYCrgSDs/fpRq/m1R400gPk75Ch3huLII+CQCFygy/d/+8+jONgDV//uEbUBVJoNk4C0qkwYcJoIGeZpzFPO3ZiH/9REwG/czvgAUb/IDyHnay8vAw5KsewMfyQldGuR7ydHngbuk0Gfb6B26DbBK7/EWgR7qnfC+gpMLzu+ItIHj7c9Xiq2H2LLYBHfUySFFDxR9UTTndIhsxvCea+gnnk1Vmg2pDVFbm4hLW9SXbYNjgeS1zGzEZ1Un8zrbudjWHkw3Aqv08D8e9rg3zEVlW+5aXpHh5VlUpY08xdboFhW0LpxRcEfBkoK+RYMj7+x67NAdmbeU3Jfb5tSZ839E6pXOLf9SmY7uLOADneeVBYbpbl4asE4n6+ogi3V5bxMQVHsCywGkjPb1K6b7LEB5xCdRqNmmvdIQU0GP/peMldHPUSPJIAHoSjLJgIdcqNX6nwyzi1R1FFCapwgDNaim+uE3h+of/8w/Zyh8lupp4AeWylMgI+RhTuIbvAtf7TuRWUYIYYD0BxWS7rIH5F5xZRHIav2o9gnji/QC4C05qQsA9ANeCbBYn3bHANVluPc0uGvdxNgB2H3jsbFFRyF7Wn45r070k5K6JSNKmu9NL+5YfK64Zr4B92mTUrdgJc9oxljaQHyfmMY+ceEDC/e3aEorNmidDGvUrQaNrWX/aePPMnCWAm1khC2ZWK01zx82s+H1iCl6xnO/JuWj67CFneyUDTlDcw/krjqcmdGv1B0Zvx/+If+DkjU6Um32nsKTH5Zcq57o8FtxjVgSpESCPbx6oB/VGd4RUEd1rvcD8LEeqZsC9zrb9VzgCzmsm4AskVO6DqigXKu+BnHp529odd5o0Yd5GyiiCBfUL2odt4MqUk+q9kAdCojibyYBJN42x1ft97iLu4ESOtMVv7/cv5bX9l8bMWJ4oLP1VXIAvGTdRt4GtZofuBoCAwNDVBrIHJlFCv7Bofi/H0I+VCJgIESzfQEguUVaAeeli+SCfCRvS3NQQdmvnwMZLQVeN5Df9ATvDWCiVPIygLd1pvcdRAdGZ7uvwt7iE/cWazh7Y15+bIv23HHuvdGjh24qalJ8pHh+1uV+x7Z4RNPJzFYRxDRK0RataA2G7dhtW9waeLOyqUnjqTo25W6J4TZl84/Ckf4Tar6yevfWsFmcoo3sbEdx04FcW+3WObqqnq43RpuXVC5pVPz6vsdOvnn+peiqY8f2Hjn5RFFmaRo/VTMvPQOCbzsx707A0e+5u0E26l7uFFAvyNuBcqC6yDBvABCUtIDfrmWjrgQg15jmQw/52qfqPYOVG2Ti2Bj/8VDmlzsI6BKpKimgO+ozEgGOqzJqBH4yyyqG/t/WmGNSe0WEyATdTDfXW8B70QvLYJDeXMdhIJnkPwVS5/qmW11EGypC4LvA9c4tEC4VTHVeAimgmCj8rZlWPDWZjU9buln2Acg2vRAISqauDShZoT8GHtXj9dcgL+rvvDtBvai3e/UArRO9k6C26F7uS5A7rqBM9GPYeexoTnFHSorGR0rcT3P65KvCZwsy987z3tPv61YRY9g845h5hqbimXvnNTLrypSMtDWIJsVvtFgw0hN/axXb9YI795cVdf5sHpzFXdmQ1fJ7TEMVo3nwt4jOUDO1+XfeJnLIJdcrzL+5oHNBz+zbY7Vjf0S7bv4xeH0gHFh5eWTvrSeeKc4IcWpIVrviK6H+oZT7Eo+CKuVVdJsDvwfu8S4CwjLdSwMC+kY9EOR350FvN6h6MsC5BuQ32a40EFAd1W+AR1P5HFRjflMO6C8kW5rASX32i4JTcOLDM6/kfwfuzV5AmgD72SI/AH+wmx3A5TSlDsR6u/fojVAcidzo9gU9WjcXgDnUpSwYoec/fcg5ciiCaL/YGG8HFD5VPCj2AYRbhN4InIcWwfqPV3gQ6n9X81Dpn8DZ7HyoNMhTMpEjxBOQ/2aEzXH8rm8+5HIZAhTLo3oYcI+M0SNBrZAMnQ6yUG/Vc4Cheqr+DpioO3lDgBXeH95qULP0Me8ZyJlW8EnkQdhV+VjX4ieh6LdIH++R3BuLDhbfUlxp/6jijJI+JUuKmpJAE5pok4L0TEyhjRSXNg1242LK5rsr0/dAmUyDMuAOxxBXxbapGWge25qDSYEqCzL5Px2l9vn9F7yfjXmiF8zm+1gtG2UiRccW8y2NxqaQrL7+KfP8krxH85vnjji2PiuY3zxj6K5HdtU7uqe4atMhne5vXjMyP9C9XJtwYcIUkEH6a/cEMF3X9SYA03WCVxvkO5WkV4Lq4XyivwDulF3eRuALaa4+AUqrG5V/TJZ3/G8RVFsBiPFv4lmVQQohYIb6VD0IJ0uf/TH/efht4e+3njoCud0KXolcDepbFVZdwTmsTjk5QGPVNF6R/I9GiBAB4LwcIAdim903vTVQ2Kt4aKwneDE9UyoDFanNv2JvJZFEKvAd33ERyA16hN4Csla1Vu2gzpqqutQWuLpdm1itkZC0N/GX4AsgNeUy1gJhPINE6KmfAhWWV/QIkPlyUu8HbtXLvTnAZJ3nLQaW6n3uVkB7d7rJIJv0te6TQG/vU/cq4B29zusEB3NPjyqOwOGumcMiq+XjyI5o89j8Y0NyDuTekzfj6GTgffBM6tu918yGyO1Z4rdp3OVZGorJXcW1XE2q3krexQneFt1reXG2c9+fPv4qorfZ6EatDnWred6EuPKzmU3HMW0jOyMLpSfFLnFnuV9ExhZmFn1aNH1zYkJieH9i0akHj91y/v2oV4M97x/rWXQd1J5Z+b7UIeCMc9zQeiCg73XvAyL6e28DcF5leOuACvrnwJMgB5wH5FdQ6+UiyQPlSEBuBClirnQE3nNeUzvAa+ydltbw6zs7apy6GxbsWjFk33Fwp+uP5Eeo/FTlMVWugIyXMwaWSgYSKcdG8L7WjaUHRCvELvZag54lq+RpUM3YTTJ/S4r92aMeOeRCyYslWyOJcLTFsdbHe4D6VM7G7ofgNwHPaQh1x9W4sfS74JSljVoJCBJnh1kTZ1Ut/Tqe1bJcJrWBE/wgHwObJUdfDaCHeJ2As7rQqwRyRG/1bgay9OXus0BlXTX2M+g8r3wsGQ7XPpNQPAn2tjr1cMnt4H7qtnIrnSiVl1XwfcHnR8ZTkSeY6BpPVJvUiTYRkDbfNC4BZ/lstoO8icAci58161KZ1GW8fYhVLskwfzd0A6NCGO8M/u88V4vOtLw3S6zNN49tL/hXzfO2SG8roubAUSYj4hiPWi0yf7//go/dlvdZfo/8tvmDi3aXqJJPtizcffWJWsX5nRsd6Zx5W3F6Ba9MuYw7k7eBmqVjXhcgS3d0J4Mc8R4Ljgf1rSryTgDoPe5BkEVqkjMJVH91tw4D30o/vyanfjOoyhLTMNgxQgmaEiCFZMKgjqgvuB3OlD/foPBq+H7F6koH+8Px7Wdq5r8JDes1GFN/LdQdV++eetngiNPNSebfZkL+ftgEX8TcqynOcD4BdTw0Q3pCoDrzOAJ4hOI9IP4ZI+pnXtQkXlIvg/u2+2vsW9jdc1fz3Y/CyRUnlx3fBWpKmztqrgH9imyUJkAj7iQNKIpXt09IS0DJSzITJCK79D3Ac7JDLwM5Jmv0cSAoJ7wngLCs8L4CPP2qdwD4XXdwewGTdFm3LkTKR85FV8K2lw+eKZyBPvtI3tvu3bGHCk8UDS96ZkeF4vMljxeHc/3195pnAgzPtJHyzLr0rAi+TV2aFL1YR+8bM1vwn02VW/DTgL9fr/FMx58+/rcomVg6gEVRWuV608vaNMDAMzQCPVBukZflZV09Z1Lud7mLDq4r1Sn9wfRz29vmflfUxulU/eT2vofvLPxJVWkbahyKfAtlOpS+MnwTyBb9nLcFZIve4+0B1d15wWsBfChpXk2gql7ujQF2qlPOhyDFUtp5HwiqxnINMEgWSQcIvRJ81fkG6g6uXjrjE0hbmbInPAHOVyzIJBuuHXxdu75toXmd5hWbJ4BMkrtoAJyin+SCukHdph4CbuJq9gEN8f6SLkva1ALb0572cP76rJZZ4+G9we+WTN8JCdt1r6wd0LJ/w98qnIKgCjzl7ASukxR5Ecil5AJASsCkqApMY9dxchOooKzQP4G000f0CyCn5SbdFIjKcn0dMEW6eIuBJH2DOxQYqV33LFBbbvV6Q/GTkaqxBNjc90Dngl1wbnfeXW7vWP/IG9HbInftrZg3O78o/4VM4yBpO5sWstqIwIppWGSL49adUGYDO+bQCRiP0zGpGqtwEgeZmFSmsrUFi540KXdlRWcvrPrYCM6mFi1B1h7dVt7b9KuLCx9YIrqpYZgOhDjm/UwHQJTtE2ccQZnCb0TAW5n7Xt7duam/P3Ei6Xxq6m37Rvz2x/62Bccq9GvySY0r0gqYn1g30CG4HHhClwtVBj6Q59w6wB8SDuwBKdKTAvUAnBG6PnBO/tAbQIXksD4DEpPTagyAGm0I4c8r28jTATnKKYpAXSRzeR/qJVdPKX0ILn+sedkql8N3hbkfHnwLLvMuX3/FEujd7vqE63+C4EPB+4KPANvYxjZ8g/Z/0yi5gv1cAVSkJkXAUsYY8fR/7oj5JQf1pbpTJUKkciQx8h58su2TqZ8kQvJTwY+Ke8PVq9uUrvUCpDyY+FyoCfCAhFgJFLDex8ZKD3kQVEhekm9AfpY9shPkSX1cjwA8qaOvBHbp672bgYju6EWBU3KXlwgM13XdbuD0YYpXFY73OXeu+A3Y9vGRp4qacargePGjsVMnd+d+kfdVbo1dW/RRfVSfiNqMmMmceSbit+Arz0RknknVx/lwpiasrXSXVf4xGQaLev83+rR/8firDJztmGzRlLY1um1bYjxgbfhv2tQetEnteEat2p2bOy5/Vf4vOTeX9C05WbJhbf9ArcDu4D3tjvw+69jBknYZVQ7OO7W36CMo/UJ6+6TngIcCx9wAgDfHrQLytfNA4E1Qk/R1gd9BveS8qe8HlMzWOcD1cpWuBKquNFTPg+SzX0aBmsp3ag40KVV3dPlvoM/Nnas0eBXmDf+pz8HykJlw9tmznSAtK21RWn9IqpSUltQQqGSkW/fzM2/zv2Z4b3hveq/Bgb0HVhzMhlLjk58gAN2vvKx1gzZQa0rVBaWuAlpLGVkAkkvuBZhBZVZTjomLbpW6oMLsl69AVkkjPRq4UX73qgMh3cXLAX7TpdzhIBP0VnctqGRdzW0O0l9/61YG8r1rY8Ph1C3nyhQ3h9+SDz5YtAAi/aOvuzUzG+d3LzhScPGut2OPxgpjXrGF/ZsUt7btPoxjZAHtyoBPHOOxBkytwYKhHPM4rmJY2cxGo1KZyEoZ8IolhMcNm03NXGDg4uvdNlyyggam35xYCS4DworTZUyEaT3ouOSRSeE7JoJTh83z1uUwKGSVf/7X8zeczz9dvvxPZXaWbfJrxoa9+04WnGjZsNMbzV8ouiiV+sWJP4bbAXsCD7svADt01HsQ5BntedeBmug87nnAQ3qS1xU4rSY7D4D8ombpG0CFJUlNAInSTe0HUG8pv9J+L35XjxAK9G8SlZchvVdKtYQxcO2U9lfUrQzZN+Y9UrICdszdOm9zc2jpthjRYik0at6oXKPzoAap+9Q/Sr74E4YclM3SAnad3pWxqxyc73Bm3uEJ0Gdz51713oSGvWpNKbsC+AGhLojLBlOguUVqAYq7aQRSJFGpCDwjy/UhoI08oVeDStWPu2dBrtMrvLtBJuo33MeB2Z4XawZ8pKe5/SD2XfRotCVsix4KFn4Hh14+c290tbui6ETxk8WfbKuTd0XBJ/kXnerCBGLM9XqY5WkEBGJmPbkmsNDW0BkHTttSkZXcsuvUarZacTarjWrhcxeWLf708VdRmK0qum0taBUgLBrNeBY2+x4HC5gDK+5h7HGVO82dFmmVsy73/dy3tomurGvpR3blnyzOGhs7A79dsv+zgqNQNLp4XPQnUAu9n2IvA8/oD2NXA+LNd8cBAZ3idgMcPcCdARLTC70RwHP6YW8NyBtyWK8BgpIi40Eepq1Uh2CzwHg1B64ouWh6tTvhqhcubVv5Tlg36JfhP5WHNVvX7Fx7Dbh3ucPdW/hfO/7Y/ceBP66H5YVLI4t+g0s7NliV2hRaLm7YsaIHztuqi5MGcprzcTaYHb5HnWAM3hK5C1RQtuulIMv0S7oAGKa76m4g+/QprzKQo5t4s4H39Tx3KKgEb65bALJM3+kuAtZ7FWKlwC2JPhgtD7/12q/yS+BI1cwj0fu8JyLPRndEvH3vZo3PrpN98WGDvjXys+j6Zh3ZVKKtSZmagzUIjqEDBEyn7qBJzYQ+NnMfMxuwU9igxkImsgtuNY8N3SVkNnbYOI4hM4dNDBGqZB6bGl/YPjZiVwkmNZpo5gSj8ZdgHLsEY1DDptYWNpmNoIkEgznm95gIVNkuBwne+/oafUtsec6QvNW5n//a+VDnM5uKBx5u/Osrex/OW8OXsfLRjZGVIMu8tNgSYK5XM3YzqATvMbcc8Iy3zn0SOK+vdJ8E+UMPdmcAw+R3fRPIcrlElwYVlMY+hEd2af/4G20wdn6KMewfevpb2SPPQ4XqZSYkvw99vux8un5dCN+tXz3/BsyrMPe9uWfg2FXHOh3706R5/4HxFq/yIuz+aXeb3U/D8sZLay96C5q3rZkc6AKttza9pfL3EDgamKOagURZzyYAKeu7K9JRHgRKpMRbDTwpf3hrQJ7R07ybgbD+yH0C5Ds9y7sI2OzNcnOBJ7wlbiLIg/oS93ZQzfSx2ONwunPWquLX4ddq+zIKq0NWqYIh0amZj+Tp/O15eVvTIkciY6NPFZpIyzXr0rWGzKKNjeCAa1zXOMjEGDJtQYKGD4ft42lT/bbEZDIO8R7uf9n4qyI4W4OwbUcO+5PYfkTmCNWmpuDY0NgU0z2jBu9ZFFDG+TdzuuYMOLmtzDelryt9zS/3Bk44nzrTmh/ecHrf0YK0tFj7OU2+KnwYGj9Qe2RCHeBg4Ef3NiCss9xC4EvvlcAZkGXOZ8FbAdR9Xl+Q51R7pw6oy/XN3kpguJOk5gKpMpq7QYTdznxIHJOQF/gBrvn68ktqpcF5N+fs7gqw+MofoovyIaNS6fUZB6BV5OKCiwvASXBSnVT+8nEs5Vj5Y43hh5e/T1l4EKp+VGp30WJot+/iP+qnQMJP4SnBuiCT5UV5C58m8PerRhkhqTNyI4DcK9OBoPwoi4HvZZqOgmzTH3rdgLDe7b0MHNc73E7ATG+O1x9klb7HvQkY4gVjA4He+q3YJjj5/rlY8Uvwy1W7rs1/B4qcSGd3RM64vA/zP8rP3BouKineUbwpzxa9bSrFRjxWE8+gHtUos57MOgpmmMfGQHnfOg86A5wBgZ1p5VKzU7OTv0w7mdI+pX2pMcmfJpVLKlfpk1BBaE9oT4XGgdcCawNrM7Kddk6Gk5E6GheFcr7gFJlk8o7xXY/LlRzhiF6gF3nDvGEFb7mtvK3e1pwd0aLojdEbM1sUNizqWNTxTGrBW4UzC2fm9Sv6qmha0bTiD/RvokS5VmzcSihZGo1N3duUpDF4NqYOmP3j2JqgOaiUnHv+fJnzFx3vUXpTqbqlPl0TXlPzjzEFB+u82eaJBpvSmidTb3b12glpwCfOY8FhID872wMuqK66X+AdAJ0TuBcIOW86lUG26EbuHFBTqaVuAYLOLM+vnA8P+FjoyvowgBrn+HmZybwIhEhAAdMZyV6oub7KNxmroM+oq+bX6w6fj/mh4x9t4ZtLv/nwmy9gyKohq4asgvIdyncob/sl/oXjUOtDfQ5vgUWnF/b/ZiJUbJnSNv9O6FC11Wv110HCtPDhYD5IutwoMUB4y3RX2OBXcqW8fhAoli16KfCurNFPA1P0eK8VqKAu5f0Acq83020LskV/HrsP6OD1iP0B6lPvuVg/iH0fHRdtA1vCB52CN2HnsmOh4lu904U/F00v6bNtbfZrubfmuocDlGIip1xTE3O/MbNx8FxzEnl2nRllEm0fGwfQpszFBB425W+7wcQDFVs7tuLgf9n4q2twVtPMwrItX85qUlqQyatmNrwjbWognvHYPS9yQ+SPyO6iwuyvcjvnNt7wdcKUhDOJgztdfKTe2axYqzasvmh3z7wA1Py24ufJGyH58kAsOA94Sn0emA+yw3k9IKAa6o/dq4BvVWlnANBKlVMHgD1qo5oJPC6ZugzwnPxCCpDOh+oFIMQrhCFjdlrVxKvhuhYdN9c7D59uXDTv95dhwbZv9nwzETJaZ1TIaA71qFtU97/WPuNfMs51Odf/3AOwsPGCpd8+As7nJXcdbw1dZrV/p8E0SC9MnZfwPjBCxsqbwM0Um8SDigO9/crRcF8zXL6RH0GF5QddFWSBnq7XAzfr6l5pYKrM8IYCWbLOfQG4V+9xD4Fs1sWxJ4Ee3hNuMlDROxX7GWKHoz/EhsHayJ5v8l6EfctPN4tU0Y2Ka0WKIuX29jl3f9aDWSv2WXi+5VdaZZw+f7+eHJNqCcT4mg/4QE4EOgUigUiwe8ZDpd4r9V7ao2U+LH209NFaHyd9lfBCwgsNWoSfC1UOVW6y2vnScRyn9lMMJYusMoulNQc5mNKEV+UxeSxxiBfSv+hfgvPlKZkiU9RyIkSIsNhco6AaTWMaS6NAk9DW0NZY58RbEiokVCipRovkiskVC0uXnppRMaPi+Xc1erPefKBJ7OJY+1j73c8XXVU8vHj43pzzb2Zdn3X9kT/yjxXuL9yf/7k30zvjnYm9wCM8z/Om1WxcY9N06PubIe9kZuNZqzGRy6KboxtiJzNTzl17vvIvN+4tffxIUnbbT1deuvPBvPLNu1Y7XX5j8kuqUuJVzuZgAjDYGRW8DWSVs9r9DlRvvSlQFbjMq6JWAO/wofMEMJO1TieQSxmn5gAbnU0qEbhcXeNsBDyJ+sejOqj8lGWQSSALZTEuqAfVHdwDTfbW7VJ+Blz3avvKkUkw74qfqm5+Hr7f9v3OUi70C/Vr1K8VpO1M+yPNxhF/4jhz95nxZw7Cd/d8N2NhCwjeFK16sit02d6xR/1PIOOZtAaJMZCv5WIZCOxlkVwGKGnHekBLmrwBPKY76IuA5TJFzwGKvWL3GLBFv+6uA2mlM92XgVn6M3choPRK9xhwWOfELgOu8gbHtsLJ9ucmFGfAz/k75+QXw7kZud9GMk62zX0n78Fc57fni2sXJxRXyPMN1CnPOELxDJgpAXnGUHnGMbSRXFx02YKhLNrdGjKborf0mP8NhKe/G/9bNDkMjydePTaSRMrw4ZRJ8TiGZ+HYyM7whAKm2Bn8rqRMydcl35cUZTyR3jv92bQjamvgl9DRZpfmFhb97D2XWKv+R5UfT+wBlVLLvBKuAYxUDzobQE1QOA2B2UxwToBa5/R0vgXK8quqDjynnndeB7rQW7UENY6HVTOgk5qrWgETuFKtBjWRQvUVpO9O+TlhP5TZVGpFYgS2pO684WAVOPb0qXVZR6DOU3Weq7MQUsek3p96M3/aKKhb0KSgNyxqsqjTouZw9NS+LRtHQq9V7fvUKoK6t1S/ubQAP7GJIpCtDCQbn63j355sQ0g960MfZKRcA7hyVt4CRsiX+h5gmaz0FMiXMs2rCOTqqPs6MMhr734O8p13WWw/sNpbGnsG+MQtGy0D6mFvVKQi7F95bHz+PJjdaHWL88M5euz3sy0iK85XP/vL+YLz4R8Gnr8yq0NWgyM3s4ClLPVM52DXSG55xnHyurGMecwjO6lK4oDEAYkvVDpWvl35djX7VneqlKlS5pq3yzcs27Rs02GTUjok6SR9Q83AHOdr5+trXol1dR93H282sWhNkVPkVKuec0Xe6rzVpa8/H85Ozk5OTTx3TfbK7J8S78w6nJOVkx1Oz1mVuyj3m9ANOZ1zL869KDQ4p0yuzvVCA7OH5fyYszzcOedI7pe5XyZeklMv99ncZ1PrFwwoXFW4qky1aDj2Weyzqu/yjXwkHzWaHPot2CjYqE315IuSbkm6pe200u9m6AzdjNLLSx0vdTw1EN4dah1q7apYNHZD7IbYE+5Ir4nXhD9YwQpWBCxIxqyowPdmXxhQTfAyjnGSk4GJJQ9G+kReKikJFyTUSD4bdtzxsjdY1OyDOicq7k/4NWFwlU1lihPeBJJVTfUA8IFaqjKAxWqiEwH1kvpZRYHB6rzqD4xTR1QxMExNVVtBXcld1AQ60l6lANXUHSoBENXAdB+Iqan4tblrgJ4M4g9whjhHnclQMbPMhJSe4NXwVscaw+oxv7bdPQeCb4d+SJoPtX6t9UPNPRAcHBwUtJi9f+HIq57XIu96WPj0wtsX1oHj6/f32vwS9P6mU3rte6FOpNrm0h2AbTxIaZDVXMmXgMNvPAAqgR91LSAgTXV9kGflG68zMFzf6z4IjNd7vQHASv1y7CzIK97T0WFA1KsdOwDyrDclegWoTHdQJA1KVhTPL/4UlhzcPDZrEywt2To4t3nk6fPDc+4teHxV+1P9T392qs36Wt5Ob663sNikumOGnhUxGYCI0TaNfWBmY8hco5DjmlS8NjVlbdo6acvPtGAty3O2yj/2RLMR3P9U4ee/Pf639EwymmbKGjbDU3JMEd4xKcmAmUPm9WFT1EwY5c+J5oYkvlypRYWrK3SsX77qJZWWVt7wcKvExIR7Qh+2296948VflXpBfXdP1e4rK/0MpZ4ptTe1Dsi8UFJSWVALQm8kPg3qnmCzhFQgLVApdCUwN3B7eDlwWbBxeAQ+f+B7UE+rUYF9wOPOlkAxkKQ6OIdAvaccNRS8Nro/C2HDl9uTTr4NX3344737NkPLqq2LOm2DATLg2IA3IX1b+sb0+f+6Cxw5F4lFg7B80PJFyzvAihuW9v02DD1+uqJupQ3Q7uDF06uPhcCowLfqUZDBMooP8OM1v1KbbHhtT/qZdhmmF4JKkBoyBeSQ7NTHgRb6cq80UKCbuvkgB71XYj2A4d6+2AyQRW7nyAfAGXd7ySVATXdt5DNQ/d1dJeegcEd+v4IM+Kz2iumnb4K5eesW5XT3mmb2yB6V9/mqbQe6H/rikDu/JHJ5tHa0Tm46Li5upLP/K0tepxENaBC5PmF+Qp2EOo5TPlS2TNky1UrKHM54IOOBy65JfDFhRcKKtq7M4Dmeq/1OdHh0cnRy0s0FtxZmFmaqV/KjBacLTlOjpEbklsgwYD6LWQjhzPCd4RGQ+EzSkaQTkHom9dfUPEhek3wkeRUk1k+MJTYGp4zT0ikDfMD7fADRXdGs6CEoWVGyoWQJFLYvbFPYFgpvK7yxcBBE3oi8FnkNYu2iK6IrwGnr9HB6IIm1EjYkbGRu+ry0BmmNdO/kTkk3J91c9GFwT/Cr4Fd7H4pVi62NrV1VLfvO3Em5k9YFMg+fO3DuwNGEaKPotui2kg2+gIBjRJ2VqeEFDG8vWJEAQQi9lhEoFchoWG1F/e61BlWffdejvbisdflz7ZfdeV3XWytdrpaVu7rs/Wk1QNcMTE14EdTJ0PDEakDF4OqE50H1DjyakA+8H5wUuhaoHAiEhgCeUzu4FlQt9WlwNDDPcQItgdZOZ+WDy5c67QHUEuXHFzfTH1QiHi6oZiqmxkNeqPC2SADmLf1xzx93w9Z7DzwaWQwDhg687cZb4Mrrr6xwxT0QiAXcwD9LRwZ8GkAESmqVNCi5CL5/6/tFP+TBuvtXVv1+P/Ra07642i9wxb0XbazeD5zrnZ9VEORmuVkvAUJysfgZmlHyAagUfY/uDnKv3uylgjyjG7uzgGR9xs0Ejnjfxs4AzdwO0Z5AzP21ZADIg+7tEQdkQqxGSVmgwG1RfBZ2rD9wU84JeLVg4fWnB3Lu9/FHKuZP/OPk8dOnup6c+3nx2aLz+8+f3Ge0VCMmBV9kQCWFJtVdaGrVxcaAFdt9ZAxW1KAhXZMJcW3GzNSM45Gd7TZg6TFWtNx2FbCy3H86XeCvjuAMGpKb/EmZC6AMGk6ZJasMAdwxF87WUAKGvxEwHZeDJuQOBQvPFi4pXFZyLPXL1K9TGzv3hSuGbkpY2bRuzs2Fl3tTU5tX6Jx+abAV1Pmi4ucJE8HZ6pQEPgOOqE+dXOA71Vg1AMaqBWorqL6qstoP3Mn96gpAqaPqaqCjaqtGgvpVbVEloJpQgcdAZiFqCQRaOpc5CVBhZtl9KZeDnqo3eltgdfqGm3ZVB6UCdcOPQJ2pdQbWaQDB+4P3Bn0lh8A/4+7oVJ2qS8GG/A2tN8Tg+7qLAvMfgEuXNvw85XvoPK9NvVoTIeGD0JDgFyDPSyM0ECRoPj9kEhCnDE1/lDwJiIyWGsDlslNnAytljNccWCivezsApR/1tgIhXSU2HeRN/WKsO5Do3h8bBnyub4huABq5r0fvAz51UyK7YGPG3gM5m2Fuq3Xzs3+Ek32zUoovOt72zMnM+pnpS6/Jc/I35q/ODDOXhSy02pHuWGeSc7FzsepW7oEym8psqtqwercqvar0uvqiMk+W3lB6w+BhwasDbsDtOLyodPHHxe9XvvXsG+fan2sXck5ffjbtbJIaUvR6yUslUymVHE5pldIcqmfUOF8jCRp/0fjxJpuhRbOWk1uUQLN9zQ402wINzzfo3jAG9d6u27XeYag1olaDWj2h1vU1v6rVF2oerZFe8yTUnFBzT80JUPvd2gdqz4A6T9V5os6zUPfHuq/VXQNVD1c5WPUslOlW9omyGRAOhmuEr0EVU3K65CBNszdmj80eoQI5v+R+lTs/fKmrYttj2ys/GRofnhKe0jKz1IjUF1NfbLQro0N65/TOCS3VEbVRbSx8o/DjojeK3ih+kA/4ki8Dn5r9YRRbgpUQNATLRD6Nvhh5PDZF7XQ6hz4tuTp6XFcNnanfrkzp1OTgI6XK1H290kfhXyDQM9A+8A6wQP3gXAJcprqoANBHLVdVQL3JdNUOVC91wHkQGEcbtQi4T+VwANRAFVDnQN3Hk2o1qAnqLlUNGK+iyse4Xkp34ElSSAIZgdAFEtcljA5+D1WHl782bSUcq3PilbMB2Dhw+7X7WkKlkZVPVhkEFd+qqCsuAtVRdVTt+R+P2P7Y7th+WP3F6hWrm8GycYvv+LYTdNjTMqtMQ+j4VuuGNZMgODKY4zwNMkgasQEIsY9TgOJX6QkqRd7TSSD7ZLp+H5ghv3hVgRt1X/d2IKjnuF8CX+hFrgcs8qLRGSAH3emxvsBr3orYt6B+91ZEXoWsaE646AOYHV014Nwy2Lhk/8aC6Vmnz+VlL8qusbzJqXqZv2Su+328HBZXXNdoSsZMCjJ22p+j5grFDO3ENTAe16AjXZMRsah1bcB/1qBh3sc25I03CDYSdhZ0YtHK8S4cpib872Bq/7LxV9Xg7IUysGdlRZetyGz1Cy6MFbc1noeyKEsT+sbb6lits29E04AGOnbq0JmqZ6r+tjdpduK4xHLrPz53c8FZVfHawHfpm6/I3hMeVKd8pS4JCdBoXc1SgWOg96gzzllQ69UM1RpozwQ1C1D8oXqASlA91VcgoqJ8CMRI4W7gQ5qxDWSqs5TLgBDHaAv6IJVYAok3hGsE+kGnZq2X18yH83k5pYoXwvJ2y55afD2UGVj2g7KXQbtLr7zsyssgsC2wJbDlv3+BZbJMlsmw64pd3XcNh4VLF/Sd3xFq9S8/mDugS/m2i2sPhuRXEsuHZoJeqm+UW4EE0uMSWz7G6gy++9BOjoEK6s26D6Bkt94G0lRGebeDrNUdvSuAB3SWOxxUin4k1goIeFvc2gBeg9jLwFte7eg9wDvu79EAqNa6ffQQHBuQub5wOPyQsPnrnKVwpPO5ZpE7CjbmLsu7M3fhhvuzVmQPyE44MYqp9GSEsjJQZRPPJFZLrJZWUGVEhTUV1jR5O2NgxpCMIR1PB98I1grWarK8OKN4WfGypCvO9c46mLWXGrlD867LexlCj4UahCoSrJJX9eGqH0GNW6ufqvEoVF5YeWnlBVCqa6lrS7WHhMmJTRMPgDNEzVQNQM11VqlW4BSpSk46qHXOHc6PoHJ5iXRQdVSqqgN4XI+GwGeBUoGPQeoHR0ojCNcLPxOuByn3J69LuR/K5JU+UCYPalSvua5GdShZWDyoZCFkN85ZkV0PTn10qvSpm+D4qOMtjzeHM73OvHXmZchpm5ecl5g0KX1O2vq0DRcPK3N7xuyML+ocqPJwpdOVTl/ycdrnqQdTDy6+6MSc05xmx3slA0soocR40oFpZr5KbpSH5BGnf+aMc+0yv9g7/cDBpCaJK1d+vOS1LcPC9/epViejUquE3al3Ny9X9/nAZFDLWOTMAYRX1SXAXWqTagksp77aAjJW1VE7gFPMl9+ASszhXeAYB9VMkLHO9dQGOumFMhNU0BnOARBXDTSYzx7qQyDCHdQC2S3lZQpUuKTMlymvQO+TVx2vvww+uXrR7zvnwvzd8wbPHQJpxalu6kyoe3ndy+u2Adaz3qzbf2jodXqN/hk2Z23pveV2+K7iwo++LQdNDtV8MOE16PRH6xtqroaEglAkOBB0N12iLwVCDJEhgCMzpBqQIwW6K8gEOeVNBu7UX3m3gyz0PnePg0rSPd0IyCveuNhUYLTXNHoFyGEvMdYZuMl7KdoHGOY1jP4KJVOKSyL9Yfn3W/tmz4I1i/Y8WPCj7pBfpUgX6wMnM4ecC517eleS3qKLdbF7ifk5pS/4ecbgKKPoo0yK0jGEbccQtZ2Gf/+8pdHEwSam9msFEOINTc05Hq+JG+1KZUXCLb3FOFq28/e/bvzZKUrb6twaMgszNSAAZS+cKZo7xqOwhNuAkYoJGc89ZG5Y2GThE01InmwMY6IJqZPerlyhwu8VdjR5vvLqyl0rf33fZ6ldEvuFJzTt3X3Sxb+l7VVlbvv+moMV60C5kjKt0yIghcEfEg8CHwdGJhwH1Th4MuEnoEswLXwa6BvICI0CdZMzIDQKpDAwNPgsEHLaBG8C9YRq4twBTHUKnSHAedU0cC843zkbnWOQ+XbWh0VH4ZO+C5/d2QBObc+fkfg83PLrLe5t90PLwpa5LbOBTDKxTVz+gXHog0MfHpoJn7w4s/3MV0HXLmp0LAK3LLy+SbOvofaVVT7NuA/0YnFkAJBGqpFGVYZFlWUgDJfrI6BCepsuA/K57JYewNcy3GsCLPW2eNNBzspo9zVQYa+JuxdklReJHgeGu49GG4Nsd1MjTwGXuQ9HugFj3XMl5SC/oGBxUSX46ugv1565FL6av2Z29nTIuiT/pRLv6N0n7jx128nvvpl97mTW1VndD9ymlb5F3xL5IOPm9F7pvUrtrDKiUmql1CtuTa2ZsjRladti7xWv2Csu3+fc79nh7JAae75M1uis0eCt19P1a1DlpcpdqmyEun3q5tTtAlUeq7K1yoOQ2j71utQOEGweSg42A+c5leBMAdVRjVL3gbrD+clZC05/9Y0qBPWIWqauBtVJZajqoA6oI+oNwKMFDwCO6oQA0+QbXJAnGSeNgaelgFtATul9cgb0XNmv54J8IwvkG5DNMlO2ga4np/T7EOsX/TZ2CgouK7yvoDac3nG69uk6cKjxobcPt4WTZU7VPLkNeFGP1U9BmSsyymSUkeRSbnrD9IZHzrhb3S5ul2W9TjQ6Jafk5zK5t+SH88PZJiMSmGjmkDPKGekMTRhW6doKHSvmNc+s1rHyjRWevSmvy9qWH5Z+tvbPd7bqOr1CHlQ5UaF+ugt0Cq5KbAg8Hfw04VbgruDlCUuBkuCEhCmgBgWWhRoCMwO1g4uADMcN1QFynYWBO0FNc2oGPFCvqWXOGyDFTl3Hd6w2Ol0B1EvKAUoYp/qD6q/60g1IkWXkwvbe+x7PTIPPHlnUandPqPBKjUNNH4Rh7YY9MqwnVK5ZuWblavzXx2AG0x92/b5r167O8Mlvnzw+833IaBd6JLs73Ly/V7TZw1DpwXKh1B0gD0hN2QOkSwftg0gOywygSE7pG4E79fXeQZAPZKpXF0jw5rtpwGz9lXsO+MY763YBFnlrog+B7Hc/jjwN3OgWRNYCDWM1S4IgC2PnStbAmud/X5/1AUxvv6TamZNwtPO509GoPhj9NHbIvfvoTflTC2IFsunqnE/y0vJSd6qc+3PX5a491Cu2IVYcK849xAF+5/dim5I0IshFBoVe8vvfzxGDdYgaHlvMoJRd87xFYXqG5qItv9MUWcRk4sRk5uLtc2x7J0v8+PEfP9n+sfGv4sFZFWnbKco2eLSafbbVuWlnYj0B225BWU/CEBIdC3/uZB4bHp1jGqPaWMd5ijSSSVaDVT/VSDVy7k4anPh84vPJPZ00RzuBhHk6ppWen7eyZFvsJr1Yxqzet+umgg9g5ZGtl2TfDCVrCx8qSQLucJ+JTgO6ekuiy0F6ux9EYyDveAejPYC1XodoHQA9N7YTSPBmu9MA9Hy3FMg0neReDzymE7yDQGkZ5e0DmaK3ukuhfJvSaYk3Q996ncvUbwJJjfgxdyTM/3b+yPkH4eANBwcf/G80lzjb6Wz7s13hm6+/SflmPZxff6bngQBcf6jjh3VHQI1TlXeVehPEo6tMBJJJMtinsfhNXxrIFEDJK14UUHq13w1KduqhwBq5x30EZLr3k3sDyDn9fmwPEPQCsRDIOq92bA9wu3ckeg/Ifd6JaBFwhfdxVAHK+z6yBLzDJZ+X7IHd07a9ffptWP3uxl/OTYOi0yXXe5shfCJUMTiw/B9V51W+p/JDPbrW31+noE6g66Fap2p8U+PbNuNrzq++rfq2Gx5KHZVSKaVSt2sL6xWVKSpTYf2RnOPe8ZgaezLldLPTV0PCO4nvJjWAiz646LmLtsClb7WufumzUPOZmtfVnADJ1ZN/Sa4JRPmBdPA6etP07+Ct8DZ4G0Gf0gv0D+Bd7F3jbQL3C+8a9w1wl7kN3evAvdkd5U6A2IoYsQ4Qq+EOcN+AWJVYqVhNiIVjB2ObwX021tp9HGJH3DS3FLg1vW/cOeC19JK9NqC36c/1TvBmenO8WaBTvcf1OlCb1Xa1GlL2pngp+6Fm95rf1KoGree27nrp43DZ8tYftf4cSjcs07TMJZC5+HzBeU8VnZx9uvrperX+kMu4nMsHDa5xqtqP1X4c2rlCtNyZcmfqnkiIhPPD59LTqiyuWFBxSZOpDavV7VR3Z995lZpUeKzcff0O0FE9Gu5XseUvzQ7ODs+FuSk7ckrPgOxYYS/1PTDGyyu5CxjtvRedBczwJkTvB1K889HbQL72TkTHADd6Z2PvAXnebbGaQClvY+wtYJYu5WaBtNZp3kTgV52m+wMBGejNAZSuqcsCSfKDzAP5Sk7KaaA1Dkug6c66Xrnq0Lt5p/vqfAVHHty/YMc8WPDsghMLvoOcxJxwzj+gPXmk4pEqR+rD3Ly5+XNXAENL3juTBb1f6LSx/o9Q6e6yY1KWA6/oVboyUEpP0ksAra/R3YHR+lIPoL1O8l4A+Ux/794EJHkj3Y+AeV4bdxAwwmsfOwHyoXcg4oEcct+KrgSGeDdHHwPOuWmRKsCnXpfIxbB9xtltZWvBp6/tufeiuXDg9ci6hvVAPxbMLZXq1AmXCjdLqFqzXdmNGVMzCnvOr9m+6sSqp297qcE9daVu1oAXq3ap9ESl8Y27Jlwc/ij8SXIJR9jFrniq2kRowZoXzIZSHzTgv6DJqAUNjStoIrygdZQMncUGIsrQDOIlJmv4rPCBObfjdsHaif95U64Lxr8qgrOM9p5//znKNog0oaoyEZ1VTbd8nYBB8TgmhRo0fLmguUBBUxQNGY8k3M6pqk6o40kt0+umnU3LqdCr7G9lFpRZ0mJ4yo7Ud1PndqyRcDq4P/jBxZUS7lYvUKFK47Tb3B9idyR2L/9c0UUFNRl8WYWypeUj6PnLoISGHaFKUfO2VWeBahWslvgWkB58JnEWsDjYPfwjUCX4angfqI8CkXAfoE9AhW4BtDM2WBGo4LwUzAICzmWBU6CecPYGUoAH1OXOKlB91SAnA/Q09qsKsPXdPS+ceQo+/eC7vnuugZq96v908RwYOnnoC0NrQ4XLK1xcodb/+YLnP50/If9JmFtv7qXzDsL6V1bn/tgB+l5yVbBWPbiqzGUf1roWQnuDvzn3gsyWudIaCDKRMQDyiNwJKLlaPwKcll/lPcCRs7oX8LVs9CoBD+suXgjkqF7kPQGU6I/decBJ79HY1UBPb12sGGSb+0RkLDDRDUSngrzinoykA2NiV5ZUgKztf5Q98TFsGPJZtS214ffOx+oUL4DjlyYOTLsZTvZOvjItHXISw7HEZ3ktolW1wLhoBf0qH0u32E45rkfofok9snfnNs9tGrjy1NEzT5wZC9EysVKxBlA5VHlvZQ8anm4wvGEulAuWv7rcaUg4HO6QcBacFwNlA9UgcD7wReBLCDzitHMuA3W1ut1JA1VXJakzoGqpGkwF9Yr6XD0NZBCgDJBEdRria+7EAE0i/YCyVFNL8OUgTwC5nCYbcNR8QoBLExxAU0wECJNDDpAn42QcyPU8yZPAa3KJXALyk3wk00Hv0uf1H6Bj+g8vF7xnvBJdArEb3M5uc8h7KbdP7k1w8IVDOw6tgUPq0MRDHYGeMlgvhwqvlHuj3LvRiqm9U6alPLZrPfei5OPszuFXwvMTjtYLqNdCwbQBFa7zrkvoVmVAwk/RaamDmq9ke3RyuteiNZSqVnZbxQgMH9p02VYPbjhZq8OmbyFlQuJajoGqE3w1MR94M5iWsBW4LrAmVAsoFbgm/ACoPsHLQkeAGU4o2B5IddoFY0CKc1HgYVD11MWB0cB81dLpBlRx6jk9gCTV3DkNlFEV1SVAMWPVV6Cmq2rqBER2xUZ62bDsvnUXH2oGi1etn3tqAbTf0enx7qfh+rd733f9JkgJJZck/wcg9sxWmR0ze8KsvFkVZvWEfWm/j9t4FoZEut/TIA3aTGr+UZUvILDVeYrHQO6SNjIPCMle3Q94UX7Wn4A8p9d484GILqdfBfL0AvcAsFavcOsDN+v3YqNADnotYluBAndEVAG3ea9EWwI73GHRG0FNcvcU3wbHL83fl7waXk/d82z3H+D7tUcvbdIevClF57NvguAVBaUOPArh1/KHb0mHhJsLuu3aAYHlsXsyS3OG0d64ktmxSd5pr60XPNW3ZFPklUjlXztkD8zNzbt65SNn+5wvf77MH9MjwyI5kZyck2xhNasjRmQ5YmglMXPiRE0tLmpySa5tgGpQy66VUDRKPp6VlrPt0EzpSEyEaLtuiKntxdEG5tyPR3z/4/HPMnBWld3Wzl41b29QOZjcrTIGSi3/+78rE9k5Rmw2YDyAgGGKBQ2xMGhQOsHu6gF1o7oxoWyZ0aUDpVX5t8s1Kv12mc9bfZzcPWVB8oLu74QTgouCM9pcnNRMz/C+rHBRucWRj4tGBh6s9mHhZXnH6VfjtZIb8sdD2U8iDUq6Q3rF9H6hXlA/Mqh3kylQo2q78vWyIOGa5KSUX0G9GAwlHgYpCnZOGAvqycCUhOdBvR4cEv4ZiAWeDz0DlA58GqwFzHeuDg0ELnHKBeaBSnCWBl8FwuptZyjwitM78Cwox1noVIZYKfdFPQJW9Nv00rHb4dv8VY8cGwdtX2tfqesO6Funb0mf1pB2W9rtab3/duFLPiz5sOQ9WPLqku+WpMDCVt+G5lWEdu+1eKjsAOifdU1So2JIOZTUKDgNpI38Ir8AwgSZCATkPjkIKiCXyVqQtbwqvwB9dVtvCZAtY/XngKsbea1ADurrvJeB4Vq73wLLvbaxWkCi9030G5Al3tnY+8BVbp/IU0CKmx6tBvKZ26tkA0TfLniyYCwc2vvNc9sqwbHs7x/e8zBEKkRrSH0obqx+UY9Ddv9g/fAUOH5/Uuu0HXCkT+otGWPh2OvBE4mL4di07ME5g+H025kLMjcDb6tX1Vyouabm57VaQ50WtZ+uvQDSGqW1Tbscgi1D9UPVIBB0tgfaQeCKQFdnATi1nCqBVFDXqLZ8BCqqdqgMoDyd1UJQ96sHSAAe5iESgCKKDf/P1/DU/A0c7SfKRdnEi68t6rcVCigf+dvf70SgZphNHTS8QmU0PYspJgbkcZozIJdJK2kOki/5EgBZLb9KAegBOlN3AK+9d4dXC7wZ3n6vJkR+ifwYGQgnJ546cnIe7G24d9TeIBTdWrimcAGUv7pc33Kl5dlymys2qjNYmskdGd82/8ApityVNuaSwwyNdUs/2/xL0CnJv1ZqBSo9PDhhLDAq+ITzOdTonnLt+UYw6oG693zzNFzTvuKMXUsheH14bmJH4GDweMJ2ICUwMrQe2BYcFz4EVAvcEn4TcJy6weGgnnEuCrYBNS0wIngXSJ6zItAIVIp6P7AQ8JzfnP1AZ9XWeQv4RO1wPgNVnY5qLiDqgNMdWOiMUZ2hoHzRLdG34euey6/cewOse3331/mF0Ldz/7KDHofOs69qeNUWCN0fGh0aA7nzcxfn/gRzj857bN4WWJu0qsuPT8L1T7TfXH0+dN3U9tJal0FCxVAZ5xeQ7/UAfQ1wGw/KW4CrF+llQEyu8V4AtB7uHQHJ1uJdDDTTX8TSgZPep24yoHRr93KQR7y86M8gU92h0QdBBbxj0bHAUrds5CUoWlnyXWwcfNXy+IQ2F8H7W493vO5XyN4XrZ/6E7DdLda1QV/qXqd/BOkfzS46DIFbCr488gSER+e0/zUVEs7mfvdbMQQrRE4eL8tXqpeXXzTeXak7e629946dKUoseT1y/4+rzoWzmmVd89O9Z788f+L8lkPvepd7z3qTCk0/TteAU6JGYzVqAo2o4S27h81CN1qsrm28a7pkeM+Zx7ZLjJX2Mvw5sfQBU1oSQ0NglJktYfws/83xzwKZ2L5ZtsOrAYPYvkDKKEwoI0GkrJitUXmP0wEM7y1opZBMzjdgfnCgaulrSr1d6u0y1SqeKF+xfOLFNZPCKZ+k7Li2W7g4EAymdPgjeapOcCdVOVQpsXBuznDnYK2PChrkfE3ZWq/oa6PNocwEfU0sG8I3xA5GPofgXSqJIkgaE1qpdoE8rZbIMMhbV5Bf0ALSv+Q6ykLCs0lvmoNsHs8Bv/EMGSC76Sg9QdVmpKwHOSyb5X1QlwXelGWgtkvX0KUgIhnyJOA6FQN5oMKyRS8AeUnOBvpCqKwz2nHgyrdaZFV+C7KKc24rToGVQ37ptrwVZMzI+DljA3Td1/VslzMQ/CX4bXA+rJ+xfv36FvB9q+8qLJoJjT6v9lpideh2/xXlaz0FqTcmzgtMBonp3XoMqGOM1tuBgNwpjUA2SrrsBJkpmbo7cINMkXyQwzLUGwcE9UJvIKh0HfF2AW/pGu5nIPO9HLcTqHR9bWw/SLa7LJoCTPYmRh8EEt1K0X4gP7iLIgUQbVESLboC8nbmvpf7JHhbzt2e/yqkh0Mpwe/BnZCYER4OSX2KNhZdDqlbY50iCirNc6tG2kLZLgVf56bCgQPeklAhnMwo2hLtB8GXQlVCj0OtPTW71ioHNRbXWFSjMyTclVA9oRF4YT1RHwdV2h3gfgDynbNatwZdTqc5D4D6Q/3uDgPK4FAaeJVq6iUgmcGkAoP8Vh/qSpNWr2N6scUoJhFwEHrg+6B1gRjBeNMc38D5Tl0qbYkAlzAGATXFaJL+zcW0jTttN+RqhIENbKQOsJ1tpIB0kA68A7JdaunLQdfWtfVO0FG9Q28C1V91UYOhwv7yGRU7glPfmRFIhAMd9k/d3wLOnDi79twyNb54Y/IXTRcrUtMaRm54F5zHykxs8guolOBBtQSCvwV7KAHn4eAx9Smo34ONVBcoyAqcSb8UTqUWZDqnofjilIvyxkBKemoFuRWcsKTJfqBQJuvDwFJZKenAHTJKagHaGaF/ALYHRsjDIJ+CfgfIk+TgAkBUJ90N0LLZyQT5VmUHUkANUtc4N4F8qRo6DwKe01/OgLrV+5LHIK1qYuVgKnSvdcXjtS6GnPn5J/4YBd/vXTRwwQIILQ+eD46Bmu1qbqz5M2wo2NDh19fhl34rn/0pCa4Y2qRX6T3Q4eOLx1Z9GxK7BROpCnq0nueWAR6Sz/U6kDw9VN8HBPRZXQRslkxvE7BHv+/dDXylj3qVgCxvUcwFHN0nNhHkoJcVSwRud8fHSgPK+yRyDxDw9kWSIfZoydTiAGzLzWpYOQjLphbc3aYnFJcK7yqVDgmfBe/XXcFr6O5xfgTdzs1QZ0FvCW9PTQSplDiqaQco+Sy9Wd1bIHJr4d3td0J4R/YHmzK4IXFpTot1ErwhFC5JOLSkNqlfB9Kcq4aeS9iS0KzSrubPlBqZdlfa1d8lnx6S+VlmwzU9covy38ufcX4E37KKVVZU3Aon2JSjRbPHrDKV6YrhGfSmbXCtjJ2xGpdWqMOKk8fb7bQxs6EdxNvvWMUU227tvzz+uwaurJktoc+0EZHp5gf1MbORgImrtU81jw3axkokBWwq0qArgxbWnBc8Edwa3BqW6r9WmVvlq/puxpr04aXu6/VqaHf4h3CrHvcm9uE3XaPe1RXbFe/J+93ZUm9w/ptZV0Dd292xxQlQ5d5KByu2hLK7mrRo/j6QlDP9/EkoXrZ51YZlELjY/coFEt5OyFVLIbQhsWXge4hkxMrFzkLexfmr86tDeiLvUB4SPuVxioGVrOV5YKSMlMEgUzgqBUChE5ZVwHlmygCQ8ZIo1wLLpWLgClA9ZEbwUhDXuTMAUCJv6feByirfKQOpJYnvBF6HLu3a7Kj2Opx7Ofu2wq3ww4vfz1v4IOTp/Gfz+kFCnfCn4Tfg52Y/L/r5DUivEa5adCVc90GH1Gb5UKlXxomEESB1dWd3N0gf+UR6ACWyTJYBQR6W94A75JhuB/KjtNKTgEEyUFcClawHe71BDsil3jKQcd4PbjNgkW7lfggkeKmxr0De92rE3gbGuF6sBfCFlxJNBVnvri5ZC9HKxe0KT0J+4/xVeSlQkl2UXNIXQitLvo4FoMyHdW6pWwxJla94utNQKCg+sGdfHci/alfrnSvg6K6z3rmJsL5PwWWxZbDreMlXsSQINE7cnDgaavxc/fEaP0DlVyurKu9BYFPADbwB3lfeh145kFZyMY+AfsLbqbeDM0jVVA2Bw+pxtQdUczWMBcAiuVV1Bb5Wg0wfM99M2f7r/Y0YwXtcBaDqqDtIBTlGea4GVhHgF1BD5Ceu5t/0a1ftcQAPV90OdKQW5U1SXvi3crRWoNbK113mCx+p4XQCFCk0BVaykjEgS2SJlAYJSID7QabJi3ICdEBX9O4APUoneTOgVIe0F9Kvgjoz60ytMxYOvXv4xKF8OJd1otvmY+CtKX1+4Qiodqhiw4ovQZ2Xazeo8gcUfRTrSR8407bwLb0ZuCtwsdMDMh4OnSrqARVWBkqfnA6F0wqS8vaBbGGglIeUnSm19GgInJVF2gXGyBm5HjhCrrQCHCdF1wG5RybrW4AOcjJYFdSIwLX6D5Cn1buBkUBlWRnoBCSpXroMyFznnsB2wFMPqcVAUL51mgG/qG/ULpDuDFBvQoXJGU7CQujVvn2pWtfDJ/d91+aPQvik2id9Zj4OSWeTn0uZCVmrz+05Wx1aDKn7amoZ6LH/ym9qBKFUQsqhwGzQMa/QXQRyk1yjWwN3yAr9M6iwXuQtABL1YP06yK16tvskyEQddb8GkvV6bxbQ10uJbQA+0KHYWGCEOz/6MbDGezY2FZju3h4pB7EKkeOFITg6Ke/jUCos7lVQeKXAke+dV+q6EIokZTqtQG7Xb6lsSHvceV2+hZSHgu3YBYUbi+/Tt0F+5aLFchYid0dCSUGQbxKc+plQMiB1fI3hEBubsfSiCRBefX7RmtcgMZYTW6+SyoUGR3KOzbi8S8bBUkMDrWp9nnhVYoPEOvW/PHvpeed88XdZpzLOtD3Tdn+xzJR1ss4x/U4c21bKYDjibZsM702ZNayMofMsP84o7dhUpLau4ANmNkpVtvO3bZsWx4oYhRUjNfFfGP9oitJ2FH7n739IXL28j3neoGriYJFdF1wYAxIJGIZ90KimB833CZ5Jn5gaS/3/sPffUVJUX983/NlV1d2Th5kBhpxzTpJzUESCEgQFQYISREkiSBAQAQUxAIKAKEEQkIyAZJScc84ZBgYmT6eq8/5R1fzCs670rHfdz7rXumotOXaqqe6qOvvsvb8hENOuYK38e/LvadQ4Yl5Et4heXVYb0VodOV27fI7t/ga+/RFppYy0HMnhUOJ01srUdlBwbw6Jrg55ulfZWbU5xBetUqD6Lojsln9YwVoQ6HK31K1P4fmTFc0XNQO+eRLx6Di4Xold6ykAntmti5aqCrKxXNHcVUDaSgveAc951++uEhCdJ/p41DnwfBbxd9RUkKJGqudVoLKxwH0JpIN21ZUIVDZKu78EPtZ6Gn1AXtK6GZeBenpvfQEwTOYaS0AqaUF9O6hsaajVA6ksol0GqaDX14Jw+51HSRlFYdGKTSmX/4STs66eS80B1ttWHjUXEtPj3nJtgh4bW79SpjDUyVNxXJ4o0BIlXn4GVUN1ZAGo1WqE0oFs3nZAI7ZZi0slWosAlzpqJQHZ6ohZEBhtKtMFnFUdzL9ArTUbBA8AEeagwAJgtuUJfAkMC/7s94J6bC7x/wAkBCcE8oLvqbdJxhlIf5z2ffoA8P7s7eJLAoK3eJ4XVNS2PTfXQ0TeOgNap0HMoQ6fvZMJZvGMdzLfgdtnD03ZNx1mVFySf1l/WFHm1pCHR8Dby+jimgwFXstftUAY5Kuc73G+luDxecRzH/SFWiX9AmiJem99NGix8ot0AglKthQGhlGX8kBVqU01wM8vYt9Gl5xCekvHi9rjODSDAnnHefZ7p0BZQN5y+mzxeIFjmAjQ2inXW7zrvLMSbsAiKFccRmdlbMvfIHaAU85/9mkJdYpy2M/JHYcMk9tpAIgMxhYtPgZsZ5vaCiqniuQ3UI3UaTUOrE3WS+Z8sCaa0dYXYJY2c5olIK15emzaGrj1/a2hNzvA8x1Z7dUIqDrslXHvzYV+GwaWG1wTMn7Rmsctgz8fX2zh90LSzqyP1SrIsdTokJYbOr4cNnfFp9DkbcO7bR2EzdCOm40hQov4LaIgRG6LWh8VBcbXnu3hj4Ev9BXupoBfL+4qCvKVftPdHGSG/sD4GVSK1tq4CwS1u3pukJzaQD038I2WZrwG8pH8oftBmdpeLQKwJJ/cAXzystYXyGKa3AT5Tp7LUmAHEfIOnNtxQ5I3wcL+f8y81BOupN1en+KHcsWKJsTfgZ7ZbXaV0aBMoHC32OmgjqsRqhuoQ2qv9QUQrs5ZWcA9a7m1HPjMijanAKh3zePAAfOn4EugzljZwSuAz6oRrAr0NfsE1oH6xWwcCAKnzcv+90GdDAb834Ovafa1zGhIuZLxzDcBtnbJntO4Aaw2A/nfOg+pea3TMTdBYYkVBcYDGcAPUKdCwTV6P6jwZd4uegVIb5/1gTUSbsU8yW/1hUuNH9QK9oR7kcnTzCrgPefdoH4HKzOwiCSwenu/SN8HxsbUCxeSIOzrp013Doawialrji0HaWj2SF+R3SnwevCv4NvH/0o5ldo/bdaqrLvlHtx7cPvIRH9x/2z/7AyHMO53+Mp+R7zc71TcAk5lLmSkGnCEOUyHnmA67hmWo6xiOXSBkFGvete5BxxD3xei/CHfxZCY83+5/U8zuBDa5XXnDztNRce8HgnZkTg8DM1Ri9OckqTuiHXqOZw//9j2d3Ld0NxyXs4bvfKcStyduCv/O7kjc57NeaFDX09Nt+Z2d3rP3ZSA+qKwq6ArIyz1ZT2twh+pxZOOQtEv1CuBZEh8u+S54pchd53aq+o+hZg8xUaU7AuuzRFjIj4H/QuKWlfAlZlrfO7yIGfK5S5XF/xTDr3ypCkYy7Kb+IaBFn9xWtICCKp8w2NmgBofdyksAnxt/MmBNLBupv2U/hCirpoTrRIQTmTdSAVamCppDgS1SjPMiiBhym9+AmzTGrlWgBqg/21UAwZYLYwfQKpqE82joNpq1bTfgRSJ1E+DOiClNB/Q0aqkPYJC83Me8PwB7Xs3HFHoDgSOBXbd6AKpwYyi/p/glW21PQVnQvWsUqfiSoHstPoHL4FVWl1RQSBadVF2IeBdFQZ4VDk1FbDUJasPMEdtsioDv1mnrD2Apg6Z60H9be0Mjgd81k/mRcBlpgW7AD9aJQJLgU/M6v6qoJ4Gd/krgPooeM8/FLwFs3/KPAHpz9IvZ9wH/+SAP5gNWmzyo6w74HYfbX73LdBvyu3IwhCRUublCtfAGK1t1FpCdpLrB1dJ2LQ7uWjGGthQ63nerJ8h83v5U8uAxM45P8p5GeJaxDWOXwjKrXKq5hBYHVgXmA/mWu0rcyhoPYIDtA+A7XJANJDD1Kc64OM4JnCE77CvznI0BpDrDu/vkhPKlDTGzqumAEuwA1JoLRrJJ8SB/ImST4G8WOpT4ASlHPHpsjIUQMarE4CiNhWAdZiEAwl4pJazz69ABmKvU990enIBdKIA5C1ZCEBfzgO6+kTNAVwykKFATnpKC+CUqqzWAgtZw3GwPlVHrfJgrbbKWevBirPmWLHgnueu794CeSvldeWbCf7A7ajb5eDmtv3vLnoC545XHJb4F7xSuFOP3l4I5CxXN6webL947dPAG5D+3HU6uwAAgABJREFUpv/bHP1hz2l5p1URiD3A47RtUP1Ha9rBvGAdyfwocyYE15obzB8gqk5U0eA6cPs81SL+AHEbo8yfgN+sB2Z+UHWsm0Zp4Ix2w7UGqKx10ieDeqptNcaC5Neyg6NBNdI66deBhtJR3wN8pS3UegDVOCFDgHBJk/KgBkiKVgykrjSXYVC2RcFuUcugz4jWQ0tdhXsPkyZn5ofCM/JkRByFYkPy7Q47AOpq8BufBmqXeqpqAqOsM9YZ4LDaa+0CvFYl81tQf6me5t+AZZnBEcCPptv8DGho/RrcCWCNDmqg9gVX+hOA01bbwDOwPgq86UuB7ONZ5TOHQnq3zF3ZAmcbB6uUTYO/DH3OK4Mh87l8lqMzGE2s1moLWD7rS605FBmUY6D2KdTZWny2kQX5W8bskf1grrbm6Z9DuZX5UlRdqN6vSHfjIpzpdnd8MAaOvXszPbAAHvmfdzEfQmCfcSp6A5jNPOVe2gCZ2yLGFloEweNPW5coBRFrn47f2jr8d1cDX7V7pequTvg5zow7lGeK2+f60rVw5cE7i+6XvV9+e8HMHlkfZn3w3OmlaQ4hQyvijMWdOBDyh3MCkuP1/kIrNeiUKEOgQyvk3e4kUGqh834nUVJOC4vOzvhfWtj+TzM458BfOBeHem9FndEpMUqIv+Z8ccMBk+gO0dRwDsx10uion9RPem4U6lhgQ4GNJUfHrcpRL0eLXtWNHka4EdWqTGQt88dgvbiwMhtSiz0tDRX/SPvgaV7ItzGyiacf5L5QtWj1CZCzUdXrNe5AeJGEOgmVQf9Bf6R9CXph+nID9O8kWh6D1kD7lbZgPbpb6dZS8B3dMmpVadA2JQ143A50IvYZp8Dfs17+wqng7VljcsGOoC64Y/W3gVwsZTcYk/Qr2l6I+CB8QvgwiJwZVTnKC0YNd+mwfSDj9GKuFqBSdXG1ARmoDXOtAr7UG+s/AVnaq8YhwKU1NRaC1JF2egkgqFXRlgEdpY5WD+S5DNGCYGrqBNnwaOrzUdnjwD/Bf8EKQp4dCbMj/oTwNz0T9c6geqtkDgEunjmeDedUOcBQBdQz4KAqonYDg/nQehd4avWy/gSVrHpaiwGsTcELQKqVbr4DHLJ2B+YAH5uVg58AmWbBQF1QP5i7/A3BbOiP9OaErIuZb2Vegcy+WaeyzkLglOkxa4M+Nf2o7y+IqHKgzO3F4N5yuu6jjaAnVy/bsDx4ir45p1dBCCaFFYkIg9Xuv/PuPwATEhc9X3YIrk+4f/dBRYhLyNEwrifkOZHHl3cAhBcOjw97A7RH2mC9I+gva+2010E7p83U1gHLxBQPyGJqUxuo4hjK5nTKHRoaOvCUxwQALxWwALfsww/kJoq3AItI2QoEicEHBJ1cS8NeHhbCJC82Xvg2yEKnOBnEdIJhITLs/TiansVQgClLCAMUhnwK5ENjBKDxjMeAjywCgBBOWcBPBWKA9tzmMsiXJPA54JY1KCCfms5i4CYnsECVYDVzQUWrO9ZpsF61VqkPQOWyKli/Q3C8Oc1sAWnb0s6kzoN7fe9n3xsJuc7lLVXoGPSNH37o88+g1o3mZ994F449eZhIV/jr3q2qZlXIuBToyk0otEmbfetbaF3L+mVFAahaS/1xqB24q8nn/vrgOmZsdLWCiL8jSkSchPAdEZsj8oE+1/XUcwVkh77NdQ1I1K8ZbwNh2ueu94AyWgV9PjBHW2+MAyxtpy5AnPyhfQpSTvtNfxOIlIBWDLBkkLwCeDkvJYE3ZYJWDeSqnGIXsI1zbADzodVN5QNtiVTnCnBBtVExwBaVoX4HwhhudQBuq0PWGlCpViFzHZBifWNNBg6oL4LfAcPNHeZwUNesVUETSDbjAoOAWKtd0AI1PtjF3xUCn/gbe8dCVofMHZl+8O7O/sn7I9xppmYVWAurXjPO9UyEs5Mk4aVvwJyp7mgvgXXTuq8qQMxK13Q0eKVp8ZL6Wqj2d76S2suge6SslAA1Rg1V2UBheuEFOljTmQDZY/0vqVi45X2aaOaD/WOvvh0YBecK3T0XjIK07RktrYNgzvSbNAPL472XlQrGsedvn94MkYcftVt7H9xdM8edL84stcHU/CUffZI5MmtC1oHVr9xb+mDtgysbd6X8kdY/rcdjpxfnv+KMDp3A5wQkvyPtFXBKmEGHjhAcbI+m03OzHP5yyM1AOXxn5fT+Qi0wQs7hIZue/3D772ZwDhz/hYGik2LiELIl1Ex0JGA0R7VaH+KMDt/NcCRejE+M8UYLo4VnfrFXC5UtVLb6jdivYm7FPOpXQ6+qP9WPNfbniPH7vMoTVik9Zf3jZVB+VsaHKQMg14iERXFtIfFZzU9qL4S4xWX/LH8J3PPDPw8vDcZY/23fKdD/lK+ZCXqSxEkUaB3lCmNBf1d7T1JAxsevii8Chio1qFwaWPtTWzzrCnqq76NAFXDfPH34YW6gU8KIiG/Bm6PUwVxuUJNkl9yA4Bem22oLGdMz12YlQ2BY0AymQlTrSBV5H9xfhJ0OGwbaPeMzzyzgd/0zMwhstD4zugCZWsfgz0Cs3tQoCmq9nNQLAzXkD+00SLh2XtNAueU7bR9oVeW2lIN8e3P49VXALA4ad4BX0YKvgfoh2D14CJilpjjSWtOZBMA9pQOoMqouEGCJ1RpUpnXWagLcUb9bj4BT1g5rNZBtnQxmA32sLmYACFi3AudA3TCfBL4G1Slo+mPBP8R3PPsUZL6dGZ7VFLI/8D7xZoI1S+VWhUGT7IrBqhAVfqrZg2IQaZ4f9fAyyB8RxWKugV6s0m/VT4H2QH+sN4Wjh87XPd8a5r66vuSmRLi++X7Wg9oQ3j5sWnhniO0TOy52FMh0GpIO/ir+yoGGoA2VCcG9oJ3WCmh1QNyyWn4AdslY+RAoywpuA43ta10+4hEGcJO73AI1RA0lHjjGDaKB8nIJE+Qrx5k8H8NkNVBAviYPUJwssoFwFDpwjkpUBPzO/pc40BIfJlcAF3b5vRT2cvImFh7A5C4pQDhuagGPecBZUN1Ud/U68CMH+QPwUpBnQJxMkunAejSCwA8kUgNkOCtlMDBQupMPpCZCPKhuRBEJLFJX1GSwuqhnagyo++qUagtWnNXX8oC7hPs7z2SI/yPuWfwweDDnzsTrGqwqsPDWrAzIc6zA34XmQO22FXPU6gT+Nqo8d+HAtvsvq7Vw70nwSrH2sOGUEdetHvjDgyfC90CNXpb2txc4EjiSdQNSg+lTzUfgH+8f758EEcGIyxFrwF3Lsz6sPmgDjIPuGSDd9dXBrqD2aNeMGiCVtEHGdcCrtdS9wEhtgv4lqK3yudYWCGiRWgBw0010oLwM1yqChDNaqoIKlx/wAzVpTxvQRlISP3CQFaolqH1qgkoE3lMvqWWAodpaOmCqPFY4cMAqZ14Eelm1rHWgbqgHwU+AhtaQ4FTgB2t98CYoX/CTYAMwBwd6+dLBmze7VfZjyDqWbWWvg8CyQLxvCTxbwqJcF2FnJ9e1dhpcOqi3qvYxqAU81weDPLO+pCW48+hvSxJU8uTNIxug3BuJ1/RjYLyjd2cvqJOqIaWBphSSksAtMtUVoJ52n4kQPstzSSwocy/vJKMp5FkcW1+bB4Ur53xNPwh7L19O9SfAg5eTd5qbIPiVliv8GAR7GgtemgTpD92/JVSB8J4Pm6y9zcDwQqnVD5bPMzDqs4gU9bhrroLf5vfnPx72J7f5na2rfk85m9Yp7ZXHITBhyADVEeYgxEh0hDcIoSpDkl0hSa8QPcCeubA6OI9D4BInQVLrnMchA9bQ3/t/bP9VBhfSigwFsBDc3zEgDalFa05tVAtJADmEPcM5AJcj2qk3N3YYnxmfeX4pvrvIkiJLar0UOy26QXSDD5vqdbW5Wp9613Iq797MVGNt1SLPvnjUG0o9zq6X5oec23OPyfUmJBaqVbjOfIitWWxY8dvgPuQS1ywwCmhjaQF6YSkl80C/K+/IXtAfSlc+B62jVloOgvaGvCz3QDsnKyUN0J/qj98HVXl/i+2nQHvrXsWbl0C+1H6VVPCfKTAidhukjG0yu0Qj8IfnHxt7FdQJmjAcCGM7f4FUpQIlwShpTNbvQfijsFKeryD8XrgnYiS48rmneFaDnDUmujJAKmifuPqDuqcF9MHAbW20vgLkoJTWOgOGtk7vASClZReALNcuAwY9ZAWgyyI5DfhpRwKgsJzc5IztGKzeUTZYd6steKaqWDb+7wd1BHBZHaz2wCKrnzkI2KSuWNWAotabwdXAbWtWsD5YE82/A9Mh0ND/wFsJvH9mW9lA1mfZHbzzINgtOCfYE9TrjMUH2kVf/mABiP7h9N0HWRAz4nCvO/tB350ZG5wL6rcaMfVOgn771dSOv8L9v3x7zA/gs07LT6ydBEtS96zZvxjUIqoxD+KbxJVJmAbR70fNiDJAm6St0e+BVNACsgC0WhIt2SAB6Sp1gFf4QnoCM3mJLKAgqC3YmZoBDGIo10H9qn6lN0i0xPMa4OE7GQd4iVeHQCUTQwWQ0fK1tAO+4ydmg2ymgPQAmS5tKAS4+YX5QDa6tAMqSFmCQFXsVa3TLpeVNohEdVU/q53AJTqyHtRijqs2QEM1jFugFjOPQcAv6o5aCmQSITmBSgQxQSZiIMBw+ZhlwEhGS2+QnnKTvcBcash3IIXle1kJNJURBEH9qLqrbsD7qod6F6wv1XX1Lqgwq6O1D4Jzg0uC30FyvWeFkotC5sdZf2d9Ci3PdTzY7TL0++GTaxNfg7Cv41LzroH9qXeLmN/A4asPM6yXIfNSoJdMhMTu/PEQaPJW8PUNc6C2Oxi/+w2IOaGePP8YVE+ZrA0Gva7eWn8dwtt6xnhOQFiVsJ1hd8CV6G7mvgf6UiPOPRMkWY8xXgV82j3jDSCHVk+vAWqdFNMaAM8lr/QG+Yg1WnfgK62klgJobLOx2vKtff/gdcBDAR4Ahlpk7QKOUkZNBNXdumDlBU6r8+oG0Fydt3KAlFUXzGhQN6344GjgttXeqg6qiXktsAGCmwKx/gvgT/Pl830H2Y+8i70lwD/Xf8zfDlQXq6E5EtK+kb/izsCOGa7k12vDX3HG+tc6QOZx2R3dAmik8qrSwI+qEgYUey0uUVbDqzmK/aTVhAKTo09rlUB5VLZKBvazBw1IVn9xHtQoCvEWqJ5qqDoKXFZZuEE1VedQQLqKIAUCRYOmegoXpz4YaL4Hu9dd7Ol/Fy5NuV85uAi8e7IrW4XBWutfYVUBtTb9zsOBEPH1ozIbfBAx79nHu1YA+wJJz3s/35bVKvuW7+W1n9x9dD/H/WarW6UUSFucNvvRNa5yj3t+p1XldeKIL0Q7cDK2gGPYG3AI3yHbnpAPouUEQOX40imncqgcNOaL3lzISvr8vwew/yiDC2lF/uzcniH45mBndA4kpGmmOSmp7tRGdUei5QUxu55rhLHf2O+eU6xekc+LTHgpPfaN6OrRtT5M1KdrXbXh9SblGu0NZFqGu3rf5NwP7kKJ173305tDQkKutJxBSKxYrWr1zRCbN/+n+e+Aa5g1PtgPjN6+Y8FY0Kdqs6gLRlsZLIdAT9dGSyxoSyRMFoEWkNXMAC1dcst80FZItowDWRfdLnopsLFkg3LHgQmpg5I/Bm1YRnjacDA8D1amVQUGHTp8ez48b90ovPhB8F/NNTyyN1BG1eMAqGOc5ToE7gfrmakQfJh5PqsgeAv6mvqHQFiSZ5tnHoQ1Cxvv0cDV1b0nbBdoe/Qxxo/An/rfxm5gnlzVDCBD+mkLQQWkmDYH8Epz7Tpg0Ep+B0RmcQqARjamVd63O6SqO+8CAfWO6gFYdKI9EEYt9S1ImBpk3QDirOLWFFCP1HkzFlisFlvtwGprbgjEQrC63/SFg7e193XfOvDu8L7tbQj+AYEdwYGgFqrf1DOgr9ThFGjvBBqavSDy2qX3koZD7MOjC+9WBeOltNm+b4CneRPzvwrSrHyPak3A28K8aE2DDecP7D5SHzZWPfLOif4QrGfON4tC5M6ILpEJYHyuj9Z7gP8jf4fAFyB+uRIcCnJSWyIfgoyRDfwAMpVsGQlsVrVYCqoDP7MCuIxXKVAj+Z2lwJuqD7OA6UxSPwCaSqcPqClkqCyQiTJE6gAXZIO0AtnCHHoDlTGlNchGGSmXQapJcdoBddguJUC6ydssBsJpIJ2Az5iHBezmChbQk0NqBqhK6iAe4BfyqddA9VGN1BGwrqhIFQMqn3XZWgnmLetzazKoD6121jtAfmlCTdBWarm0aNDHa+P1AiAfaoO1aaBtloKyDlglL8tLIIXYI0eAEXKSxSCV2GgHOhrSE9QV9a0aDOxUU9V8UKnqrLoL4V+E6eE7ITssOyrrAeyttLXLhhQod63yTzX+hjYfd3nUMwzqDinY1pMM+LQppMPR7g8Gq0uQ1Di4Kl8abBnpatH5KaQWFz3hDNQPDzbeOhsSC1vD7v0E5idBM3gVMvxmNTMnZPfyRfu2gyfBldvVBDwFPT73BnA9d3X31AF9lOuh63XQ+xpiNAKOyEh9NvCHBKQrqB/lTZkE0kXcmgvwSW9NA4JyXmxFoEyeAaKechNwEWPdBXKotmoZ0Fy1tJoD36tH1q9AUZWkioO1yZwd3AZWrmDxwIcQOBSIDxQE/1f+av774CvoX+BfDYHegTOB+WDOtsqp5iDVqat+hMyxciTmN9i3wKjycjzsPWJUaJkIGaXkUsxJ0BaRahUF5ZJBpEPuXyOfyCCo80b+FVpJyPc0eqQUBZ7JHdKBbxmKBoRhQ+0vSw2pAjJf5VXHgVrkkFrAcD5R+4DGBAkHjnCPnOAe6fpWNKhYouA84wLEJUXmlBmwu1PkRPkGju+6USIQDem+jB78BWZPeSt/B8jKqYV1agDqbW1y2AqIbPa01+accS9HbKNbSp32Twv2z38kfxL5VYBYcq56PdWXRhpJZ7nDPe45vgqoKf8WRxz6gXLAKCH+dIgIHhIMsRymqQopoDj7C6HzVaiX54BSQj6j/3GAc0qQ0th57ByAOCmnhJRGnGag5gQ0zeHwhDQj9dFyT7bJNteDIs8KfVnoy8r3YmtGe6JjPlqlHdX3ahPr6TmN7AqZMYa7xsrk1Q/uQ4kH3sLpCyAuKSEs7lPIvaFixcqvQfSbeRbkGQ/GukAv/3Iwapln/YVAXy/JEgXGZC1OqoD+ufY1U0HPlrqSE7Ti8kgEtFclJ5VBM8UlFUEGyieyAmSZdkvbAXTKcy3/eZCORc+WLAD0vbzr7JsgswMl/Hcg4vjN/c+mgTUzrJ7xOaRE1ilRZAwEDiesj6gHFFQTOQoU4G8EVLiqQnPwHwkcDN6FQIFgRvBvyP7CO9G7ENxB943st8Gz0u12HwBXfXdN1yIwlhrVXUdBWmn1jO4gzbXL2iBgpfaJtgdYxkaWAzdoIysAxVFHUnUbOqDYRzgwjI/ULZDKPOUIqIHWPlUGrCvqsfU+qAxrUHAEmHmCRrAI+K8GHvq/B/9a30z/EfC/6U/zX4Pg+KDLDIDVV32lxgPXMIkAGsg2yoL2h+9gsC9E/n1pXNKPkOPk4eQ728H1U2q4dwvwU0Sh8GygX7l2VSNAjc95LvcSOPnKtdk3kmDB27tW7h0GT+ulF8joB8Z7RknjPTDuGi2NOxAoGdgWXAjBY8HcZlOQCFlGR+BbKSQZIPPZSASwGegCZLJDCoAqpZqpLUA2x8gJqouaaD0Ac7V1xLoBZknzgdkCrLvWMHM0qJXqqaoL0lImy6ugRWmz9StgxBgevQpodbS++jTQDkpRyQbZIgvEB3Shs3hAisjbbAGK01+KgRSSIgRB3VK3sICOjFUVQdVSVYgFNYX1ahtYJ80kswcE3gv4Aj+Df3wgxf86BEeY84LdwHrNumjdAdrxA81B76X11LuC8ZdrvuskeF51L3dPAGOPscCVC7RUrZz2E0gJuzMu/WSX9AT2yEjWAEG1l3eB5bhVZ1ADHNvUj5VfZYM1x/rQ+gE8/d0VwxpAmpVS+JkF65cum7ngZSgdVdFf7X0on1j1g5oBqPtt/rmaB1yLtb3WHDjS8sEpNQCe/+rvH7cE9rzvOtz6PXhcX2bnT4bGfYNj/7gLpWLNFWfPgDtTJfgSIBgRvKG+AfOtoG52B2+m77jvKug/6nrWAnB97VpjNAb3EVdXlwn6t8Z3rvdAL63X0DuAvlSP0S+BJGu/6DlAtmj9tcsgHeUVbTwQIJWqoNKppd4EplnzrR2gxqjB5l6wBprFrTpgjjILBK+AeSO4wJwMgdbBfcEeECQw2L8QAsODlc2JYO4y21rtwNqpolUQ6E9hdoDkJKfSIa2chMdtgT1/u1JfU7D3W6NSq5mQvlcKxJUG7QnX1QpQ85hEe4hu5n5FmkAtbz5dA0q/Fv9cPgZtsPikBqhJ6pojdGUD+bzO3F2UxyoAfCufihvkIKXUIaCufC8LgYqqBlNBDVbH1DXgknouCaCt1oLqERTclFBI7wKti1eO9WyDHBUiXtM2wd/nL5XynYNnBVMqWg/AfDnq45wxkD0zz+G254Fo1Y4LENkxefDmv3JUjpjCmymfvHG0QKm8y/O2DzwJvhvsERy8anjmnax7WfeehbAbIVVdhw6gHGyG5cQL5SRIykFjKoeWEFJEkVCG5pQ0VYiOEHK6D4FaHPAjl/6rHpz/X3csnzqBzFH3f1GSdIh6hiO54sonLaSqVHUVL9y+QK4COUvuiJ0X0y7m9X5LtIH6UH1qfS2+iS9vdm3jejXtWZNHk6FEprdd+nzI0TXqYEQvyPlrqf2l/4KoybmG5rwORmqgo78uGJeDQZ6A/r1Wky1g9NUWixv0hTJNzoNeWHuXJqB/IZnyJ2jDxScNQa6IV8qDNkZ0loF8LvEyFdgp6VITyJCN2l8gRwpGFh8O/J3S8VkfwPeg0O1M0N4Lvm0Wh6julwom7QR6yXPZDinF6lwp/CEEsuKfR0QASs1wUHKHEKAltYgF9Ugl0QUCm4J7g0chuDK4wlwK3mLeS75RoOfUG2rvg3HRmKVHg3Fbb2d8DsYqo6yxC/QnRqY2HrTVEq+tAnkqE+Ul4HdZLysANzcIA75RL6u5oK6pnOoxqAYqXG0HM85Msi5AcF2wcDAPBLoGGwR/ANNlzgtehuAxs5TVG6y/rBbWFFCFVRVVD+hJdZkO5KMEYYBLhjECtGRveHAyRHc8HfXgMMR2OtH4Xg4wDqQUy/4AUMYHek5QWcX6lPkAZHmxQ6WbQPoPmbuz18DS3PueHXkdzr5y76+H3UEuki6VwBigzzUGAMmqHk8hWCUYDMwD2Svr5TbQih7yA3BW9tAE6M8T7gPZTMYChqm1uEANUOHqbbCSLcxh4N8UbBMoCsH4wNFAGbBGqEFWf5BfWEMXYKNMEh/IAKnGEKCSOis5gbclP4mgB/UDxkZwF3clu8aD3k87aAwDOSq/STkQr9xgAlADj9QGOSkvoUDtVTZq8znpaiuo39UsVQWCC8z3zRTwxflH+aZCsHawQmAS6H31CVoOSCgTvyS+LUQsjNgVPgL8f/pLBapDcpFng599C1k3snpnPgNvR2/J7Ivg/tl1yZ0T3K3chdyDQb+o7dJvANtkrbwC8gsX5GdgtLyLgOzA4h1Qd3lECqhN6qGaBrytPMoAWSZzZBHoLr2u7obroy59dPZP2HZuXdvfFkLh6iWalp4PMY+iV8cugDo98+XX8oN7mt5C6XDg3P04KwWer/BuCjfhzE5jeK0+8LSyNibPRqjdOzht50R46UKwwF/dIW6lqvb0GHCVp2o6mBssF+XA3G39HsiGwM7A98GBkF1Pe8WXG7Qq8rYcB62jpms7QV+uNdIyQA5pX2njQYuUY1pzkIJaAbkBpJPGn0C8eqyqgrVXLVJzwTpqzbaug7puadZxsCZZXisLzPVWEbULVH4VUALWadVdtQNWcY2bwGckUxIoSYL6CRhNDXkASbu1GfkKwa4PXGfa5obD3fS7TZdAxgE5kWM/SGOuWEdA7SG3ugoRmqu8FIdaHfO+KXOhSoXcq6QQuN7Uv5PqoF5V+1QAiHjBBfP/y6ic5W0W45QfqC4XxABqsRodpDY/q/3ARD6UFcBJyhMGqhvFJC9IN0x1FxJ+jP5OGwNN/yjby3UIoj72JPMMduw8N8nfDZLM50usjhBozusJ5SBrd542bRKBI2pqIDflI9skX9qyIq58VIXIalxs5yv4Vr5v8vVIee36t7er3a62eX+gfuCnwE+EXA4cPptyAp4Vch/4d3CJE2+o/6+fs0Y4jx1BEOVkbi8yutahAPfvPbiQdmQIPPKdMzZ0AprTBNSdA9OcFNNwYKCuOrShJS3dWxLH5N6de2fihwVa5g3kdX/0wOVylXO16HIp8pfgBX+DiC7VI55mPRwLlZpmjH+6H3LkdNc0ekHCe6VWltoFOVKKPit2AcLOuAa7fgPXD9oTXgf3Ju22LAPjjDRjOujLNLccB+NjrYm8B3qCxEscaD2kMnNBWycVZDtITaloa/2KJmOAQjKWVSCFWCrfA5aslVqgTJkhMwCef/N0MMD52if8INqziU/uAyWt31V1sN51t9GfQEabsnkTr0HqwlrzCs2AwKKE9ZFLQG1xWFXxLGOXcymqf/qlU0klFbjGbR4AEcQRDdKd9lQELstC5oMYclBWglaR1TIcpJU2V2JBXpF+Uhy0T+WCnAW1hWgiQVm8rT4BdcM6qO6AVUF1UqeBUqqqGgSqmKqimoPyqIq8D2oeG9kC3CQdP5CfnBQGcpKbHEAyb1AWMKUZOhi/pffxXYJo7dSAB2kQU+zU4PuFwfgy474vBXgq40QH5ctft3A+kPhaLZqkgCqfuCtfFdj80sXh14/BwFGr7/15AG69/OzPFAOMAvoFoxqER4edC48Gfb/+in4OyMTPt8AFzkk0SGEpJw0Ak8LqOagMAiwAxqrufA+qquqkLAgq889gVfBN9b3pzYTgNPNgcCRE/BwxMjwCClOoUcHmULFjhctlP4LCUuizglvB2GG01LbCvYH3iz3KB2f7nD1woQHcqHer5u14yDyccS3rNXBddRVwLQV3I1d3d32Qb+ULLQlklnwpa0DmyzdEgnpVnScJ1Oc0UJFglgwuDz4Fb9A3xpsA8lhbKEugfOmyaaVHQOu7r415ORtqtq5xu+pLEN09unZUa/Ad98X7asKljZflqh+2dNnq2TUQDv59qPbR1ZD2Tvr6jHXg3u166t4MYdc8YWEVQWusVdWXgMyWWeQB1rKEWSCD5E15HdRf3EFAeSyfOgE05SX1GMhWn9EW/OeCa/0nIPuYt1H2Jci3udDmYi/BJ2unPJw1CWpPazz2lT+ASoznNPgeBv9Uh+B8dPIr6m3Yd+XeVasiPCqZcYxGoN5lDT0g8iNVPn0nlCtsbjrxNdRdGkzYXgKKx1pLLv4M4WfV1MxbQCPu8Q3wIwHeBzWKJ9IIeMRjsoEyxBEH1KMQOYFclCAa5D2a0QKoLBXJAZhYmNgEfA3Yr85yHtQc1nEQsLiJCdziFjeB+7gRIJY8FARKkIdwkI9BfQl0I8iPEJhBI3c/uFFTr1FmEuz+xpXQtimcS9aL1/CA7w9Gh5UDmU4K3UB1ZqS6CZFPXVWlBNQqly9bpkKdl/L10kyIeuB+R/qAyqHOKxPwOjiJkBzcP2ZsO5l4+uIZm5xiOKzJVEfm6oSqKAaoV1UiCljJNPUbqDqqmeoE6gP1UAxgiPWqegCcITddILupb5oKh5N3bmcGfoOth88E/Kvhnpn0SbAzBL73VVYzgH7prkdHIPLMvSO/noKIX1Mm/TWXT8xagWFe6+r8p+We+Z/Vnzvq1sC7Te7WOdBOzVcX1IVsh2zjdbQsvY70l88RgfY7mI6AozkcdEAqpsOvMx2tTMtBZyqnZ4cjEaZC6MqWoR8nBCZxdiD5nccOalJzUkfN2WHIWdtwApzLEUl23YoaHNkiskV0sxJhRaOLRnZbHTbP823YoQ9/dm1Xr5mXEipX7JBSKqk/BWrWfD7/URwk+LV4ayjkqJ3/cP5LED+5eFrJIRBWO3yk50Nwb9SS6QfuFnJD5oKxQK8mB8BIk2GSAUYO7TJDQZ8theUWaH1lmdwF/Q2Jke9ARko1vgXaiSX3gChGyU0QTVYzDJQlE8X2r/1JjgHIlhAfn6MAT199/BrAtVXnpwCSdi2lOUisylADwUoyOusDIOtx8YXxtyF1WK2jhVeCr2Kev2NOgaqgfyaNgYqqG0sBjYCjjfGvhqYmJhbgd17PJJtsIN1B7XnwEgDiKUgUkEhucoEUIQexzuUtoJLwkgU85QlPgFvc4Llza+hAFJFEOGMY4MGFCzBeaCvGEAlckbMMAxmgTqsIcPV/+jSrFcSOOZ56dxpEbr1YNGkW6D29OQJdgYd0pAwof86tieUBb/X69SeAhOfrUehDeNI6K+i9D0PPbHbvKQDLe5x+51JVCA5Rq4iFsP2eup4t4Jnj+swzB+SSdJIegB9TegMXuMYGIEtK270UUvgQ+F1N5hmoRFXNegiBqkE9OAi8A3zve38D2SkP1Q0otazkxyXGQafr7Zu2GQFtK7VOblkKil4pOrdQcQg/GzY2zA90k1UcBf89X7dAItxv/bD6w49gR5Odzf/SYflPK39b9whO/Xgm37k6ECQwybQg7GLY1+EfgjZAS9U+A5lGIr2Bx+gMBmukqq2SwTvMeyj7Mniqey65y0CbDq37vdwBPgwOONxnLlSZWbllhZfAvd5zzXMTZA1LZAfwA9fVNQgONoeak+D+vntxDwrAsg+Wt17jhwXzF25eWgduLrj1xZ3y4JnlaRbWBzyW67onD8gGmc4iYJVMl30gmayUN4Hq0gkv0FRtQAc1Wj1XM4GxDFVJYKVaRa1vIDvc2zXbBDVF/uAqtKrcKaK7CR9VH3tv6kKIicyhxV8DlWZttj6H4E41medwc0OKW7lg37f37qpycLNHajdVBPzPrKl8B/oQCpiFIGG39UnSQ6hU2lx0eC5UbWBe3D8bCs61Lt98DSIy1YCMsSAluaEGgIontxQA1ZAwuQfcwKIYkIWJGzAJOveEFVrnv9CKCd19BraxbxgQdB5HOCjVwghXQTaTqcJAlpKmakBwDTWMKvD8a8mZsz+c7GOMr9sWDtQ0mr48DB6Kdr/wSDC30lDrDVKPi6o/qMoc5jlELHcVlpJQMyZvXfkW6ubLP1rzQeQCVxfpCyqBmSoAXLXlq9RbjtaNEwqIcL7Fdq4A/zCkeaJssvVh3gNQ7ztqH3/YOo6qlCqKBXyu1vEbWHdVsnob1BU1WAxQN6zG6g6oh1YdWgLvq91qHvj6B66oJDiTdHd+sBHsyDp7xf8T3Jv7pFewOwQeeHNYAhKZGn0zB0Svurv152/A0zDtxxOl1cuBD/zPfCsOVrk/+VGuR+/PWfvo9aT2Sc0vO8Rwn6N05S3ijI4mpd/pvfmcCmHAUXc1QyLPjv+nGdK0dF4P9fpe9PLahAJcyIfNEctkhfO4hBPYbjlXhfO+kJO24QQ6t6NU4l5ftknJlSVXNpoUkyM6EJ0x9qKeIqXlbNmfChfLfCmlE1MbLnz69r2tkLewuds3AaIv5Pg9Nh8k5CtWongRiNgV80vUdvB8qj2QzeA5pIXLPDA2az1lN7iaaOvJAqOwFJYvQG8lFWUpaIO0IcwBvYR8LR6QT2WSzAf5UhTzQfmYbNvyyVKZAyBfiC0Ittj2pZXvxQ44M+VbAFlrK2eq5jYL4/n5p4cAbmlXFgOkf5k6BERT59USUKX0ftr74F2eLzXmLUgbUf1mATdkLS/aLGEvWEvCprg2AXWJV98ACWoaawFFuBPo/mfWRf+cD6p/e80W7/3vcRwFLybwWKbTD9jFcekNWrrPE3wFwr64c/B5I4hte2LFvQCEjb1T/Pn7oLUKbrRGgHou46ULoOLN3M0Bytau0hwkPH9K4ZcAr1FXbwnrki4tvDUeBr/0Z8betXD7Tmr7jEgwEvW5RgKEXQurGt4U9N/1t/RDIKN4gK01/rK8D0xkCQr4nMukARp71WFQp1VrRkCws1kzEIDset7Xs9uCYRnPjI+h2ewmZRo0ho9uD5z6XiFo9FL9lXUUhH8cXjtsMPAl9akHPCRJPcaeBAWoQmkpBzRlPgshsDtQNlANTnc9u/bCcPgpxy8f/joLVrdc22xTecgsn3Ehqzu4S7uauzsBXzGdwkAat7kH1hvWaWsfWDFqhqlDh2vtE9ssgrFtPi01pDyUaF88pmg2sIeTXAM2skltcc6uAJrjsK5jEgRasVxWQ0btzItZ4+C3vSu2rekKn+WbMPTLEfCk69Orz1wQMSSsbsRy0K/q9fSDwEi+kEiQr2SSzAFWswEXkIMEXEBTGqmfQX2qhqujoPxqqHJBYETA8A+GrN7eutl1If+kIi8VXw4fD/ni7Iw/oN7TZgNbDQWrrVVBlQLSeaAugvqGN3kOj/tnTiMfHHE9PGL1hfPG08dqL6Sf8udRe4F4wqQj6H7cwT8gV2mr/qMmUD7FzDjWH8qvMcud2Av5/rAK3voDYhup1OddwbWCr32DgERi2QRsJVK+AkYSzu+gfsGQwcAZ3HQHMhEigCr42Qw0w1TfgszGy0BgAGlqMLCIFPkK/AeZ4DkOz6ZqtXIeh2untEEVasHJ+cbUun/A1fX68wpzIWs/v0SVBulNkLmgrnNPHQHasZJnEN3TnVfaQ9XFudfKt1Ctbp5a2lGI2uXOLcNAHVbvo0CdYScCjLNDl1IcA1CTnPlhh52pqXeVTd26zn0Aptg9OaWzBECNU4MB2MdNBFRd1UfdBHWVIZQElaouqgxQkeo810CdtrrSC9R86zW1Bazl1hUqgOpo3VQXwH8w0JgCcCXPw0vBKrC30UWvvzDc6fE4GGwMwWPZw4InQW+QfPvkSIhZfK/Yzx+A0S/7zeu3vXFZI7MWZ49fvf1GxJ3mdyYsHZBxKvNc5rEnDvrRm8MZHbS91/GL8zkpQMAJhAGHJxdyKreciqPlJGTKiVvKKYWqP50enDhwfxy7hJCopuZoh2mOJIs4KeMLiS0n49NPF9iUr0O+DoXWRZaLvB15t8sOOa5N1a6VXBNzzV82+zOmVtiSWuRJBuTeHKzomwDhBcKuu+ZD9IL4SvErwHPMGKG1Bdd+30TvaDA+0BMYBnoreST7wRivF5ZcoK+WYVIJ9GXSnpmgvSc35AhoF7Wz0hakkKwnG6gnf8txwGKGTT+XfmLTy7+1S4aSLLbjbxfb11ZS7G8tffgWgO/EApCqMgkgcmLUTID8rYqYAA9q3p4OykojpQyI2/zQGgRhFe/1SB0IRr30z3wzwT34ycnMJMgoVHZ1Ym0IvJUwICI3qP5aNxkHtFFX+QEIZz+PAT/hjivSf+6N9M8B7L8XymwVfCGIH/BSkjzAdqnPlyDZZnM1CFzWsyGZFkRGXt6QtAmi+l0MPP4UXIuSg5nlQQqp9tQDlanf02sDKmF47gcAJedX6Av4cv6WuybgDeTx94PnxzOq+w3Y8uvlN24cggc90hdklQTuMp1DYFQ2phi3QHum1dc2A1V4TiXApD2VgACLsYChKLKBCNqpCaDuo9MeLJd13swPvu6+rb5iYLQ3/jIWQ+sRr+ZpEQ9jro9aO/QJVMmoHFd+OUg3yshpUO2VpnTgHS5x2fk9U//p11IotR/IJpNMcD13feDqCjWs6h2rtIb8afn+yvse5PogZ6OEJvDje/P+WHwavCezz/gKgt5fn6qvAS7zJ3+AtU65rTkQ9XnUa5HroVXVV/Y37QclzpdMLT4ZaGLttrJB/an+VFsAN26S/5Oz6SND1YCoryJLR/wKb7zerlyr/HCg3aGRRzvB0kLLPlzVBQINgtMCv4J2ThuqKaC/zOQrIKhOkA/kTWkpY4F3aY8OaOhUxK4oNAcZLx6pAXoNw2XooN/RE/T2kNT4/o67f8Pe0tvHbFoLZWdVy1l3J0RpsV1ybAVV2XKpdFA3eUo8JPQO3youqF+6gEt7GeLnhBVVq+FU36Rsaw08PpmZX20E85z6yygHDydodQt+Cknfat58Bpx61Vha9zQUmmr9dnUjFG1oDrwcDwX2WFVufgM549VXjxTEfKw+SjkJrpyM8wtoa9Vecxdoi1hrVQaZxWP1Jpgv8a5eDiwXZbQtEHxVRrn6QUZBORp7CR7/LcXzR8LdZVpK8e5w9SV9YMUhcDtR61byKaT7pGJsDeBLktRBkCsEVD5Qk7hOL5C7jMQF8QXDv5PFUPGnnKu0LChTKeEzSQRmkiGjIO2a70vlAwoQzjxQ31GfTGA1rQHUMLUMQOV32K1pTvsoUdUGUJud55fZOjxqBK0AVAFlU7lmEI2AasRGZoOqqprjBfqoQeIGVVOdUcNBnVIX1Waw6lpHWAVWmLWUFLA2ml9zAShr/aDOQt6zcWu0WKiRu/geVysI9g8WU7XhwcCnN2QRBMrEja5YDrLyeG+/PBKi33p067fpYc/DE8ImWm83K5knPreWu/6V+TeL3nHfce3Za940/WbAKuIEKicOmQ5PznJ8Qi0HAxLSrrRyODdpyF/U6eGpkKZlCGWZJwQycZxZ7e4TSGhydewKxNEI0x0DUt2JvPq8iN7hi8MXR0zKeTh+RfyKlm7jrh6v52iw1bXGGmNtNaJLHkir9ywSCsd6m2YcgfAj+nApCpHPohOiF0L43PCKnhhwnQnU8JYEo53ZXi6CkaolShUwDmrT+A6MG9oM+R70QhIhmaANkifUAO0vyZAqIBXllBwE5kkWh0FelVSpASog3cRmJM2TTIAXj3/ia+exTXb4kUsAki5PAeSkTAaQj51vv0V+AAg/HLEOIO9PBRcD6J2NzqD8qQWePQNxmyvNteCqnNI4+xeIbXC04J2l4Cn94G5qOGSWLd0z9++QNaTohPitELwRuzisE/CepklLYLqKoScQpoY7E5z+IrfTnMfOSfm3Kc/6tzGkZh+BArLlAFWAq7JbfgEZYDaxXgFj9vOvsgdDxJib157tgYjPr7R9Uh3CfntQJbUJaM/8B82RQB568RRU0P3YvRsgMTX/DoCCq4vfBMzop7GvgLzqe+gtAOzWftDawJld9359sgYO3r274NEvEFht5bY6gO7WTustwWipf2hcB/leCssHIMvxMQEIYDp6OJ/jBdykqhFAJk8YBWqSddJaAX4j8Ll/PqgUhqgV0Hxz06INi8Lo3z79fsh7UOWXytUrbAeZgF/FgHqgCqgigItwwv+TACLOEiKCKKJATVOz1CyQcBWlIiGvmW9Nnlvw9qnOC9qPgT+ObEraPgsuNrnY5GpH0JroL2vHgJXqS54Aw1U0IyFYM1gwuBQy52Q9yR4IjLLSLAM4ylF1BDuwpfNfbx77uJigolQUJOSIvxt3Cbof63rvzetwJPXIlhPb4dLPVyZdWw1Ga6Ob8Rnofv2Z8T0wi+/VHFBXuUIWSCIz5EsgmjCH5dqJcYDFn6oqyERppqWCkWYscC0GX2dfpPcunK5w5NH+xXC+2LmYsw2hQv+abzQoDFYlMyh1QHVSm9VBUH1JIxtkv0yTzlDyYXwa1yHqhLuFXgMuNHhawzoHNwumllPJkFkpcNl6Bax7hGu94WmGtMhzCZ6W0hMTz8G59/TpNd6B2MoqR8rvEP+OtSFpJMRZKuLpNYi9pZYkl4SIxup05jQIH6J6Z7YCLZLD1nzIyi0HIhuB7z2KhXeA1AeaGb8GkhfJhtx54aklEXkGQppbezN+BvgWMi5sJcg09qpPQeLJtMYAJzDxgerME1zgmqq1QYO8f0SNkm1Qelp8e+085BsS9bXEQOCu9Tffgb+wb5XqBuRhOr1BJXJP/QwqF7b2aG51AB1UTmyvtXhbzkrNUna/ym83HtQihwSdaM9mKtFuM6nlyq6uPcBWnp3DaQRYpNbLJFC/8htuUCfUaVygItRpBKxJlovvQf1iHlaXwdKtdNqBdct8lShQFc1vqA45O8fO02ZCpW5FNrhGQyDZvBRIh8d+69ewhuBrm5CjXnEwKmUXu2lCRFbyZzuNPHdjK0WnRq1o0yRndvyU+Am3tMc/P7n4ZP+VyWznEIcsJ86YTuHVDJUmHef5EF0glLmpMc7o0NheoCwdxRP1IsCFfNxCElxOE09zaqX6Ymd0UkjD4TPoH+Uvk6d1ntblv3J3dr3heqP1fDkoFaRo3PlcH2Ynp2+BUnMyNj9vBVFzqWsBYfU8f7gXQfjc8O1hbcD1kZkn0AyMQ74igVQwpmi9ZBcYT7TbUgj0n7Vj1AX9Le24HAf9b8nL16C55ZYkgZSX6tIcBHki+0BeoR5xoAIiti+XDJTGAHSU8QAStM17pKOtC88S+RtA3nVMfGbY4rvy0NaTlwQ5CSC1xMYtnZZyAEYF106AnOPy3AQw/na9Bsqf2jx5JCD+fv4doFX3HzQPQ/g3N398lgieL5LyZ0yBSM/V1KcRkHmiWMeEh+CtVuhuDi8EJ8Q2Cd8J6oB7mv4JqNt8wGEgSV7jGuBVk7HPwm0nxJnOhNwWE4iS1jwGyad+pi1Qg2bsAe2Yd0/wZzD+eF4iKxnC0+9GpIyHcP36F8nNwZPrcWZ6b9DaZh8MPAEZzRMugLqkfax9AqjIddG3ARLH5J8LkOubPB8AeCZ6sgHle+79AtgtYeIDX5JlqN9hr37nnQfH4HowlYyF/5if9TSjq/4ItDPaLu0RUMfOlFiI7nyj9ZiAYKqhQDJhzADVTZ1QV8G8aBYxx4J/RSDNXxEqd6hYtFxeGNz7w+l9l0CVNyv/UqEZSFvyEA3qqVrKY+zSrt3VCPVC/6vNXla4cGGACuDFD4KKUQkQMy7mTkxDSHAlJMR3BKuzFWP9DExQeRkOKo1PVCZYU1UhayEES5lZ5hTI7JXpzXwT1Huqt1oGEi/x4uj/hDBk/51NWXYglkOiy3N4aUL1M1U2Q+dDnTJfnwhfadOLzcoJ/g2BqMBrEJ5Hq6g/B8rLdvkAsFQKPwFuKaK+sK8nmQ0gDUkHRL3OpyARDJbmYJzVPtQ/Av9LjOcVuO+9ne9aEpzIf2j2vlGQ96MyY1/6BYwf3GU9PUD1sMbTCFRJyaea8w8r5IHqCr0gtrPnKxpA5Ue5kf6Q682Ic+SC661TNrMVkgpkXWUr+KoFt5tPgIEUk64QGMEPYcvgSWtJyBsHSQP0sLzVQVvKOdUFjAE8D9wBHd4KjgZtrDpmrgf5jij1DpgX6at3BCtKEvUoCKYw1jUAzJqk649ApnOVb0DK8p7KBG0sV6xYID9KDQW2EomApEs2YRDzwL1JvoKCeaPLylUouDDmmSRA9EnXZBZD9vfBkSoT1D51hACoSOe6OoANbT/qPD+SCM6B6s9ORgF9mIYAhZTdc9vlLMsCkgdAnbQ91tQpZWc/vezKj1rmLISX0QZAvc6vAGxXBVRzUIkkooHKp8awGNR7vMRoULMtwQ1qpXmGNLA+sW6r7WBdM4cwAawHZjEUeNf4CvEbeH9VK/ketERXLxkMxmT3SvkFAksj8+SOAm/nhPXN1oBrYla/a2/idV1UsVevVKiTa2DCwfiBTfKkJqXdTPvx0SSv7hOfWN0xUSjTqV2YDr3APGWP1hvO6HhwWA6dTTkdSlXTGR0DVlJDAS6vPYjDTxAH9h9CTWohkWTnD8vRuC6xY2LHxEhU96jXol5r5tEqaiu1DeXSPEPNIsHXoOS1tH7PZkDOTcEhPhM8sfosqQxh6zyvu78GVyXmWTXBOO5blF0djOWan8qg/6UVkO6g39VKyRTQI7R70gS0l7V9zAdtq4h0AzkvFRkHki43JS9wV0bJu6ACzJKWALLFyUNXOj22H8XuIA62vQ4kny3hKR/Zr7NY1gLIVHkbQMKxQadfhB7LFwBSW2xMzzp7WSBH7dejX83RCsD1wFUFUGm7U1aCOpptZG4EiTA7mMmg182s4G8O4b/faJPsA8+9e3NTH0FgZFxW+AfgH5fnx+gg+BYnbo3+EwKNE/pG9IbgvOjrnl2gphq39OfATbrRBAgQTgTQm+aqEWiaP5/5ERiz0tp424HrrSdzMsuAZ0rSg/R24M5+3DvjT3AVTnvLuxSkiu+d4GSQLL7gYyCHdlErDirD3cuzBFA5tiXsBEholzgQILJolD0Rvmcbu3hPZ7cDXMyWZQDaPjkN9/qkF8ruCweaPCjzdBJkrQ/2MFeDbJatchEMXW/mKgAyWq7JLpCT2DmpBQ4OzEUyILjYBypLPSINVIx6S7UCX1pA+VMhfmjc0hzT4d2y7yzq7IX6k+s2qNEXtIPSgkmgLDXFugUohoRsd18ICDl3w7+NIXaoz3lffweQPVZGAYLPMf3Yz1bQ2ksjCYKnoecr11CwolScNRpUBdVSVQGJkC8lAqxhVgdrGlAbIRq0ozJGigHfsJP8gIXugCFcLyTN/723qpx/Q4ar//yeDvTibYi6H703qgh0LNH+cOudsL/BwT5HtsKO4rvO/d0TghUNl5EIxmL9gas+SG/poO6Auq+eyJsgMZJIMpBNOpmAkCXVQV6RBFUNtBp6hLYN9NP6Bv198PqzZmRWggu1TjQ+mAqVPS936NIAcm7Ov67oXrDirBJWS1APKY4BZKltAKq8Q8o9jd0OiSceD+RqG5FDmkHEElcdWQJJJbLOqA/hwaL0TH6EZ/m9C9gLvoFmU+sBWJ1UfgTEYCFRwApySC4IfsF4YycEzxPu6gnqlCQxBaiATl6QFmzjS6ARv7ARWE+W6gZ6K7ZbPwFpZKoUII0sB/z1ClEgq+WZxEPEZNdw/JA7Jnw9YyDx18iWkgtiWngmyWSQ1nKIUpD+WqAbZYGZPARQQ7AFhXvYuEjVVTVzrrY6CFAMF+mgGvNEXQM1RX0IwExqkgqqBm68gIvCCLBSlQBQH1EXQI12AudH9vJXdVT2sn0sZQBUS0cma7KTAfZWw9FBXSCKVFBx1kdYoO6b9dHAvGuWkrzg2xmYqRrAczPzmHoCSRdT06wn8MyXNsdqBVmvBvszBbQPXHGyA/R1ZhqXIFghtlDp0eAdmd6jfm4wIn2lH94MaxN+LOyotaHx17neSzib8OGJ+ndffRD5IOzk7wxgPOODDqYj6GhZBu1uNJazJDUd7Ifp9N6s95y45BDExWEB8EeoBxeyCnciYciyMYQn1JxbTnNEMl0xuf5O2JGwo0wxV7Sx3djR9Ee6y2iZGl4nUbI7Z6yDohuzl6aVhoj1skk9g7AWxkr9NHjel9W8BK70wI/eN8B42/pT1oAxWnbKLjAS9DUMBqOutlsmgL5QOyi3QGsidWgBEi5hcg5koJgyDdhDL3kCuKQIwwHkE3sFyhI5CiA/2u50ojkKZ9fECyBXpac9UhWAqzaLQq45bnXTpQ2AfImdr46WcQBiShKADBM7k/reBkPIZZkOYBx2FQWI/TC+ICCepLB1oLKykjK7APj/9n4DEmEOMW+Bntu3P5AAuvfRt4FH4Ln1eE/6FojK4/5afw5WvPsVvRhYo9zLjbNgfht+3JUN/CIZMhXIkHzEg1wOrrQegDbKuyTwGmi/+hYFTdA2+MeYE0GbHyxivg5qsrrAFpAh4pb3gZL653o5UF73654tAJGzYk4DxObKAUD45KhPAHSP/iGA/5bP7lVtljTAknXkBRkiX8gMYIZ45B6cX/Xk4vM+cP7L56PTncuP1aBnapp+EfSR2k7tc2CjtJVaQB48L7qOMwEdVCFQlzG5CJSltNoIwbjguOBQUJPUTasWNJ3R+Em9U9Buf5vJL8+F8MbhVdwXgWjzi0AvII3hTm9NXujxOJV7O6BIEedRlJM5KmcKMMVeB5rOlGE5roeWbQ6lktV6IFatthoAdzmFC1Q+5VU/gqqnCqhEYBvJbAWrnzXGmgRGhOE3dkKO53E9cswBiZJarAOS1EwHB7eMb5wjCjGeQoHNVvqzaRxQ6J9fVXfUajUbZDtnOA2lPi+1psQC6LWtx6S3lsKVjlc911Pgbt17Ix5UgYhzYaItA32bvl2vDVTlbdUWVGF1mXRgNj/YmR3fEA6YxJMAUlXqaedBG6rV1u8D7W0N67v6tcnnr8KNc1cbXGoJnk9yJhbOAuuitZcFoO7wLbOBynyNBqo2tkD7YGULyX3hIN/64UcD6tMKBQkbw7eSBNHvuc7JU0hZ5uvHbUh+x9uf7yC1gbcWyyG7bDASC8yl6heeg1VT5VJRoOqrn9UakJ+5iAAPuIQCauDmFyCRAgiwidwISAf5jO9AO2vrJurttHfQIOILI1tegZhfPfe5CPFHwpZgQWQld0cZD1qMdKU9ZDcNnlWHQSWpTpjANK4BqLecKlklNRNATXbIzo95AKDK27OQ6unYLp1Rm7gE/M4oDFADeYlPQaVzlu1AluqBC7hsz06quSMN18peMKhPnbGisq+eDIdjdty2c1K92YIGdFXHcYE1Qe1St8CcouryC3i/8dfhOqS38SaqTyC1c/Z26w1Iv5t9UV0Bfz9fPrZBsJ7tVS8FjcYyEfRCrjekCqjc5j11H6yksEXhm8E3KmFB3UPgeSPde2oBo9yrzFGnA/nD4+rmOJxjfaMPnrZ71uvZmhtrswd4x3vHBx3prqDDdws5hZuORGTQKUHqTjHfCmVwg52xjXNvXAxlcI4osjj+POKASjRH9V9/1xlbxEZFfxb9WVSzyOORmyI3NfpGq6sn6MVLn/G8Zn4XPABF3878JcUFOWqZWwO/gOecUY/z4C4lh2gHrnbmgMA2cDX2NQruByO/nioB0BO0Y7QC/ZhWVT4D7WWtBe+CVkjqSinQtmi1pDrIRTnIAuBPOSntQMqBzAFlyRk7k2KFrb0oy+RVANngVGY/ll4A4oBHmG6zJsTjPD/WAZfMsHtuMtkuAjBR+gLIV4wBkAk22lKybXAKDW3JT9nl+Jb3lWcAcs0OsEZ9Vz6AKBUzCiBwP+wHUFn+td7iAMH5gcIgWvCEORUkVv1sTQAJ+E+auUCe+AqbXUDPop1vDrhSKYcLeJcfHZvAj5we1SHiAJ1PpA/wvnxHF5BwySUTAF0f4moGYBwwmoO67vrQ3QQgfFjEGYDwXyLsDHRP2BgAbattYxi4aivKBSfa9rbitxcI+BxU6h7pCcyQCK5D1nIrm85wpszTNikH4HEHb0X/aWAKeVgKxkRdjOkgk7U9Wj2QBKKJAVz48WEXBLNAnbBHOqtj6iBY01QDKwl82/wv+YZD/nH5I/OMhI5tXr/e8jsoHFugTmI34IppBU6Deq72Y6/7jBe9tmXO1W3rIFhOiTLkFtzSCSQB+jvvs28jzcmVzr8oadpFoGzVF8z44Df+PpDdJntOdhQonXmqCSgvG9Ux4Dr9uQ5md6uO2QOi4iJmhueHApvyHUicArSUaeooqDTzopUBIAmOgNE/eql+57haANBG7C7MICcgB5yjtBcFTZWfTmDo+jfaaGhRrVneRhFwLObEW6d+gjk75lVZ1B/8JwP7/K9DWCmtaVgx4Dcmy0KQ6lLWsZkMOqAkZ27BZDgwio/5DfRx+kqjA/B54E1/BUhxJ9W8XxCu5z3/24lnkPhehaiGc8HY5m4f/h1Y3VURazFQHTtDHm2DI9QqRgPwiuoEoJbYMktqL7edX+FdNgLfshaBcNN1g9cgbx99pWRCwoKwt3gEWVOCtdRjyLoeqMl+8F4KlpD2ENhkfcVpMBOsz9R1sJ6rTc5vdRgTZLwUwwKttpyWkuCK1OpSBcLe1c9jQfhil59oCKupv8Vv4IrXfyQeJNMWyMsqHuilfgJVGIUG7FKjAFQ3R1j4dVtSS9Vz8vJ6NllZ1Va2ge5eDgGojs4vvcpe3qiSDoDia6oBqDYcZS3QRE3EArWUCwBqkSOErxxB48YMBVCt1XgAOpITF3CBfKKBdZOP0MB63bqgbkPwvjWZk+D7zJxBK8j2BBupHZDVItCWOPDP9J9UZcHsaE6TlmDtk89oCVp5vSPXQT9rTJRWoCZZb2jlQH/H9Ye6Buq2qWndwepgRlvNIVgj6ssCqeC14sbVPwGuCdmLb4S5hoSN9hQxN9b6O7F3rpa5mhzOvsVd7nIw5Dbj1CcCTsnRGGaPIZCj7jxvhgJdC+fOtZGlqMGhDM7hH4jTvNOeOjtwHLu1tUA00fqUhDfib8bfLFLcndd1yXW5SXeaM4Gxnn0J3b1Vsn6C/M+8voz3ITyHjFdjwdNXuko1cL8uHVVucH1pfhUYB/oFlZvXwait+ktLMHZpcBj0bvIxo0Ebqi2iFuj1ZYUMAPlekugA8g0vS3tQqxjGQlCWzLEzKmYwEEDqOvnnAlkOIM+xJ4RcchxAytm3kHRyvA9myBkAuUMxAOkspQD4XioCyHsO+vI76gDIIzuvlZNiq8E1lioA8hv2OqOYDWKR8nIEQH61e3ay0Am4W+zOpudI+OcArlae56AsM8b0AVgLg68CWJOsuQDWOmsiEKumqUNALLdtPQB5x1mTlbAzTb6wGTDaOBvzqo3RD4AK6Ka+DsDVztUEUMY699sARi7XIQD9oTYNQE2115p+3XsBQOY7muBTZb590TgZ7kVH0rSRNABxiy6HAFPKysuQfN2XFiwLJy8/ezkjEXzjrQYqG+SIXJNToOXXvdp6kOp8RApg8iML+IfTYBQGBjDN5uep7ipBxUNgQeCbwHXQ8uitpTQ0OlW/4kt7oOHJevdr3AR5LLvpCsprfRMcDehcepGbhbwwQhnRSGdKsIfP7W6FlBWbZmo6pUmTUfbd5ZSqkYYg4UTaKFRruJUPUgakNk75E552fHIvuShIbp7Lp8APnOVjsBqac63GwGrGMAkKJxUeWWATFNib/3zu4QDW9GAKoMhpjQVQfR1tiuJOiLNCNsNis4I0xgFw0Xk9xPKyfeYUptwEGpix5l2I3xt3Ifp36PFN1ycd+8P5+xe2XSoN23fsXLb3ZwjMCOYPzATXCGOIazQQTkCaYxdC1b/s3cQFUkfqS33Q+mq/a61Aq6zl1XpCsJV/oC8R7oZfvHtyCjxtnnz02XWInJozNt8eULmtqqoc4HLy37EcB1AFlJ3J5OMwgMrnXNW5nbzbYgKAGqd+AFDDnOXKp44AfCPq0QlcpzU/AjHN3H1oCNHz3B/KX2B+Za1Ti8DMVu/LUDATrdUYwClmAEhueUYAtAdylFmgXZdj0hUkmQEqAHxmq2j4s62+BMEXZtpn6ZLz9/9gByZQF8EEFWP3gVQ7KiLAQW6LB1R3h1Oc14ayq4LY1bFvKQWg2mKf3VNqDoBKsTvFaqvTo4t2BIfzcxpAFXHMP4vbNAF1zQGj7LMlpVU1m9xklVZRaimYI9UxNQ2CH1rlcEPgopnOMPA3sn5V8yDQxupBC1Afq3YAap36nmxgjRSSMqBd0VurY0BZNYX8QE39AqdApVkj5TLorxoRvARqrOnR6oOmuZpa3UF/xywjD8F611PPVRr878fNqtEQ/EVTfjx4BjxfBUec+ChxZEzdqCFRx+p8Fn7QI56IC6WyU33Rvuigg450O5gQ0zYTJuhgRUKlSn2+PVoOIdxyKo2SK5TBOUxycZy5XxC7Qy4Af4fN9DzzPPN8Ej01KiEquuYNaaxlarVKrTcCVierKBSYkp2WvhwSxgTH+7LAfUSbRzNwXdaOcQVcsZJPXQPjvPRGwCjIFoKgbyVCXQXdKVDp9xmED/TpKi8msIHjrAFOqkzHj2ux/AYoFmGz8Xo7LP+xDuaznn3JcNlpq47AVjwzRQCkm3MplXB6KRcc6c8PxUZVRsg0ABlit2cp5ngmbBdbenqsfAkgz5xb5EexXe8+owiA7BcXgCy2AxvzZDuAPHYm1jISASAnZCmALLdd9eS47aqn9dN/ANAO6zaK8E8noAy3zSSkt5M5KXkTgIaSD0A+soHFnJTeAFp7rZX9vE0CkQ3aEADrtrkWwJ/PtNkiT+QKgMx3vlcXJ/BvENsA5qANTJa5UglAHjj5fUNuAoVkpv1YbsghuDckrbvvXTj3KL1P9mVgPLAN9B7aNP0t0D6W3vpzIC/5JQXIRBEB6rBDOF+sNqgNwF62sxPMrtaHpg7+joE/A29C8aiiuwqcgy79O/RqNQnyNMv1U9wMIL85yt8YuOcQ5OGOOIp2TmnvH/2qf8WbdndEqqvbvEdMe0qliuNT39cRGDI5D+SW8tIbrEj1MePhapmrr11PhaTvn/ZJfhW0GD2XNgrkA3rLe+CfH9T8P4Hna/d2dxdotKl+95qTId/txIiE9sC7wcaB2cBPNLQBGLLQgQe86UzlfqdkacgTAPYwAviHGeSHTgm1GqMAHVOmgtrOMb4GGWL+Yr4L5bPLaMU7Qv+7fVS3RLh199a4O13h6olre26vAO1jbaAeC3otPVpPAFLIIA3obQsASEXn1ytEJOGg/SxhUgW0kTJFewwWfG8Bj5/c3H7BB487Pazy4A/ItTpmfL48oL6zRklLUG3ZrB4AvbEn7K9UcwDVyF6GqDhsBfncdman9qrNzlkIB1AVsAFvl20EnVqM7QZd2oHLR3ABBWoOuZUXVDkq4QIeqxvSA2iDhQ7qb3wI0NO2vVWt1V6WgArgVwFgk92uUS+pQQBqEK0wgH6O/VF7u8So1jsk4wT7rKkc9n5VNjN4BOoXzqkPQMLVbwRBfeQQtJdic4xT+AJAZdmBjZ/ts6m+44C9P0euapFjz3vDRryrifYsptrZ4BLVk5kAVgv1CMDso+YDWIPUTPqAWUo9V/fAKqJyoYHyq+v0ArWY4bhAmjlI+maEo0BWynJygvpB+5EPgBzWeKkG0kCLYApIEX07R0BeslpyAbRwy1AnQatnjJXGoG0Orpe9oHU3Zkl30FoaT9RpMF0RS3N3A+/uuFv1noK7WmbcpQzXAc8yzy/mzsqjc87OOS7nJyWv3+16n/ukOM7hhkMfMByIkv6WMzo0AnsJD2aopeZgSFR9J8BpjZwx5Mgd0pzcRFlKUEL3x5oxP8X8FJ/lLuROc2U1nK/eZylPIoZHjQ/k8heAfKO8CzMKQORbRKvy4K6lZXEK3Lps5h1wtdPyoIGrvwwXDxgH7SBqrJCaAPprNrlc32wz8LX79jQlOnYTtjM5APgM1D9WlQCh/uE/WvIhFJ5dUgo6Ijao/QDK56zkzzmfWOmsUv1iUyurO23ges4lFaAxABsdCerj2G3byo50aCvnVi1lQ3XkI7FdjBLtjI+Fjh/tF/YtI+Mc3ZjavAsgSuzA3NTu+cgUx8Phd9kLIAvskpSUFbt0tsLWmZExToD+VG4DiGav9CWH2FCgmRIJIF3EliRdwHZnfyMBZJ2j4NLTQYmewF4HLXAyz2NiAsiXjhLcOtufV77FplV0kGtAHckhL4O5Xl7nM7iZK/1H3054lOxLCDqXGdtAK6u5tLIgLbXGcgOYSAqpDtBXAWfR0IDpHOUkWLPVVCse/LsCmv8XCF8Q1tZdBF4f/Vp4s5FQ/8faPapMA2rQyEwHlW1lKjsAV3VK0iYh/99Q5hYqMdogZM1eCKA51wt2BQC/k01WsXtu8oZ8Aph4+QLQ1AVxwdMPk7s8Ow1b5m47sLsbpH6cciW9CrjzG7p7MATHm+nBCWCesd43V0H51aUalhgK7c6/dr/pZgj70DPYNQeUTyUFhwI685zrKNQpPGZ3SzCd72Ng35XJDnwg0Qlsj5yAeMbxS7aYDHjs76smUp5kkJtSTZsLzfo0Plj7e+gf0+flrndgyvqvn815A5IvPItIjQdPe89rnvmgTZBO2jGgtnSWjqBGESQI/EYmaSAPpY98D9oY7bHm+sdNl9ksOcfD1+Fx3N0R178DT6FCn1Q9CmRpiVpdUI9VPoLAFTvDUEudzutnznIjr71MVZWUndE9cZYZl5yJ/zT2VfXczqvVLGUrx+dyMp49znLmfYfwXE1ddFzTNZUCqjZ3GQS8yqfcA7VVpSKgMp08+WNm0RLUEkdmYJqtgK9GOT20k+QGoAyvA6hr9lVn57egKhB0NGhbkAbqsFqrtgE/OKVup/ytSto/mDphlxq5o8oBqKcONO66IzfVks0AarDzO021FwCqqJPRvWcHfBWwl2Eql8OfW6T6Aqj1vMI3QAFyo4GUcOoDeW2Qibzl1Ddy86+bm/xEgYyRRCYBA7V+GEAbdYJ2ILXV1zIBtBn6DnUK1AErlywHbYG+RC0A7S3DlNmgiZko5UBvbcTLS2BOdyljJAS+i02vXBQCHyWfKboC3HfMq+e+ztc1pmDU9Kgfqsa4i7p+cy28WMl/M7AjsCPooCONV51xjz3qTo9OcyS+dMc/zgwJlfR2KuxuR6xSd1SaXU63wn1bPpf35L2wvaV2FF9bfG3dBTmaxNyNefxNT221iPjzryzWOX3cs91UbJL+NPfdcMg7Hi3YBKJfM74jGaIWGS65CZEP9bbyEkTEaAYCYfO1jQCeVNkC4P5dswPdJTtP0GvKTQBJcm7fkKxmaDL6jzftf6gJ8o/N3nfQ+Rv/6IGEQmfwX543Q+93xhSbt6ayHCN1K7QCl5IAktvZb75/+1wZRy9Gcy69SDsTpKhd5Sc/NlYop/N8CYfeUMWGBsk+qgDYcHggj6wBkN/tajzdnAxyn4wAkA5OZnvKgYOXFFsnYLldkpN3xX79tN2rkvZO5mtgV77n2QqlskjiQNbIEmZAZktrC3lg8tLHd/xVYeqdx0FfEgT9uPkBwjI8ecJ2gbu8K4+7EcgXkkNeBZTkkZxACbVT7QRlqqfqOfhLB6r6/eCfFgj4s6Bes1orq6yHWWumvTVqGFTaWqF3qWRgrDIZDuopORgJCKazPLNegFZCAc5mcQZkNQCjSQSQN16U+rzO2S4HKGJkG8jbfM4o8PXxx/rHwL0ZDy483ga/PV4V2LwPfigy/+pv0yG1c2p0xkZgh5rEUfCd8Ru+Y5AYnntn/O8w5scRIwa8A72udTvfoQqEjfCMdp8GdYJTHMPm3UU510Wkcxz2QifaaRzUsa9rmYkdmMUJeEHn+1kS0mwPdz7vLOzoDGSrJzIHZJ7WiDmQvDF5R8pc+HLUt+3mDoYfiy+IXz4I/Hf86YFt4Ml0p3jSQRsjP2oRwEWqSBXAi+0nd1h5lRv8c/y7fAHw7fa7fb+AfK3/7roHpT/pkDyyNJTM1X7oJ4NAvnS18HQF3lH7aQ+qt5PxvO/0nhYre3nx3ClV1rQL5jx2zs4EJ4B8quzMpYcDiPvVydevOK93cqhOdx0B3o+cEt4cNBRwh6A6D1hcwQtscgJNPScDTFI21voGNlQt2/k1LzlTQQNnPgo6LNX7Tq/wurPsuOB8H68T6DzqAi4gxZlFnC7SC+OYLMes0+9gh684nw+xXx86mN6QDr84v8dVbLmqdGdWuuOQX2Kc44tzAnaE8/n/nhjEP2/2Jzy2xJ/6gwVkg7pnPeBzUJvMgioTLK+5V50B65vAIHUWguv8xa3PwPzS/4FVDYLvelerbRD8y3vFigX/5KxosykE22Ra3mQIa3S3yO/HIFoeN1q5EgIR/nyZFU7eurvk/uAHDWduTTrydMzT/pc72ofkc5oFmU4JMtvptXkduoDfQU/6HRfG4BHna3scza+QMonbSfVcpzyd3UfcR6I+KXexdLPSzQacdh/y1PC0+iDJnWLFmzXD/C9tejrvfh+oPTGtb9KnENdXn0VxiHrFuC81IaqkES9NISJT/wETIrZqGkDY59IOwN1X2wnguipDAPTdTgFvt9i1+BBD7x/ajf8ewEKaHpnKBt5e/6+NzP//uYlzPGqgkwEccdrLxgszon8FdP87+Nt8kUGE0HKh3ksIDm79y/Om87zh8OHi/x+fsyfIWGcMc3LfeOcW0JyJtLdtKiEjbQL7i1shp0N/+NPRt8nrlHxzOsDu0TIRQIbyM8hjdsnb8HSGVZwuMKDrozLmDfi9Qtrf1lbQRNI1HcIahM0OqwdGuvG18QVwjBh5H6QgcSSAmqVmqp8h+HnwefBd8Cb7SnifQ97kPB8kbISvco83B12HzjXa+1/xgLFP/1rPBnWX89wEdERWOd/fzlhLOBO8+0UfyS7hKkfOIIezao1wFhLqRYZXAfDxSNaAhLka6ENh39z9+vHeMK7mlIjZXjgy8djps1cg81pW4Ww/SCOeaBmgBnNRdYB8kqdSzqbQr2PPc29+AAMe9SnZpRXEj4r/IccqUANVd/U5oAjgSM+KM/k5pexo+3lZ5pzXPE5uF/dCUC9Ueg0ddxHne4Q5rzqGKjIKu6c2FSSRXFhAb+1lWQu3Wt4pdf97+Dzmy4TZ/WH5gdXbNhcG88vgZ9Zt8Ljc7T1vg5TR4rWPgPFEqdugcqkejIfA/MBZfwC87X1Tve2AmlTjLcjzd70OXZKgTNleub8vAK65UZviZoOqbh1SdYFU56oNkdqzHcKycsL1M+duD03Mmc7/ZTgaiylOZhd0ng+Nz5yApznvS3dmiyxnPwYhqQT739DiJ835vDhHpDmfkH9hm/7DWzp0ZC7n7neIVCE1X+des/f0j39xFr//OJ5/zGahwPavm/zbGNr0f/t9/t8u6v+r7R+KSRFooIYokyCoE9avtAGrjHlOHQVrQ2Cr8oHZL3DDmgrmTP9wqyoE8/tmq14QfOxrZv4OgauZa601EHiefcC6AVLlaZWzgyHWfevKd5GgebN33zn/vG1yped1UlPmFbj23s16N4ttu01emtI001my2Xh0yD5tj157Sf5C29Ln+JgGd4dAJo79jdN9QRytL9kW/3LclrgtObcaon+qf1qlorzOQ3T31ohnwfaBdpBzu3++Nzd4EmmMD4xaWjc2gvFEyyQnGCttoSzjgV2Q05va4Hwt0+4gaU9t7p18IjNxgxwR+yfNE1JXQZyTd0HZuKHLztpFe6HsYZ/qs05RoSKhi+3/yKZCQtXbX2R41v/7vf0PNp/Tfcj4D16//+IIQwHwX7ftYt+ahgoFYvsdV5wHCcrOgAJOEeUBtv/uIAwQDZ13gDM0xwPPG/p/V9/CQ8N/HLsnadPnz2pN5TRIOZlnazuq/rwCHJNy6mdQM3lALjC7mbq5BLy3/GO8+yG8ffgA9354+92O6S1fg1eXNP2x9qtgDNWW0Q/U79YT81VAkfvFL2AHuCY231FWOlNgnhcLBEeuwMl4Uwi5SYU8NEKB0A8o7tvFMLWM3JCxOOOT9A/gzu47ux+MgIy1mYWz7oD8KdtlCMSOi60WuQ4q/lquUonu0KPXW6PbDoc3Il6r3TQL4h7ErYtKBPJbbwS+AD4gxYb7S21bCu6F8Qk4hRa7N6vcLybhf1W0Cb6Y4h3wtN07Vqaz32pO7/krcWGv/MeCSuIigFQ2t1IDChcrkDdxKwzrOfDn7t+D757vT+9ZWFtlY8ud1SF7hi/WWwc8+dz13HdBj9Va6GEgFr8gIBUkl5QBSZHhkgIKla1ugffksx8edAV/64wqz5eDPijy07hSwDdscQKv+heU5n83x/iv3hX+b+/08N/b/rHf0K8c9d/8pL2FAlvo3vf9B+8LBbBo/u/YQqxLNwEsoK6slHCgkrRSnUAOSEfeAKmlCYNBa6ZVlGZgTdXek29BG6uPwgQ5p22UvCB/G10kFiTTeE+7AVb/iECB9eDfFmGVOgARr3vr33s3tmSEGb4mfH7Zb6IaRv4WmXrwZAaZZJLtMFgNp/kQ6sVp9ZzRwZJo9iIH6RIKcM5p0RyGkOaUKuX9mPnRX0Z/WSiHVktbpa0reZjZrKW/Vj7mXmCgT0GuQoHH2ZvAWKI9pDkYe+QjAmA0lsdYYEwXBaCPsKEI+hmJRwftHemGC7TvGYcCqcFWtRxYrobyCMRDHALKwnBWQ7879etGysYjuf5plQQgTq9Mk0H/X18V/4c2+ad//7O3af/p+4L/gaJH0FkL/0d/2y7JZFIaDZ40NTN5CEmDzO0vVrl5QFsijbUlIP2krvQDNKpignqqSqjnYK4zy5qzwVfNl9/nB+0r7aS0gZbRzQbX7g2993Yd17orxE+MGx51BOhoDQ1eBe5RJxSwxO7SKofQP9Qu3alSzvd68iJAOAJAL1ifdjHLb4M2Qvw2IB7Q8dmZavBvVQMqv1+uevFG0Gte199bT4Qj40/8dOFzyDEgdkT0RqgyrmKg9HNoUqx+6xpfQdkdpb8t+jO4vnOtck0C5bM+ClYH7nHVKZ1WdqaOEk7ZysK5TR0wE4TcsELZgx2AfU4Pt77zvWs6Mg2mg+v7zs4O1DtO9/qMOB32f154qZOcwQvSRaXRCcp/XnphkQkwKmLIot7LgR1qn2oGa8v/8fYuC7I3e1OzAU87V3PP66A301/RGwMd6EpH4Cl5eIotkvQj+CenRD8qDoFX03skj4bwjolmsXjgIBrCP1Ca/7v937H57btIutFNmUBX8bMA2K/1lg9B7mm5WAyc16aotSD3tK7SB6S8FlS/gjZEPyyRoFXSh0pN0PrrH6q+YL7l6RL9MgTaR+UuWxhUpdTwgwFtuvuQ6/3g8JK/Rh6O/Dnyp8RKGYUyybz0zFYPxnCuZMPhv+mO07cWimMbndEVApmctEdxapfaTHt0fRAW7fF6vOWy5Kz4hbjzekH11PoW4nP7f8hOhKgx1sLgH6Dn0v4EMPpJovQBvY3M4S7o2ZKMDvpRuYwbtNfUXrUXtKXcZQnIu9IUHWQpKfQCZjBM3QelHILtP+tL2AqYYfLvafz/bv/nt1CAK2qz457vs/ZhQHKy2QELKM9xyoK2XDpqy0E+pqd8DFZFS1kVIbjRrB7cCP5T/m/8D0EFaWR9D43P1VZVz8DQ8H79O8+Bkq2Kds43AtTb1uvBKKAzf9INxCXr6GkfiY0+Bacdb9qqff/EWwsFLrugYYmNywv1rj50Qn+ZF5m/Xfo9JamgguZpMx3y/ph7T4788FFa3/NvRkPG5cxp3jfAtdWVaZSEaHdUzYjG4CrkOuFaBCyxdPUKqDfNi4GLgFuGOOjT507AOmcfn6oUCmzYqNigw3NTTq+UF2Apu8dWzw5ksljs8r3HwUAHQzw/pySNU1p+ARl7cS/Z7gQWg0AtZRyrQIZRWTZC+fxlfiryPXx6eci+d8MhbLYnwhgGKw+uK7rjN8golPlWdm8wnutnjJMgdaS61AHS1TinuLccwD8rPeLpbggUzNJT/gCOME3s7ynq+L8czf9u/zdtypG480t33gNMfmI2MEoWcwXkO22PfA1SUGuoFoJU0N6RViCfac/kZRC/PlYSQTtudJZ9oB02KrvKQTAQUbbYKAgmufflWQPGk+D2zNkFHkSPjrwbWahY+pOWmmjcSLL+tJRFYI99MHrIj9SBs+k28AbtS2d8J5TBOcxxzUGpaJcjCob3Ce8TPsForX+if1IqlsfSWNqF19S3mKPN+RB/29fB2xncW5mnKoPRR6vP76BP1nRSwEjgCuGgfcs76m3Q3uAcaaBN4RA9QcZQVx0COU0JNOALrjANEFxOxvFfuY3/7/b/5SaOgsZz9arKhOczzFjehYwBDtlyOrMIB3O1et08B/6/Ai38f4F50xxk3oLgOnOvuR/0IppbWkDNTlVLlmsGH/cb8G3n+VDry2otykSCvC0J1o+gvCqPqgbSiYKsBPWaaiSOO5RDeA+13yXEqQtJhzu9toAzAb/pKN70ct6/QuyGf94X5SMb3nCH4UBbx26khHqLSIisFX7GPQsiB0YEw2x3xI9VB2Cjmqvmg4o3r/srAN/jlgaAwTusA0zlc0q89178gnbg1ZwAZDpMqbFORlfbCQFBB2RkOnSP0uwBUNWc733sxTmJAHR0xwbqBTDiBZU9tDklQjkFuLhNblBfqVsMABnHYOkKFWaUzlXkaxgTP6T+uxUhb3ruj+PnwZIzKwdt6Q53Ex6USnodVCXVkEPAfuo5jC0ArD99J7JKQaB9et1n5YD1Kt464bz4v6Ht/94t4Oj/DGUgASCXFMAAGSSbmAN8J7soBfK+JvITSDW9q9oAWlk9mRagBbVRkhPkkd6BGSBl9Hmig1k9vH6e3RD4/7H3n4FWFNn6P/6p7h1O4nDIOQkSJEoQEUEEERAEREyAgqIoJgyIEUUFzGIAAyYUREVAkgkURAVRQKLknDPnHE7YobvW/0VX7Rm51++dmTv33pn/z+JF0fvs3bu7d1WtWs961rNWpo2tkQ/hybGXdnXKmps+Iq139OV6e6PjI1mR139aX0zsmdijxYaik4IqDahv8+Hcd4Let9EXI0qE08jcxuDS3XPq59Qve5VzlhN1olUXcT7VaBIKpZX3B/jfQqlnkz/GxkJ4DjfxGrgn6KMGg/sur1IBnI8oxwRwziTKanBu5DxJgrpPTccB51I1SIVAVTBUB8eU5Rxh8mD+nAT/2s0AnjKZ5/HgBHoM34PuZ9I2itnBd+BN9u7zpoC3mzVeETCHFnwBkZbhd0OXwPntWw9teB089P6dE/tFoN0FbVTTteCucq7V40CLf1Q3BNJUKfaCzGB3QHaRRYECDckgZVY9bcbMFUwCIKFsuRmbMhzEbisRZC5tINAoX6UC6M83okeGrKPSzPlKEZCQP2EYiOef9M8HiuR7qoJqqlqqFkCEEswloP4EcR8x6SKCrTcckH48Y1jbGuGAF5SNpQWJ5aMN/62UiQYJppxwkL4h57LIvD8w5GmkAZlkURKYwly1BiijyrIJ/kpc+i8FmGxRrOnm/ME++Cc0yL18QklQN8tauRJqPV79+4o1YHi/oc9d1QgabaqXqL4W3tk4tdXna+Dncb/O3DgECnXhslhl0OfJtfIVSE25SN8LyYsK6+YeAflchugQqM1q4v8UH+LP9r/QLMPgHALq/rnqBrJB9VP30QnUO2oRBaBqOBlcCaq2s0X1A1XLGag6gsLpJNeDU9fprIaD08y9X9qCnxVpnj0WvMbp3Wq9B/JyXsefjqnekdLhxxOtz/gmPT3tgfT9Ob8VE3smxkmDzZhMYdwgio1jq+G0N/0Ka+C+ML0tm9MoUzIGZgysfK8zx5nuzKpUgccRhtAns553MhGDzN7+t8lPwPla/UwZcG5Vx0iA43OhbAGnsfoUAUfzjXJB3cZ4FQFnbjDNVXYAvKg9BoC5LFhOLPwof5vS+5/t/6oZtFvvDzyIvCH+ZQCSYWoxfUQ+RcCtjGQoOJepAjUSyt1Ypn32DdDj9s7fnvMhDP3susHdF0HTGxpeUKcfuEm3SL0Kssq/2WsD5DA/WNDlM/UREKG20WzYRhApthG2/cYgHTbsz4TRHv0LeSQwJEfUCACZljIgAaBR20CHm80ZSweZTjxntn8eswmMRPA976NBNsitQX1BULZAaTCGyxtlm1JmMyBB1QrEZB6Zun8yyKR92DsxnhpiWZ/mWWea4yqWoKBM5IH+gKNKEAdVgfXcADiywRhAUUaIz+TZYfiFGMEDz1yvBEo+pFEEEuMBGgA7pFifgJxK2bPTgMtnX9Ks7QvQvKhhbs0v4WtZuOmX72HBgO+/WunAxt5bFu56GXIXF6yN1QZncvzFvBuAiXqEfhW4wE06D/0vjM8/2/9s80giQCHv8S4QUjOoAqqvirMG+ExFOAHqFVWOwcA7qjs9QF3mjFA9QTVVL7AH1ChnOqtA3RYeGfXBa5h+VtU94HcLvV1iDrive82LPq7QJ/PszEYZYysNOpmRe+zk0r1bpYiylHUDcUbcmaa3El4m29B538bgepjeLAVuh/AZ4Z7hnpU+VOPUMXUsZzQ3cQ9XcyT9Z//55BOQGdJHvErgTFJVeBGcNkYoaihpygFnarCsOOFAMMnZG9QlUo+a/ef3Zrm5LAUsBe1Pz+3fotl8RH83bVUVKHzcGa0ugGg8Ul/thbRY6H73CSh1dfYVmWWg8eZ6r1arApdnXXKkTRO45M5OyXNiUP6FcgNLdwN1mVqn7wQZq5d5XwOeeipIgJfigB6vyhnFmbdMvbK031OqpZcxEHGjcIMK3i/Gc0nYfDECElJT2gOo2qY+4Gsm9lYlGLnyNkFEOpzSsLR5ZpasUZKAFdfEHAd72pjxAN8JpN4Ybgxa3OS1YTRTE+b6c82nbV6kbwwPBJzmpLn+7upsAPU1l5n32XTWpgDyCZVADpNnDHo+RlHWpK1YQ+abv4eM+HR74yFGCfInM4zYU09ZBSqsZ8gLICJr/bIQylc15Rc4s26N2hX2Qs3O/bt2Xgh9frjotmbdYeeZm/esKYJ9I/bU310aFi3OuLPSt7C9lTNevQ/czRWnsSf/bP/O7VxKUwrYxdkqE5irppIOaiEfyjbgddaTBHWX2qyeA1XZWSs9QeU6hSob1FFnDDNBHVWeOgz+2ujeiq+Dvzb0UNljEGmqph85kfN4+tG0FWn5VdY5vd1qbtVQI3+qj49rKny7ptqAYxLEHFPw1JlkPThTuVstjPwY3hHeEa0Vut9d4a6ofJz7OM6J9JXOLTJQ6kBWaW9M8h1Iu1wm6mfAuczxuBCcLYGgk1OorgFQ3YIQufrQZPOca4SpXg6kaVRNs39ub9IBkimu2J/t36Aps0CFB7hN1FC4YGOTgRVmgTeszIay7aH0veUGll8M9TfVa3/GA9Ccxrec2R6qFld5usLr4G6M9Ep7EaSxruKvB9mt7jRSZLvlSQB50Xjz4/gWQB4ybMHtari5CEvktiSSjubamgEQM5Jb5U0M7gqzefINdnBTkCcnz5kySieNCuLJFDkl15zPfo8twmHEplP5hybJxnh8ZiTLc2YmdDHXlUyVD77dvL+suZ6gdTB9c/O9fmBw8A1rMmREou9LVTcw6RHKVmtoQRAb9cz1WYMZTP/zU+BSsJ0NB2xjNcjk4ZUK2K/SUG0EkPPlYhBPfHkdVERW+zFgiXzpjQUZqcPewxC6XQ2SZlC5d7m5JdpB5XJpT1T7HBKP13hFXQyF0fxHs1vC7i6xBbQAr2GKUP9n+3du1hFpTxgBvkAoC0RpwhzAUT+qn0DdolYzBBioqksnoJ9aQxgocNpxLahb1UG6AnOdz7kH9MzIF6VzwY9ECsopUFcVDXS6Rp6J3hM5Ga5fdWnIdZe6ldNb+PjN/WbFJuaW0k4OSgv9pZ7pIGvgmpnLvSRtV1qXtC6REs7nbgO3QcU1lOAzZmfUcRyZLd2JZ870miW/AGeY3CQvgtOAbWwB9WKQuM1bQQhbTTXT7CmzHGw1+8TzDTUgrmzREsv9+hOU/DdqYtLQ3V+cpuop6Di52bGK5eC8ZzuUa1IF0o6UmVylNUTvK3lxxQKQwW6F6MMgl7DezwYJ+7ckGwLaWSVNAfSbEoyQ5W5g6H5RNrXXJgMbyDEoXMtfvAArCRawbMMqMIT3BdUhlKXjr0l9KqDRVzAe0NrUSAw0TcVsuTxD4gBDTjZVEl0zUu8zBqSC8eBEmellSByGpSnfmcI2RkwJCeoKYnO2zLhXPYwBipiEeg+bYRkkBa9XgTpj41T6RjC9vVRZn+A+ypnrGmFZlGbj0NV8U0ag4IIXiGhLe7NREHOdIRVAmS8EWiDSVXcDGScb/XOAPbLB84A3dA9vKchKnZ7sDeL6PyQuA3nTa+CNB32VbqlzIDyc0t4U4CfC0gm48Z83Bv9s/4fNJoA/zeso4BA1yAXC7OVVIMwkrgC+pAUOUMuM7m44hEE9RlCG7H21UH0IaqZy5SeQjqFd6TXA3xr5tIICGatCkQWqIHJb6JVEi2q7I7FwuXCl9F/i0UQ0EXUvIk6cuNMnuCjHZJI6h8xFtrMGrp7pT4QvDzcPN08b6bys3lRvlhmrVqjLVE837ozV7/tvQ/r5fuvkGaB8tYN0UM2ZxlBQhxjNW6D6mbINv6lgeWli9r13mGUinlpG7DT903P792yB2ajEJwiEhrq/qhshs2faa+HKQMy5QZaD1z2ZGT8O6nX5UL0PalkowTjAcbo6GnhUblMjgKfEoRGAHJWAbbjGCfLTimhlvjHP9KNMb7dEARSIIZ24QUESPjE0/DFmKsZTsbiA/KFM3UCVykMLYlu11RTAUU+bkekErEUwLEjLkfjEjPSS6gPzPEaYv1jDG1xfWC0GUM8bqLJ6gGGklGrs4zRRaVapb83fDbnEeIiOSWRHPQKAb1iLD5jrb2OuN8Pw3HoQcKJdFcj2ljJLzK9BpXoU1hO26QRBQn+aKejyovQERCbJWcBburs3GeQHnfSmAGHdzisGwnqr9yUwQxd5m4BNUkrvAR7mKGeBnoCvrgKWAMf+KePuz/av0GwWY4i3EeCorOcU8LCclJFAe0mjFshCuU2mASN4hKkEakICZBKnGNRblKASqCz1pLwCiHtuVIP/c7R3+fogNztNIm352K3n5jvrymVHq0fPj54ocfapo4XNC5sfqciP/MRPtpybYzKg3fPM8WXWwJnws2qf9lG0b7Rv1jKV5VRyKpVcTxWupC+4EyUqMyBjgnd/cgSoXCZTCFxBK9Ua6E4YzV+00MoFMTfJNZGPSwLgRW6W4GImEChBNzDT2XK9VIo08Gf7127BEI/JzzggDYrfTx4CnaMP60WglulsH1Ba35FsBTwlTULbQRbpN50zgHf1Z+4G4BH1tBoMqpXsknYAur+7DkCdJ0HVhC6G7p5ktflmuyXqc1pvY2UVAOTXlASXCUEbj8kJlFbUE8Yw9SQCaBJUAeqRpdYBb7KZ1WDSkoMWkDaMFJqsMonVEhgGFWItAJmGRWnkd3mB2UAJDqhLAIfjqcKq1nNKmD4gg/jqOwC50cTOksYwvReU8VFho8IoRtrrmaD+IWVTUm01ACRiEtvFpCFYSs1L5tVuRsw5mTKc15m7DHT714kAjmzQVYF02er9AGTr97xewK9yu9cOuFZvT8RBnki8e6oLSGlvSVFP0B15ky+g8CkZlNka9BUUOj7B4vYrf8bg/l1bxKQHjQygctkjZ3MniJJDsg9khOziIEixPCgfAvUZxFqgSC4kCTwm31EE5DOXm4Dl+AwBPsChH3CG6ueuBP1tWJUZDLLUeSKtA+eqdmqxc2EGGZPSH0qvWbY9k7iZm3d8Hhg4x+TDOcEMRBkRZnWdNXDGqKgfooPDBeGC7GXqNd7hnezfKGYmM2jkfCfFsgGiBX59bw2oweyhIai5FOGBmms4bRuM1NNNEuQitCaQU9logJE5qQJ/QZ8baPerBSku15/t36Np0YCSWXoPsDe+yrseeJCV0ggoIdoHuMO/MXkC5CGnpvsx0MK5z7keaKM/cTqA6q0ctoH8zKWiAJzZEnhsdZ1NALKRLsBf5Gix5AllqkIFVRKwHpMtd7PRen6mLn0iMCjq+sAQyBNGKeSQmgWA0AmIcIwBoCrIZylfzSjgBSLTVA1S29mWqjYR1GcrY6DJF9R95jqGAyHK8R0wSb7mYaC2YVFqtAroVtnmcxUs29IU3j1kYo6WlbklINvIhpQWpRWVrmDel2GuJ2BDZhg2ZjVGESToaqCKegcHVAnZqBYQmNelwe0Zcks5KgBKPCkDsl+WagfYqmt6HwG79OOJScCH3sziNJBDsbn51wLXxzJzWwNd/ZGxJsAcGcYeiL8ulSPVgU6cUl8QeIt/Esr+nVrwa1kF20LG4wLz5RhHgFXyGKuBJTzOEuAXgYeBXjKZwSCf6GHsB6ksb8udwCBpyy3AeqmFgHxtKq3fyBE5DGovIfUy+DNCH5RcC3q4WzLzHcq6z6llalBav8gzkdzI+jKzVH01WM1w3g4EcRyj4qpW/PUlg4qepkXJMecW9wP3g/R8rlP71L70iWymHnUZ7DTgQrkAwgMkW+cBEzhJHlDfnO01UyJ9gSnn0DyYttIx2K/ql0yl3g5BMF3ipgrX+KDamVhx04FYYanfSxT/2f7VmoEo5FwWgGrive+3BtrJ/fI1cEh/6G8G+Uk/nWwMqpbMcY8BD+sJbntgpfOEugk4ITs4CrhSM4DipI40A6CUE5BD1gWajH+l8Xlz0KUWeuvRBQaupfHUSps6emIqr5srll/MecIGmhNmmPO1IpCyToLsJ5H6vqrm+78CUM+a6znHkDyMJqS8ZzzJiMoxr79prk5ApRHHBRwkyPykpAoqzz9hDNxdBkJNpiTYVprrCso35aaevNVXtFjHvOCXMPUBWxtRJQPT8DzVCLLvGgGPy5mkg3zPDrUYSOIYpfo8CQzuL7wGhGSSLgNc6z/qVQWp6/8c3wXU9b4p+hzkh0Ru0X6QZ71pxfcA++R5Lw8YKK3lW5APeJFFkLyT3uGvQDpzg8oHo73/Z/tXbwo3qIaAryJAHrNxQAbISNkN4sl6hoC4upJMBBF9TFqDtNU3CyAzdVPJAblY50sUpKTuygiQzvKhfA9yWJbTGlgsGSwBCqU65wEVeUzuBenl3Jd5E+g5TtmMlyCUVKKWRJaE80LPh0aXupKBvMRy9QCjmMqHKohu4xg+s936qoesWsht5oWz3O1OK6dV+kj1EDWpmXYha9jKJgg/6/fwi8A9JDVkHqifWcSFwKOmTEWDgJwthwJumF7FrQD6IXkbQCuZCeBvVgHb8ptAL8JZIgHH62sj6XtewDFTNxgD+Cf15F+1mewsnc4Y4OXCWfEVwNd6pg6BfKTX+NtAPac3JNsASi92uwAxvTDUFBBdyV0KKHW70xlAXefcAyCbTYystgQV0weYhT5uWZPKCPGkCAuBpyZGdLirqdB9liFz+FhtUrtZMqxLZWj2RkFETHmhALhTXG4MjsJKj18LIFETq1tjpML+YnCCdANfBWO2rZHgaogPEsc31++roC7g2YFCiYwwBnq1FU0250HZ47GnfY9txrCrwMPNCJ6DujG4Pill6hY+YjzgIG1CELkJQGaaNIgTEsz+5fIKgOTq9gD6ES8KfKkfStYEzvW2Jc4GKfY7JLoCS+RH/2NQUZ7Tk0Dul/OkCchn0k7yQZ+pn+d7yNsnD2TtAT2AU858UAJagdGj/LP937fABoRNHyKqokCCE1II8ql0lEnAFDmfCMgKmcA9IE9Ie7kfZLU+IGVBL/V7cA/olb5iPOj1fhE9QI/QfdkMcosuI7eD7ua/Lx7owf69Mgxktr5QNoO8r+9hKkhXHWEryG1OesYhkFynQtqFoHbQhxnO8NC3bnNXlVzp1He2OB+6L/tBMZYXzb3YFcJmpta0HpwVPRrmPORc7Fwc7aAuojWtow/LOs6nJdeGbpbj2gP3SSLSEdS3PIAGOTsoC6OfIR0f9AEJCvBdFEgj+wVyL4D/iwT1pL8OChnqrwKSib4riBCoqwLI0llsPLmJwTRVUbPMGEP3N9SD+7P977SAR5VGVL4FdWtcJU8CvWPfJC4AyLxAJwEl9+rdALJeAoithD8VQG7wKwFIwg18/fqByJccVoFY83UqqPJkqsun6EmIqTOfIpnYcjMBzX+zIZfMFOvh/McCRUHrZfpcALQ5XxVztqGp+7QsS2MoUvl3xnAqW1g1IH3ETOzr9qAmh3rQnDdmryMo2CuXmOPVKQh0kuktWcWSYiy+kvkHv4QtsxNAr+eb825mFYC8YfijgUeoEAnqyY2WQO9hv9lIHA6UVORimQ0gw/wGgMhFfgD53iIBOWWTbAOQVbIZQK+QXwBf2uo3QPWXEn45KK6qz4p8BLHrZGn0Z0DRX/L++jr/bP/LzXIcHHMU4BwRvsAF+YggSLRUJst4YCzfcDfIZl1DHgQ2044XQbb7uzgTZJScL6VBd/Vby08gPfzx7Ae9yi8vvUDH/YGyGqSnt1+vA32lN102g77Qf0R8kLP9abIV9Ey/pQwE6ac3SRhIlw95DvQM9UjaxSCdnA+jJ4BBTFLjVcj51e3ofJpxSfiFUDKUDD8VGDjJN/doKqGkakpUsR6cfcMR53GnvFM+7QZ6qlfVq9EYDgliQC8epRyoyylHJlCbKSwCOcB4mQDSVa5UQ0FXCjTKvFzRACEvAHT8CoHEqv96UFDQmR0UDFQ3ByRr9YQBii4Lyrw4txjy96UqiHBYJXhzxamq3n8Gq/+vWrDMRxnM18BjRScSjYErCr+NTQCkdBd9K4Ds1lsA9FodeGhTCej0gwxLsJ7cCCCjpBqAPBWw+NQXsiP4hpT6/x+JbJsEABljruhvbb+vDG8/aeZCkI33/2xvmndeZ44j5mxBJfRKBpSvf9q3wI7TzmM9MSuKfJbprQE3Qnr/pcdjoyW5AOyXTwAknPqrrdoclNi817BAHYJYXTpdAZgpvQHkl6AuoGylLCASNr9PvlwJCIPN71NNPgTiMkZ/D2qFrNQ9If96eTAzFwpbydD0dsAbJBlrrvH+v/kX+rP97e0/L4plN1auQek2yI8AMtqUkP2YNXwE8pVcy0fABpnGApC+UkY2gtSR4dwA1NZFMgekWE9mOsgqXZlzQe/011AJ9Hv+ZVIV9HveN7IH9KfeDr0B/KneWlkHeqbXSdaDdPUq8wLonv6T0gqkp5/OFaC7+PVpDrqzv1RvBTmH3ZEmIDnq1fBTII+q6qxTM9T96manWbSBm+8edc9xj7OYNawWUz1ADNYiJkovT/6+JCfkkKuuVFeqQ2QwkpEsw8Y+9hl9B5dVOKBXSl8OgK/kN1aAd6ecjQveBilHErxZATTpbZHqAO6sICLiLDfWtqfJ8nmbswEYyxsA7stB6F5KBLoQTvMge0idMJGXM4J6crQ0y90M01cyP23a3zQM/mz//RYsp5ofmAc0LRyfmATqt4K9sWEgF8gtEkB6J/R8ACpLwKsdqF8AQnqvTAdWOs/IZuAx5ssRUGOpLneBJCkwpAedij41M/3pHkDotP5vbf/5WHH+n3/962bH0pf/6R9t3t3fjDnI6L/3E3/QrKELSDB/KSpl76jZ795t6yn+amKWj/ICqDDd5AOQ+6WdOMAaasgq4JBco8cCd8pwCerl7dBXAlpayydAZ1mpT0JePX1x1koonCiVMzoAVYhTn7+qUvj/0ab+cEt+ukRnEItNGP8+mZIzsNueEBpwWUEhyDS5GQWMRlBAxFCQjstUbgMZyIOsB3ZIoPbxsLxLHGQAL7EPmCb75BogX9aSA5Kh58sbIK/LRPaDRPQkOQ6yRU/jddB9/A/kZdC9/N08Ctrz35B9oPF26l9Af+Q58ivobskysh38dsktsgn8Bt5d+lnw23inZBj4pb06egHouDdGbgLdWo+jOrhPxhsdrAfOlcnbT54NqoRcRh4LnBpqobopOi9UJjQ9tMcxlb21gSRllulN8EIeO93A7SSKIGwh2InmoQFFeekQlB/Rr0t9PPAfCaJj/mzJJg+8HHlZTkGykR6gouBOZQYanBkBcKQ0Afn7RnkCgO9kGoAsdl4EkHcDFqZ+N4Ck3LuCCInTJcifc9YHehbqLakLoGob6a8sI2B0seGSzTADKHnandlhVdnoWJy+GJr3yZ/wyd/aHOWAKkF1eRe4ufB4/Efgibwrir4CjsoC/QrgyhzpAyj9ug4KePaQQItwokRAciUiNUBdL7WkF6CkvqG515e1AOpL43F0MlqOypA+/u83K3ZM/ec+4z9qdv/378LWvD4JIM/KI4ArZ1IP2MJTsgQkX/rLW8ABuUqmAL9Jjv4CpEAO6jhwqyzXE0Duk576Ozh2h15R6lE4dUR2ZK0GbqEqpYG3SP8//93+2c05rf/P/uoaStIJQ+k5maIS2VG0lyA26VIEZDCHAyAjJVCuGSeDcIB05pn4ZZj9IHMp4lpggGzlGHCSMXIUOCrDUCD95BhjgTFcjQ/yuRSwHPiSs6UHyHn6EZUF/KjvkpMgPWW9bAHZKNeyFsTx3+ZVkGoyWX4EKau3SFfQZ3hrpR9ox2/LNNAt/HNkKOgnvF06Cjrk5ct5oFVyHa+B3y/ZVtaAvzfZR3aA/02ypBSBXyE5hjTwL0su9pdD+LyCMtumQdbqoz9/9hxYBX0FAACAAElEQVREq8dabOvGXolLmngF6fFyiZ8TiS0t4mfHr45fVViaH5nLHB1gEWgja57y6PpbwM9kwsgOqlOb2nI7+QjCfhL4QHk+40qioLVMZTV4FbmdMCQvkEeZCq5INuXB7SNfSBE4PWSnygRnop6GD2qgEwBPLXRPAGmj3gOQHwOXmXeCKlb6FgPsfCT7AJyBaj+A+yA1AdSqIHvJWR4AKM6wYHmRZwKNS/W2IUtbdYvqZsfjGjHn+epcAFll9rM23dwUDFI5qbrcwT76j+I4/19tdrm2cGE2lakM9E6O9N8F9crRglPDQDZ4j3lnAzmhq/R0kMOySdcCVUV8fRBA0iSgjE9hCeBwhYlhHTGbjH0BhCmDg1iXWm58EbNr+/MX+ae1AFoN8wPgsF92g+zgPX0I6M9CWQo4rJKtgJIrZQyQLkndD5gm58o7wAFZqo9C8l252n0TDi7x3yg/DuJfSbVwL2ADL7MXWGZIDP//0BwghCubCfzg3X/1+l/86ECH57A8DiC38iEh4CNCuECWGfWO9McFctnCSpAtphDvy+LLbpBZcj87gQJ5DAfYxx7SQIpZz6fAODmH94D98o6sBAZzC1GQevIcUSBDHsYDiclBFgHpcpHUAxkp78kXICP1cq4DOVd3lE9BVumn2QZylnSTiSC7/Z94G+Qr3UKOgS7p7ZW6oOv5i+Vx0C/7X8la0KeSX8kToMf67SQT/I+SF8gp0FOSIhngL0vWkeHgl00ek7Ige2OLT5WAaNW8h1cfh6xxx2fN6w/Rz4tqbWjBQv2Td03iwPFw4ZdFi4v6LTi2t8WBqge2ff147Jv4j/EfC2cFD1ybMm/+t6Y3a4P+yho4u2w9yps0pKHsYhQuLqtoSCZZkIg677lVIC83NC1yDLKfiX2U6AVuR0owHZyr6MlL4IyhLA6Qy0wpBDayWWWAdrkbDVIrkHj1z1IrAfRoeQ3Af9K5FSDkBwp+fsWgsoFbMRgu7tW8BuDs5iCAsyuIZDjnykYAdb7aCuDcGCyDaoHxyUYGdY/VxdQDkGJ5E0A9YdhyFxvDd5YRVrpWBSUYYkaZsI8xdKfrHlqgwO6//v+9CKsttWKo69jaXlm0pzow2jvfjwFvHm17qgUwKvG+twJkYtTVt4GaLBfoqkBEDuiVQFR2BsNR+uv3AZf3ZQMQBjkXgBMB2w9tOFFWQuvP9s9qwdh1Da3rlLwMKiKPSTmQe2WfvAvyhXwkbwERfVA/AkQkP/i95FM9B0jKVP0DMFW6+y0gflQfdyvDvvVe8/LngHeD7uk8C/I2m0SBHCXE+fwFYfl3aad568rFJQyyRH7mDmANv8lcwCWkgo1Yhnn/OhxgoTQnHeR5bpWlwEtEWAV8KRNwgXyTTTmfA5QBmSuP8CjQRNoKIBHJZg0wWyaRCbzPCkIg98i7HAF2iMM7ILdJjpwDtOIkaSAlpQxzgPdlML8Bj+pN8jjoHbKD+SArpUjuAB7VR+gJslpfIw1A1uln+RhkkW4nDUE/rxuxDmSuny83g0734uKAnux1lLmgT/l7pCboA14nqQn6LK8dY8BP905xCeikdwV3gL4zNri4HTjdCvJ2tYK0zbltljSGjPvy5Mf64N6VyDi8wnvR25YclSzY/X7+Padmnbrw6wf2TT14xsGTi3cXdSl+qPihY1nBqp00ZJJkoEmEb9Ro/TeCXj9rDZzBMHVNNZs00vQmqrOVrXKO6kt5KkPBK+Eu0ddh3djSJyvMBT3wZBvVAKq3i31TcBvwlZ4gF4IcoDPjwF/Fd2jQbVgjMfB7kKaioNPVJgQ8Ay16swPN+MhweR8gdL7TECDkqR4AoXpBtSw3zAUAzoFAN9NdEFTbcgqCco5qSKDM53RmCIBqGJgi9bocBlC9AuU99RRHAdQ5gaFUS4ypmme05dubus43GeXALgbSbGAG+A2mv8j0NvnYJh3/qwNSf2sLn9abFEqx928YjUzifWqCbPE3yHyg5ZHd+W0BfWpp4cPA/Kw+WY8CYSmvSwJxGaFnAq/LVp0B3C+idwDL9Sr9BMhXapLcAiokA+VXEE/tlkAK3LFFnf5MFP6nNAuO5QXBA+kpNQHIJihZO0ByASTbPwzEZai/H5goff0+IBv15foi4Dqd63cAhR7s1YWTjbx52YWw7+rkleXyISleb6c+qBiNZTRBZOkUqKvNVcT/5uv9v2kWdgyYvcir5vgXgwDN4kJaAItlDE8CIUQeBVzGkwZsQbMFZIq0YBLwK8NkL6BkGutALqALIWCVlCANOIMN7ASpI9PkBuBbeYAxIO30OjKAM2Qb40GmME4OAMslm33A81KSe0Fi0pDxII2llywEbpV1HAZpIhVIA3J1Ib1B58l4WQGSp/vQASjUb8gtIM/6u+gI+nOpLB5IXf8bqQy6u64oB0EO+Ht5EvQB73J5B/RSv4usBf2E9z25oD/zKlIP/HneIukLXBivWyjg7i0ct/tZSCuVf+GKXZD2Ut72FYMgTMzdeUKe0CO99UXVjw8uWh+fnnh21Z0nXjz5eO4r35U9NP1o9aOLN7T1enjPeN8VrAsefiLYApM0sbbkYNMHmZz4RrvIn2gN3C+mvyn2aOyK2BW7jqQvTW+W3uy3Re5dTqFTeN4RnekMcm5yr97nZI3L2QKFJ8O1otfAybvyzjn2GNSuU/hTbkUoc5FfLtEUvK3SnJfAf0NuIQl+dakoCfCPO2erMIRvUOsAInOCoiLe+CCdNTw2oCK4ywOTEu7ltAZwE0EiufO+mgLg7lJ1AdwHgoiMUxgIHDl1gmx259WAq6eaGAPYOOCGqTODzzufBUJOap0BKZsHsT81K9ijqTFGO/NaM6BXB12gsAlqkHndKLqLefT/9p6cNdj3md4KHW8z97nBHJvqzdKPmEoHOsssuQy44MSQwsdBXXLg2pMrwVlacVXZS4CGerJfBiSuG/svgSor4/U04D4p4U8EWS6/6mdAPSUV9CNAiHuc2uYXCKK22RZG/pM5+09p1sCdML/x60HenJyvAwWZn/VEACmQDkBc6ugngTeln74C6CC1/adAZugp/mZwxkk1fwDsOjN+sNJDcKR8/OuSU8D/VUfkFVCd6CjLgHBQ307ZEMLVZpvyr+rR2Y3cDcHTEstE1cbA3WK2ureJvaNiCoGIXCsjgLnkEQapxGtcCERlEK8Az0l9QiCPMZUiICzlZQTwCdXIAqmmn+dp4AlZJ5+AHJCXmQHSWX6jM3CzlKYFyFzJk4eAl+UnGoK00GOIgfwsTWQ7cFw2kAmSJ1uoAZInl8gHIDv9NWwEKdQ7OQgyWn8oxSAf6mtlCeg1/jeyDGSbniMRkMv8+/kA9GX+17wL+ht/mrQD/0e/NF2BJsnhyf1A39iBk6UgHD01e2sdiKSdenDNpRBpXzhuQyaEnok9u/cOuY7q3k+FR/PPi21OtE48uzGRt+fUmoKJS0sfLTyecXzW+isLLi2MFGYfSdKT7/g1biomJoy9ihs8KRHEM0maChVJs/32AtVX/CPmA9oE5Vi6Z9mBhw48tOUKtqlMlfnyizkts9tnt89bFpoQGhIa0uFcuVwNVfOyph1flNYk4y7uK+geerWyQh2qljGmxI1Q5/Cpace7QfUVxX7BD5BdpPd4FcDfLS04H7zzpJrUhkgP9SH3Q7K/c5YaCuETqgUawlVU4MHdHtSRC90m7wKEBqnJAG5cTUXAzVH1AdzMQNPSXRF4dk5RUHXLqaaC6lbPBuCiM191B1Adg7RWZ7JJB25oDNungRa8aimBUuHPhkQ9zJCrnSBmqFYEORaqpXlit5plYn1qSvy7+RW/NxcHzE2sMLofa1N3Fbxvr/FRJ8mjANKKr3GAMXIVlYGC/MaJqyD0+v7C3EvAObuxJI8Cs93hkcuA6pKtXwci+ks9BYjp+ro/kOHM0scAkd3yOeBLKRkPKNrJuYCoMyTwqX9QgVZ4NAWb/mdNjFam/l/7PeR/+ZcPDJRjevV3m/0i9gHQW+aDisi7chRkjhRKaeA6Wax/Bp7QeXobcKvcrksCx/Un/lRASxV/Pail8oF3ASQn+2dyArYPje2qXAly74zfkLEV/HYySB8CdRCR8kAdBAdUmjFpq4IaCWi6m+v61zJ1SZM2cpHR0B1KPgrkQRySBMJoCSAZbKQpkD44wGDZykCQbRzDBdYyX2YC42QpY0DulXTCwCK5DQcYwBMMBnlEessSkHZyNUuAHnow54GslbFyNchcvZ0CkFXyGzWAGbJGWoHMFYc7gXulESGQ3/RKWQ4yVwbxMkg5PUMGAo3E5xOQmnoiC0H30l9KGGSef5tUBFmmFbtAX+lrCYE+128lF4B87i8SQKJeHa8s8HPilbzj4N5TdGpfdwh/XNB+03iInHXqmfVLyQtNjr295w46O35y4IlK3ofS0bs2tuf448XL4k78mQ1nn3q6oKBw26/zT1yb1zvv6i3bTp1ZcE3BJUdf0ffofH0wVhLI52DCeGLxSqZ/xPSmzkfcJBAlTc6qZxw13xz7dcykKGlSMCPTgj76sHOV8pSX1rF8q3K1y9Wu+VG5h0rvKr2ry4709umD0q+79KTTz7nLeazWcs5S76v5kVtUaenOw5CR69VKvAmVNhWfd0rDGZMK+p9sD5U+iw0tzIGcD3Sh1x7S8tWPshEijVUmN0J4n7OXayD8k+pFRXBvVU8RgvAudSZA6GNVCwH3M/U6ZSF0D8tUJrhtVREC7g+BYLQ7SU0FUIsCZRW3W1AtS00LioE4JwIwUXUNtOedDswGUE0DD1I1NEJHZYOYn8oKFADpHhhcNdfUt3vDkNdfCvL5iKXADJMo/Ff07H/NZhfE46YP7mdzYPjlDMNVnGbSpq827K8s87nucgBA8uiHAvlcbpA5wDvqY9Ubwl+0XFe9GDJrXX3fufPB3V9uQZlOQMKdklEB+CnyTXobULeFZ0dbAjNCxdH5oLLcaEQDr7rbQxOBG53qoSBheoAzGhCVdAJvuVYqX+yvm4uLA+pGdSXnAQ9yGbWBdEKpsD+/6//RFhi0MBkqHVR1mtMAyCbz/2l4//Fvs83BATnCVvYAvbhNPgKZLovYzl8M3n/9y++SBgCi5G1A5GX/DeAF/30/C+R23SyxDSjwJiabAR28NfGOIL8mL45lAR8kGxYPB+d4cllBWThUvrBl2hEYN+5g774j4PvXC1qffRDYphar30A9Q2NZD2SY51Y+Va2unLmqkv/hTv81mhV224cCjhv62SaivArynDwiTwNTGE8YOC4tOADs5n4UyCK5lDRgEBN4G+QxvU0GAI/yBNmALxeRAfIz13MSJKkvZiHQXDZJD5AH9UWMBtmhz5e7Qe6R9eQCrWQje0EaywZpCzLOHG/Tw/gMpJceyRqgmdSUD0AO6U8oAhkna1RNkFNyn0wFfZ2XKzeC/OZf5e0FiXgT/RZAWa9GUWlw+sXrnlgC7r7i5w5shbBbeHTLfAjXL2qxbQy4j8afPbCDXs7I5CUn5yWf4qQ/IvZ0YTevpucklx/oVJwTqxfr+NuLeQNPZRT8uv673AvzNuZV3r246J3i7sUX5b8pA+UVeSVWgIdGewYITppM0UTpoI+bNTVhDdwF5tiUEE6YTNSEyX9LvhL0XgMLUZo3aFP5yl+kP5GQhLwBh5JHuh3ptq/MiQ25HXM7Tvul0rLyd5e/e+P5OW1LHi+5s8sX0UOR2yMXtRnjLHY2O2dV/KSwZfi+yBvhadtbhL4o3Z36+3/LqJw9A8p9Enu38BRULyy8M38NVL4+3q7gXChdw7s0PgAyK/uFfm2IfMFOqkFomzqDQgj5ARgY/tnpCOCKasZnEHI4RAkI9VNx4uDMV03R4FZRs0mCUxgs0G5+IAGmLFnlPhXE3jICnQnnZmO4upsYXvfAEKoGxsPbbRb2TBWQUVYbg/gbkwAoJHiYRSkainm4/zJk9j9qdhkOrtcPCtRKb4JB9XZwzNaAViIfSicADgXPUZ4MnotEeA4BHsFVPUFP1xmiIbxkz9O5oyE8+NCkvL2Qdl2Z53LWg8px6nnPAcX6Aa83cETr0GugIvpifwpIwjmhh4FKk2MyGnDkoJ4AXEs9tRgIqWYSxG9+VIF3GSzoZt+v6lKdCiC+5PEO6Cd1D1kPzGYve4EdLGAncJRlcoS/aO79vS1sPjWP4+SCHixX8zNIBxnK50AoMLT/cLOjRuPgAi1UVWqAOpOqVAJVhzHUA+dH51VVHVS+ylUbgBxKG/DsP447m7kYFDStL9eACklSEiCLZZ3MBR6UAbouqAf0pXoMSD95yO8MslrW+8XAXt3bfw94S67z94H8qM/082FnUdHOcgq21MlrUmEBxHLiZeUYuDWdhL8L1IUcVhOBc4nRBpCAFQ2USt3pX1/lv06zBu4AYWAemnkgw8iSjoDIBmYC17KUBEhryZUbgbVSjY+A+2QvPsgYmUMtYCvN6AGyUK6gLvCDdKctcLcMlLYgpeQ7zgSpo3/mMZCV0kiGg5T2B/I+yKuylDoga6S8ugs4W6rKAZAZMkItBKkpQ2QPSKE/0n8FOKAdXR3kbf+n5FegHO+W2NmgfvMyC7aAujzxUO6H4D4du+PwTRC+onjGno/BfSz2w/6HINQyXrR/LLOdbxKNjm7ze6mR/kfFmxKfyQ59c2LKqTz/Yv+4X+3IrUWvx7sm8nZkFfYrksLVm2/PrZA3NX//ridODS38rnDFsVN+Gb+zPzY2GU17zvdeoj8vsd4zFRSTtjeqRcmg0gwJC02ayGfCrKkJs3YlzRhPGi68X8v0phCUPsNClIvNHy4Nes8MNudLZvIlX7qTEzMTJChquvu1fRfuu3DVb8cbnuh3ot+uWuXuK9u3bN+fLi7xQNbtWbe3fTM6JHJt5MpmTd2F7ovup1XujB0L/RI+kF5v7wVZFXMe4MaD4zNOZleF7KcTs2OXQ4UOsaLCS6DiZbFuBYegrJPYWfwjlNzsN09eBFkx/V5yH0R/071Ih/D3aiM3Q+hz9aC0Bfdt1YFW4HRQS2gDbiNVQl0G7sQgLOz8FggfOevpBOCWNzG4ETyFBue4qkcCVEtqATgDVF8AVS0Itat3gvw69WGQiK4WqUsBVCioQqYeDASOyE2l5646rf99O10943+6WUr2Hy8bVcz13A8gdUxC/+4ghimPBUVbpHZAc6ZhYBiltBHTvp8A3r6CfByQa/RcrgJVcKxN0ccQLrc982htiN51ZseKI0Cd5faPvAqkyQi/EDisN+kpIEvlTV0CVFSe0l+CJKSi7gUqU+5SZwId1ThnH1BTPuMrQFSYGgT1uT1QFxPCgeQ4/xK9ENbV31p4dBPsO/vQb/m1QN8gRdIJ5GFe5QFQV0uMW4DCVCrt39cqqbKUAD1dz5cWUDw3Ptp7FZJneLV1faCKUfz5R1takJ+mGnOCbSBfcpO8AsxjjbofMlakrQ9nQusdjWtWLgc12lY6kt0FaKaGkgWyQrYENKpUCxkBI2UyUYfwJOAQlQOAI9nyJEhMhuvLQGXJPt0KSOoL/EqAr+/yg8zVnl4cVFjf5d0I8bu9s53WsLZjbqRGGTjwYX75kl+Df6W+yH8L5CZnhABUpZjGQGc60xVIcqWpWzfAXN+/FjT5lxZEKMMynDDQkN8oD3Iu3zMKWCituA0oZLe6E2glpRgHcr2IfAfSQr5QNYDh+h4uBnmD27gRaCvXqmdAfmE8W4Gpsl+uBybrJdQHaSMDxQN9rv+wfgTkbn2F/Apc66tER2CvT7wsqNl+01gnUEv8rsXdQQ30rj71GLgnEuHc2uCcl7j/RDdwmiQqH/8I3FoJ59huCA1PbD8EONOTM482Aucpf3nRKpnKYK9n0b3F7UX7JxO9T6306+vPdJsTJWIveYf9UQdfj7dOZCai+58qerqofNGzu0rm/1qQW1Bif07R8qJzi77PfTF5rXee91BxfWbQja/8jcymgAJ/EzASvEnBI/UMxShpouqeMWBJk8+WvML0RgY9adSFkiaAkvzK9J+az5ufyjOUJd9gO/7TZtlLN7TKkLGE4Xnm2Jwg+pTpDcUgYvLmIoZLGBmX/ll6TnpOqaFlR5d6uNTDdc4v0TJrcNbgph3SQmkV0so3rhJ6wt3srqm1wbnV2ebUKX0PB5TnlA8fZxJfyXOQdp3f3OsHWfu8+xNdoNS78auKm0HZA/EXihdA6VhyVSwHSs1Mbo5vh8w7/IuScyHjoBz010J0k5wtw8GNqssoBucSVZKa4Gj1EU3BfYNNlAd3sVpAFjhXqPepD84B3la3g7o90KZ3HqIdgDrLQJuNjCHrFGhrOgOCspuqpnoCH9R63sAD8k5bJu3+2ebR2d/A1i5rc9rr/+xm98OGQJta7CzL83QA1RhcaWLq9p0vVVEg2zhJBGRHACFJFb4AkNv5HkCSQdqFbA2id3INH8hJkL26C+Mg54vm3avugJpVr6vaOg3St1adXH4o4Iampp8FDA9vTj8EqlFoXto64N3QL9GbgQtCD4UXgYo494fbAJuclaG+QE3nO3cmIOpO5zzA4wp6groxUHYoduN42+Ddez6ruKYHfDNk2Xe7HoDs80v2KLkN6jeq/0r9ipCzJGdJyYUgL8qL9AXixP+u36IkJYgCFThLnobEm8kr9fPgX6TTpTmQQ+Z/B6RW9alGDRBHJsszcOi9w+FDX8CmYZt2bikFZX8u+U54AtxxTr/BLd+D5m806FBhCvAcX3AAZLIsYCugUjK684NMUX6QHEDp6/WbQJ486N8NjPCne51BJupqybXAd97KxDnAEO/MeFOQdd6I+BnA2MTw4pvB+c3bUtgRdu7K7ZX1EYxx1vfuuRl+qHDip8YlwNnhPOdkAo25nM1Ab1WONcAOrpCVwLXkUpdATuI/xzgCzzxEMVuAHPbyNhAlwS6A/7aHHHxrEek0BAqoxGDAI2q1TRFzFQLspqKqB7zIcfKAL/iUJsCFeov/EKh1co3XDuQbvVDeBWb7OtkI5JR+zm8LaL3Z+xbU+3q8VwyclCe8asBmXTsRBqet/2lROqiG3vNFk0F18icWfgtqSvKegmWgyvltCs8FZ2fy61OFoJ7yyuQXgHu3VzqvITjveaNyNTjKf/9UdXC6+UOLWuDzpPdM4Xmeox713yseF2+pf5a7/flFraWdrqTrnfK9kX45/9xjx7wZXif/taNVE7Fkk+SvhxPFT8bvTDQ/uLf4quL04uqH0wvGFpYrTDs5t/jXWCwWO/U0H7OWtV4QvkF/ZPpAJQXfxFP9QIsICz16ZtXzLjd9EH9NQZKeCZV5t5jXjX3xjprerGKesVveQ+Z7jJidb9IG/DLmB7RSXdr8pL6RF1LGk8P06gVzbKasmAIk+m7z+jnFlxXnFueeyNqbVfxY8WO/DgsNcu9y79r8Qc7DJS8p2f37wyUGZ43KerZW84x70t9Mf6Xe1KgXbRDNql8x3CmUGXq5xmfFb7iLQh+UXF38iXswfCBc+piK3p6huWrnGL1GF0NaS//n5GTIrOUtTk6CEieSeYmhUPIL76l4EZR4K/l4fA5kL0lOTyyGEv39yxLXQsYX/iRvBkSvlIQ+BpHV6imZAaFB8qD0hNA3jJXzwbmOpwgDc9UEIqD2cB0uqFbqZULgHKQ3Lji3qG/QoBawnr6gaqoWagDQFo8kf6E9G2dZPf5XkwX+Ynis+qd/2t//Wc1+j5UdNWh2ijRiFfmd379fzsJHgVwsb8pBoL704j7wf2EMCZAZbMIHusgwPJByTEGDjCCKB7TiIJeDruM7fAHFy7ZtO+FAyabbjx27EtKWVahRKgmqsjMq8hIQ00O8tiAr9XbPBfWUvsBdAaqTbuOUBBwudh4DlHrXGQsg/Y12zRSeA0Jc44wAeYs4PSB6W2RX6AtoNavR3ZWqwZpXtvQ/UgOybi81r8Jh6OX1XtbnS6jxZI33a94FMlSG6+uBZKqw6N/W7ALZm/5sAhpzG6+BGqyGqQEEC/d/RxXnMvJoANJABsnNsOb8NS+u+Q2mPnlqyPsl4ZxL6n+WtRfqXFd9S84ioD5T2APMlVHsAFRqhIWMgfsqqJsnmXIFoOiiBwHHpIpuCTJR5ujnQIX1Bf51IMOklT8fZLn+3n8PeFRP8e4FKkmaVwxeP6+vfzVs3Lh7XP5s2Hnz+vt/bAORzPhHG+uCc1/o9WgRUIDLDcBzqtDZB7qOsyz9NuBj1T0cBRSFRiLs92M3jVw5CPK62hXaBHKLszBjKshl6m1XARnMMMzlv28boQk2eRXJxgN1QM7ztoM6R79R/CKo/nKJ/xyQJEPVAzI4QRtghr4t0QfUWL21uCGoOLdKC1CbdbnEEVD36gti9YHvpJSfA+qw17nwW6Cj/2nyBVAn9PDi1qBW+L/GhoHTQB8uehHUPbpt/BCodnpOYhyokdIsfiOoL3XLeARUoV8z9j49WaV3x4f7Z6h7ZI7fzxsqZ3OzbuEl5Xnd0T+7+Cl9wu/kLcs75q/R1fzjuYMSF/t9dN283OQQ/zLd7PimZGdvjbfpxO74vvj2xHNHWydGJSKJMrl3xibFX4m/l+cUDY99FDsnv1ryteSHyavjT0t/OSKFyR54aNb6VRjBThAT+xLj+PgGMvTrmN48ZP+w6c0Y9AwX1TNakf475tjG3CyCuMu8braansFA/L2nfZ99v/EEfWtoDfdbG0dNulsDZ5ZBZYJ2fldzpc1Mb/XbTb0dMcu4URlEjCX236OAIorCn3t3+GE/7N9xjBOcoCjveNeT6qTae0E0GakaqfLruMzrMqZkfFI2K+vZzIOZB6t8lHlt+hnpZ9Q+ES0ZrRO9sk43t2noRGh35Zh+wp3ippWvlDwZ7hydnbHzlIQbRHu6HY+8nHYunqrhLOBsPY77Qufp/lpzbjSm+/hTcaK3+AO9NZDWz8/3H4aMml7VxPeQuc6/IPkdZBZ4nySPQcZhv15yAkSP6Bt9HyIP6mv9PAjX0B10AYSbiOhPIbpY6ukrIZwtR6Q7RGZLR38QqLupzIOgJtAnqFjLVtYDzckjD5QhsqYgQrPXMREuaMZxjoEqZqusA6qkNFT+e81WX+hIZVUZeJPq1ANxTEynE4FRzSVMJsjZVKMOMETuJwd0CZWtiiB5XLV0z4JEOunqDEh0Vquc6eCtcTo76eAtUSPVw5As6UxzB4M3WTV04pD43BnnAvEjyR/c5+DYgzsuKZ4L3Z5u8kx8PpR4ODwsuhoY4b/pZQEPOnd7OQC6onsI8PUJdw5IQn3qPgKqm2zwvwc+kmbqHSBH2qjzAVEt9FogzKPOCHCKnff5Eprtr68qXgSXr75ofuwT+LrRz9mHO8H2C7dftmMonJl/5s4zn4TolOjz0Xr/hOdt20xmmvI7/5SWXz2/df4Y2LVy54IdYTjr85pdMr+HrmXavl+7F5RsmpVM2wNSU9eWLiAnOWzGjzKGLWbEml39CyDSWs4BBuvm+lFgpW7rXwas1vv85wBfn+8H9T6WevUBV3/gvQt85X/k7QYleqJXE/JqF5SI/wSr2mx849AGYrG0nYW/Xcg3JVuTcLLYRRN1hjqPGqSxnmMI61il3kTpZ52xkbVUZBXD3KeoiUNSjqS2d8Es8QGXQhUF3lbvOO+CVHVaRvqCVOACpwyQQSQQ5f6b/Li/APQChCgiAuxho/pSmvvnUqi+lzKJ3sTpKw/q3WjiOOxgG5BU4zlOCc7xIhxz6uo7krfJQzSlQJ5gFmfLOZJgBveTrz+Rp2UzpenNFDVSKukr5QE2UkI28zAt5Wadp1vKJfKZ/1i8iGI9zvfjE/T9InJv0QY5KjOlMPaovlVukenF9/tv6mb6mcJW+nU9W7qfauV96a/wG+c+5zleHW9s7hfJa5JfJvueTE8MS57hfXsqJznNe9I7XLQoUTVZJ5lVeFuyVXJ/MlK4y+vslfPuiS/yannrvIrJKv4a3UQ3Suazkz3s8Y1sg9QMSk+JKR2sB5reqJdqAx9rg+D5RhbcN+xG/bo5tixGw+nwTprja0xv89QyzN+N+qpnY2cm29g/2/Tme/265ntMvptvCl3phqa3Bs14eCllrl3mhw8ZzNKm0rrGArt9TW8MW8g8gJBxHUOmkEdoSdCHzdQO9zO9OU/YPIDQs+Z8Q0z/EO/zNE+Hc8LNw+PD49P2RudFciI5JVpk9soYkjGkbLOMGenfp39fYW1ax7R5afOqVozeFH4j/EaN0qFtIR06s3JFdbtz3NlSYpzKUAOdG7N+VY7axPq0EoyiCdXdDDWPfHz3MlWON7nVcZxiGcoytjtfM0Z6UkINZ40chFAJ3VF/CZEm+le/NoQe0SP0SQhFZaO+HsJL5UxdH9wEl8o9EBqiL9DpoDx5T54CtQ7hKohcrzt7T0DoW9kuM4GaJFIw5V+3TIkRA/cVeVDfAtHufnV/BKg6rJTvCKCR/064/ShppEGyrBN2ykDyauc2tzTIB6qRag98LnHyQF+oblAHILHB/cD1wC/LSfUWSBvVgOvBq6tWul3Ab6amqAHgbVEh5z3wLldnqtfAH+Pc7twNyfXqZqch+IdVLWcF+OOd25ybwd8oNVgOlbuV7R6dBHc37313lT7Q/Kx6G8ssADUm3CBtFTA+vDx9HKjqoRpp44DxodKRI8D1oYci6wDtdom8BKq7OyzUD/jIibpPAKVVE2c+oFUV92LA5X76geOqleptKJTi/olPYHbLRWpLApbnbTmvuBf0ubjvlGsi0PZA25vPawruDHeOO/O/8bz/Wa2YYoqheEvxnlg2fFn3yxWfJ2DLgLVDvj8Lene5IFatH9StVmNo6VuBccxlI8hcmc8mAn8tWPJnGDD5eskHHEbplsAxXUFPAc7Xz3rZIKv8pd5ZQFj3TrYB3vVeS6wA7vKy4sUgu7yLYhcDI5IjY8tAdiScopdg2e0bbjquYdygOdceGOM133P4qFNc+1hUvc3DkhF7VfVWb6p7Q2mqM9mEmEucjlRgAbeq/cxzy6iV1FNfhjqhiOKwGwcHx4CPQTxOiKIIkU5NoJg0qgEnSFKeQEHzj1EPZf6dMn0ekKWy0Chisk9/Kh/wgZRJtqSvjGWJ7kgZ9Sx75E6SPM5WuksLuZefEiuYTb7cri+VpfxAZX2FdNDZ+mRheVknv8rSxEN6nv5MNsUb6tf0Tzq/qJd8LstleXyk396/xf+iYIE/Vp8l58fa+Pf7D3qvFbTwd/lj9czYQL+ZXqXbxLO8o/5n/oHiLV7Ci3vx2IvJU8mrk1cXX5J4M9k+2aE4U9eUgTLQi+pP9Ff6K6+N39of5Y/yP/bP9nv43b1sytOSBv4VJPHxxGybtSG8aWMwxGTr6kfNsYH8xCB02kCK2shV+JPN8Y+mN9CiX9Mcm2xgPcG8bh67b9Z9/wHTG8jRel663mnvb296A21qgy/5JqtYG1a/NkwCbeQmtDGwYgyhtvU2TM0ZMdcrCbOEusZSK5PGGKh+gGPYLK5xKV3jYrrGILoGOw2ZCwgFqbmEDTDnzjLH9nOmBnPIQJ4h86BD5sZc42q6TbmUTnRyp6h+qqlq6j7iXOTUdepGVoa2hSaFJqUtSHsquja6KjMr49L0m9OHlp6TfnH6q+njK4yJNAptCm0usz90Uejb0MIyPd1XQm+H3imzw/3E+cpZkHOT09B5xZlc8m11oWqrzk+7Tz2s3lOvRSZTk25cGHqAyzifVqFFaoJqpb5xZ6n3lVLPuXdwD7Upcq5nP3WorDxWogixmFLEiFNEORIUkKl6y6Xyi3OpOoc1dGMWOSgKCJtFxzcTLo4BuVRHDrBfPal6ckL28DR1Afmdkv1/buj+K+PnBZ+TNOqqehTQm3TKcQWCwmG5fIwQJ8RQQowiJIfUG2q4jJArqcMh+Zx8ivFZxnFqUEPm0g+HEjKXTcTQTJR+Ml8W+30YQDOa+g9QWV6V9/S3Mo4XmOA/xt0yg2/9K6ir3ufD8EWhB9zKToWskT33tRqR86H67ab7u+RX3g0lWmSfm9kR8EPPpdcE9UF4ZtrFgIQi0UPA26EHIz7Qzx0SuQ1Q7nvh3qB6O33dHsC7zlpXAxVVd3cjoFVjlQuqJO3ULlAN1SE1DY7Nz21QNAM+efjrnA1J2HP7iRlpnaD/nAGFAw9CkwVNJjRuB2qBWqAW8H/WkrWTZyYbwuIji/MXPwLf//rNlNkbocfJtsWVlkCLzmf1q5gJqqqKcSPIKtnIEcBNQZH7TDT0RGDYpKnuCxygvZ4AXK/F3wsyzy+bnAcq6o/2toL86LvJYqC9VydeCWSXF4rHgJu8p+OdgbretuJKkJt/cmLBZnjj8q+a758Pcy76+ZnjnXe/t2/MwXcP/jBzwalrCu4qWH2wd3RVxImUjMxXZVSOytEnOFvdoW7SsdASd6k7N1Q3/E3og9C86CRu4jZulXODvEWJk04aafIJjnJUkGkmEtQV1MQI/LU/RjgUgkbIJqzChHmKCCFcGYbDS+olokyUDtJOv5UMeU959xSerTvp6/XdXnVK0ICK3MJ51JQ2+sf4x4m5ye+KmvpH/M3+14mx/Mx37JGLtNaT5TM9TypRV+rKKGmtV+hfdLaMkpkyXRfqhRKSkH5GHpOn5Un9mFwp98pw3UqqyBlyhn89T/IyL0mIKTJLZvCkPMaLPC+zeYk3eVOy2c9e9uovg/VBjKESm51qPCJb/0w3MsdGOE9MrQZtDJcYB0UbRE6b2Jc2FbCD0mWgTYqGbmx6g8xZz0ibWJc2DPEU297gUb719EaafrN53RpcK531nXnd5K/p1aafedr3W4Nrr9MyBMx5U8Ikm0xv5TZM4e5UhcRvzDKpzAdVtaB3jOunXjbH5n2O0fpye5hjA3G6JqgXMlEH13pqRvwytMscG8MXMg/cfc4cmx/ENcFF17jIrnmgblGqVzg47meUpTSl1R4a04AG7m20pBnN1GHOpz3tncmh19wmbpPo65Hno02iTdKGhHVoaGhoWpNQrdDa0NroR5FF4VLhUiVujrwZfjL8ZPaDbo9Qj1CPzDNCd7o73B2Zq5whKlflp493F7vfuAsy+qnBaqFaGJ6nyjuLnEXRTqqzOke1iizkKCc5SToxssnmYmexekw9kT5bXaXuV/eFMwgys2qxAY1PTYoooojb0Pj4qoUaQlvahvLVnWqoujW9IyUpRY5qhY9GU5egol9zYxgTJoE5SpIkSXXpf/D0gr+Hzf9cDrOI7/THupO8JhOKjjJb5st8vZqwiqgI33AmYSLUkDJSXap7nfT5uqvuUlyaL/icL+RWhrOPvf5IPUgv1AuLmzJJMiRTt/Uv0Yf1oVgb39NFuij2tj9bf6+/TyT8rV5zr3nsS/8a/0v/y3jT9E1pj6TdV7lTdn72vpIDurSuOqxMp+g95Rbc9e2l31ZaAG06NtxV5jioRZEX0nsAs8LH01eCqhdqlTYFiLj3hjcCG0KLIz8BNd1KkYVAzJ0cagNqtLPWHQjqefWzKyAx5wUnmJYPO31BlaYMN4MqUtvVY7C758EVeZfDh1d88cEGBcnJodcqloJrG13308ALoPb3tSfVvh34iZ9Yxv9a02frZvosWNZ32fBl02He0Nnp03ZDu2cbFWRVggvPPqdpjSYQWR4e5X4MMlqeJgaEUzEox6joTA4SWKSqfhVUpryjHwW5W/f2a4M8ot/zWoPK9m/zngKJ6ScTzwBjvWHJz4DR3sF4Ecj93lfxKMgdyS9jZUHyk/cXvw7f37ym47HK8OrWz5cd7J/4devofWtPtF60Zfu1u+rsevHzgqSbnJGcV3A+talBDW8UIUKEvKPBOPUvJYcccvxRVKQMZfyKuLi4dsGTbQQbuivNPVkdndOF405vZgbIcfO/b8zrFiz+IJiH8i0aD4/L2c8hDskLxIgTZ1qQLC/r8PDxpBkHOcIRfqaQQgqlvJE9iAXzUT408+xSBI2WG9EIYiPbYgln1oMyBaWtIcKsc4G6EoiBCvVGc2wXbrugGwfDGjDrgWnrmZktmanQhzbrtFxiegMtalsvbZY5tgbQREG1eb+u8PvvTcW2nj/tc1YD0hpWe90GekwZMEPr121Nb+u1PX3afZicXLEeojVYxnCKCaXZGotiKXu2OPH7vx8n8rk1cDYXxdyAyjG9cQHVsaB3DLbpWAqFGYhuM9NbA2csrmM8NddAmq6BQB0jgBUylt01OiCukVxJGVALZZqS5K6ZCI5xXa0htp6hYx6kk2uuz4AYpjY0yux4nJvMsXGxHSvAZVxoZVxnG5NUHjfThz5qV6hJaGdoZ3hs6MLQjtCO8F3slKNylIbsUQ1VQ5pGbgt9Hvo8UtU56rZx24QO8yNJkupj7pSTclKto4RKV+nqEAEN4R21RNVX9d14aJc7z50XDanLVR/VxxlFEcUUMxEPD0+9QQGFFHK2gXIiZJBGmnqR45zkJHeYCRchmxKU4CuySCONpfK0ZEu2fie5y4t4kXi2bBRffH2SIpIkuZbHKU95Wa4b66v11f5J7yJvgjchMVjKS0NpqL/VZWWlrNQfJlclWyVbJSrKj/KuvKvNhkPZBcRMAOcJ05uJqh7I6JreL71/TpnaDWum1wxffUdWv8wTGRM61O9wY8Ne2ReEfrq9a48fK9eDcteXWVCiItAntDj9C+Dj8BtplUC1DG2IjAa2hPxoT1A13arhdSB5boPwaFBPOzmhU6Ced0qFPgcpdF50Ah5sprMC8DhbVQQ1QM1iGuBTTnWFDb2233j0KZiy7vPvNpwF5dZU+7JREvr37z9uwCGo2KBi9YrZQGtam1T//5Em62SV/ALrJqybs64pTB80reLUhXDmDxVmJDdA79kd19XdDJkd0ttHpoM8Io/LswQVmYPR7hh0YDyvAsi1sg9UWJbrXJDfdEdvEXCD9vzfQBbqKd5SYKq/KbkfWOurxD3AK/6B5JMgG7xfYs8DVyYviP8ETPeWxr6HQ7OOPph/FbxcNHf6gSmweOu6XifT91y796v9jfb3/rDh4ZPH+hy7ZqtBfjwTmkhYrUDLfjPjxDPrgm+oT3aB1mbeyznm8Zj5aYXybGwlJYhnDZ7lBhsyQioX1QrKmdgPZr2R601vvt9GxsWk9oiB1MQoZqSKxhpynZXlEqtI+7U5NuuKTRESq2BrID8pYXq7cJuYki3fLGYdtLEua5hklOmtATD3b2NlYsvEmIrW2hpa85zFGrB7zLExuNren/XMjGOijT0Q+7zM/WlT016b9VFbTsZ75tjE3uQ8c2zWb2uotYEuZZLpjR6UHmaO7cbAeqbVTX+z6e1WfpfpjYAgU83fTfpAShn4dWvgTKBWjCFLLezmASuTj2AFqkyVbZRxKR1z446xxI4Z0I7RBHNM7WPHYKWOhTgtNGkerGOCka45r2sS9hzjITrmB3Y++v15bOE7Z8fvr8MarNTrE01vDLEaZY7NTtExBp0Rprf5gCZtgvN//0BT6gsmbyMFnpigKOa6lYEYlAnKKrPjUVYizYiHKhOrxCwUym44LDfTPI/UztbsZKwHjplAVhI6VZXavs+c1+4csRPAThQzAVIcS3PdRtQJpv3+PkwNaEylttTzdWeb3lx/6Noq+ytNrfRR43srPV6+ZIXnBt9a5ovsqZGPqm8YdE/Hc8ueAT1bnLuhwi0Q/ixtcEYHoF54TPr1oO4KZUTygG6hUtEjQLPQ25HtwAPuGWFANXXmhr8A3nMvDWWAaqu+dR4HSTqd3UCcbYsTB4r5VV0BapQaTn/QmfoGKYJfstdfc2APTJs9f/C21+Gsns0y2w6AK5te2e1KBTmdczrnmP3w/0Tb0WnHuzu+gg8vn3L25MOQPdd55Ug3uHpk1/YNZkO5GqX9zPeAqnKR3ATi4Zrl/EMzCufJPAB5n2qAK5/rZsBm3cPvAPSXjl5vkMX+dP8FIKovT4aBxt7WRAeQX/ynkv2B/f57iRuAq5NXxjYAvbwlseGQeL34ruKxMOOrJe0Ol4APir87+2iJ2CN75xzqcaLxV9V2HNk1ctcNX2lvkl/Dr1GUG9xVwiBBCZPAm2ga9EnDurb5T76N7ZjYid3pi1lvxLDoxCa7mLIoFsIXQ0PHKqRaQ2TyqcSsU6ZYcopTLGaDnjJItkBmJ9NbzrGFxuz4t3XGrAGwhsqQHjALrFgpaWOgU/XJrGG2HpwV+LNkCWsYbY16o+AhphCPGMqa5Jh+02m9OV/KY9t42vkM1Cgm9KR3/f45WQOagjit5zn09+/TdgNgPURT50NsjMx6XKtNb1Vkm5m/2/Vqzml/N3bEQqtinhPjTnu+Zn3HFhW242Op6e14sDsfsQv3WNNP+f0Xi7GUarzpDU1TzTJ/N4bM7pRsfR6bxOmYga7MhThmx+AYi++YG3fMTsN6dI7ZyTnWIBjs1zWeozI7NMfQOFIGzGDHgQAzKIPJOsYQWc9SmZ2VMhPMQq7K7gB7meNWpx0bco1VY7D3ZdMqMDsPq6/nWMjFxjatIR39++eIqeqgLKvVGjpjQKxBVZaDaYKzWGVMO4HMAMMOfCsEa6/P/I6pyrcGi7eG3e5gMUHiFIvW7HwxnrTaaXoTvHYtZG0GaLhd0Pudj+w79t2xRZueyr4oa1jWkh8HuuJmu5f0HvD12FVv592cMaVuRuWr0kdA4xW1JTQO6KOuczaCnE9llgPPqDHKA9WHw+pNYATVeB5klZTnBVANGc0jID87SfcbwKU6xwGtHpQXgQznPHcMyKNypXoDnKXObvUzNO/S4FSlqZC7M39tbCzM67vknqWdoGT5ko+U/BgupWe4ZwQySE+m/2dkoX+wHZp+aM6hFTCrz6zsWS+Bv7Hw/X1XQbcu3brXbwTlvNLLMw4DVzNeaoIk2WTqjc0yYmpD5UpAsUjaAkqeljxgu37S3wJcpYu8J0GW6cf8gUBIP5n8DHjEr5+sD2zz+yYXAZl+Iv4zsM3rllgMbPZqxi8ELvEujteG9XN3Dcx7AeaPXl0nr5NMP35x7vZYfOe6I97RyLG1Kyt7k/xs/9m4iQnZPCTPrCNJs+FKWIUKYwgSZj56Zr56ZoOnzUKqrYEzHl/KoNja6Xa+mQ2cJUukdvZ2HtgYjvGUsOw6G+O2noL5frEQnllXsBs/Q4MXy4Fu+/vvtZ6OstCYWR8tDSYFrZmNO9ZDta83OO17zPMRM+KslHtqvpr1WqwhtxuD3ua8pk9BfpZlaDew9vxmnbIxsJQh7Xhan2N6Y9DsBt56jCkP1J7XQsTW8+p32nPpdtr12o23rahnoUcTM7TQa0oK3ryOfd0mP/2HZl17u4Bal97mtxmPQdkHb3Zm2J2EObF69vcPDGtoLL3T/LDKeD7WA3S2mmNzo0Y/HsfE5mz+nYW8HOvpma9RNjZoDajZkTmHzLHJs7D1ux2zsDs25miuV9kJYAysY6EFo5NnDav9u7IyV7Zc6l2nvX+WObaGyuycbFacsobKQK/KTkjzOWWei4U2lMk7UQYCTO1I7YM4/Qe257O/1yjz+5gJnCr2Yw2aeV7WU7MTLUV2seczE8SSkSzUrMxOy5KFQpZ+bLPrHkhenPwo+VHhtkONj/Q9csXiaLRy1E1bVTtjW79DR9WuVk3n9Fq+4uRIZ02Fr0sNTqsCFaaUDTsRkEa6udoGHPHfc74H+U71cRqBut3vo5YBY7haKZBfVaHzCqgmahtDgZl6GkOBys69xIA0/Z0qAkqpF51tIO04zDyIjA13cypBuzotdlU/Drn1T10a9+DHSt8P+vZnyHm/VOdSL0DHzhc6F2ZBOB7WYbt//Ada7sbcvbkFMO+teRPnlYb97XZ+ta48XHXdxd3rrILanarNLVUSuIKKrAL5VlaxDlCcMPUt1ks64NBf5gMnZZOuDBzVE/ydQF9dwV8NslLq+psB0WleBBjlT/Iqg4z19yWjwDB/ZuI64BdvePIF4Cm/e+JhUN11XmIP7Ct3NLuwPsw56+d9J3M4sP3yg58UvZ039fjXuRVOVFianpdzqkv+G0dfAorZZhc4S2Lwzbj2bOKt8WQ8s0B5BsJKmg2jZyAuz5IRPjbjxtawsHlOZp0Sq35ikAzr6aRKjlpDY6A17AbObNhSUJjpUwu0yddKGUBjiKSzOTaIRSr2Yw2mDfHYhdfGzoxBwnqaueb1282x8aTEGgwL+Vko0a6zdj0YY/pB5nUbezQbbjEbSrEGyxqa+3//nCwEbNMCsIbd3p8tCmSQN22TncyGXSyCZTzVFGRr1mEMhGmE6lNQJOZ3T9VgsVo/JqaIjc1ZD8+ur3a9M6zOFKL0X2aanl69zMrlvGR662LPCnpriFJYqHW1reF6/fensxCCMj+czQpTNkhpPAVloS+zM1LmB1E21mcejGMWdMdg7XbBVx1Mb2NuZsBYg+oYiESZB6jMzkSdedrnbbUzM2CsZ6KsDojFfM3AVdbjtcVy7PfYAWk8UWUmMA/+/v5TxXfsTsQqKtrz2OrVtU47X/vfv/+/bHYi2B2o9cQs5GNZWBaaNRCjzXu0AzMFSZvPO+b3c8zE0ub30Mazw2Dr6gXyOMUp56fcDvmv5Y8/dDD789y5Jw5/Oz50tXus3Mma43/6elP5grMrUP3xMlVPzII+R9pud09CVnrW81wB0lHd4awHzmW3agospby6CpjC1QwH3uURfgaO8GD4EaC9s44PAI/7GAl0UmVoBLzvLJIsUBVopLoCUfnUaQ5Z5dPrhfvAxV3OO3rGMTjeN+/730rCF0PmLpwzH3LWlJyS8yy0+rDV5JYTwenvXGsjxP/PVkghhVCULEoUhWD+NfOHzQ/BqjrLL15yBVzS97xpledBs2vrtaswHxxHjVQ/gH5ZOsoSwOVzCTRk6vMjqBA79TqQQ7JZfwNcq1vpz4BFeqM/EySm13o3g8rSb/nNQd70C5JVQB73SyY+APCfSywErvHnJXKAX/118RtB1fR1oivkZ54aWTQFvoiv1CeugZ8ztrYu7EC/4kSsb7L40N7Y9lgkdup4/9BTIR3KD7VMnp9cmJwuH3ApHenr242uMVxiYzUm78k3SID3nenNgu2ZdcEzHpVn5o+2C6ddL8wCatl41iBg6e8WcjTIhUVSUrE0O75taMAYTjHrAmZ8i9m4iVngU56iXfh3mX6Wed3EDrng9/PGQqGpkIWVXTChmBQ0aA2hPbb0JrO+mIqIKegWCx1aQ2tp86cjMea+7cY7BVFaj9caiqqnfd4YpFQ+mb1ua6gtAmQhVisqYD3t1ebYbhSMh5ZqJnRjY2U29pnaSBvlrJQdsuvc36379EflOROn9d+ZCzGkAmUTwQ1UlbLkls1iXVHrUltI0+zAlMVODYZtDYAyljwVA7QLpTmvMjsPZaE9Q6NVNo/P7EiU9TwtGcIMZBv7sgMn9XnrIVlNBTPxLASaMmgfmGMrrGzpBzYjx16XHRCWtGJorVjDaieKJc3kmGMbK7PKMfZ1awgttm9jbX+v/onZQKR2RnYHZAxqin1mdqLKkAWU9ZAN9OmaBcgxdGLXXI8ynrv16JKtgDBh55KMPRmZGVk5y3I+L5GfnVarfUY0en7GjdVKqMaqlZqqx+benrjCS6fd7B82P3HkZSj1TrX7tAOdx9RpV+FXiLr84GjgSaqRBjKZTvQG6spz0hHUe9zGxyCfUpHjQHsZINcBmdTX9wKeGifTQF3J5e40kIOqolMKVCWVK6tBMvRkpxeUHp29JLoCeq6/4MMzH4Mp58wr99t6mP3wrK2ffQvZdbJLl9gL9RvU/6X+MlDN1Tnq3D9+4IlwIppIgx/L/njXj5/Awi3fTPs6AW0+ati1VC9o37JFevUaENoYutxZCrqinJATgMP1cmXwE0tTUGEpp78E2S+dpAxwg+T5c0Hm6ITfFwjrpf4cIOGP8F4GmaaHJKcCX/hFicNAAz83+Q6w1bskMQ/kNW9bvBqod5KT4oVQfHuyWtGPsGDSkb4Hp8LsM44fOZIOuZPT1qumdI40KFE7tKP6vmoV3J5VJvQ5VPaDnEdKL9vUJv/lwl8KjmwoyutxqnF+mW3HC58oerRo3NF90lyukOsscmNjt9hxb2M2Foo0sTht/q7vCnqb4OvbmJFZcLWB8uU701uIrqbpbcjFQmjWs7IkCBMbtgttyiM0CIQlZ6QQEuM5iPFMU+uh3fCenrRjq8hZQ2nJWHYBtzF081xSsSbrgdoYuo25m/kvNvZtkB2MwIaFBu3zFYv0WINoY5mWhGM35vY+Bpnj1067L7tRMAYn5YkZyDHFM7Z2wlbLs+uJDYGtPe11+xxyTW9/LwtBnq779A+3v7U8p2WlWBaTKVtgg4KWXaTsTsb+AGYHb13QFPRlXW+7Y9hljo1hE4vJGs9GjAFLsYHMD21dbCME/Jc8DyvtYvMrrIdhMHxtDJVNTEzlZ1jaqvEgrZaab34Yz+wQfZuQaGILvk1gtBI1s37/d+8uc2wMtm8Mg28mpm/yWzyzg7MT2jM7L8+KklrtNXPfVgHAM0Fxz0AQXsXTXre9uU7PTADPasaZgZpK7LR5KjYR1JJOmpne5ktaT9MYdGeI+lBdpXo65XOeLnkge11ZVSW/4sJKbzRvUvGycpXLbe/WOWdJqaHZlXsURX8u80RoWJvt/qvldyf9Uo0T06u/VnQxrY7dUCn91BA4sjPdLx4A9e/L2JBeF8ovD7eJngBVwOOqHMgLOCwC9ZZ6i1tBvawW0xZkCpWJgDrEPhaBKscuVgOP4bEDuIwf5UtQg+hAOWCxGkQjUA+zl9rASXmKK6Dkd1lZ0QiUqZ+zOb0IVnfesG/HBth+2Z4nD++AWrrmA2d0g5ITSj5ZMg+4kI52+wLgx/yYfwqWH1l+cnkBfNr104OffAO1MypWdy6By0deJPX2Qaku2ZXTqoJ01y3kVSCd2YFfIs2kLKh0qaYvB9nLVF0aGKJ7+jVAPtXD/UwgrPf7IwHRNbz9wFi/QvI5kOv9NsnWoPr46Yl1QJY/O1EJ5Mbkh/HGwGYvL9YZdONkiVhDWHXZqZPHH4R3Hs+9bHcf2P5G+lv5r4FfXLp5Yhft9eclBnhNwj2cw2kvOBVKX5q+NvRwep86TUscS7sxq7BO6ZJe5ozsDpUOZt6bEcmYHy7HKHUcVfhzvEO8W/yqwgMsYhnLfWM4tFV7N0iJRXIsmy7FvrO0dMveMzE1Pcr0ZuHWZmPm25iS8XB8M059+3kzr3wTU9dmnbEJ0L5Z11J5W2aj65uFXxvP1DcG0Wov6m2n9ZbGbzwabaBRy45M5Z0ZZMRCe9aT0TZ2ZT04C6Easpu2nqmFJo3DoC1b07I6zbqtDSSagmAtm9PGAq3H18EcW5KGRa7Memo9QmVDOBZKtsiQ3XhbpV0bCrEbm9G//5z1gFMGUk7r/9vtn1WawlbmstCZ9cysq25dTHMjlt2IMTwpNqH1UKzhNQMu5TldcNp5lv/+e22sKxW7su83Az7liViX+KrTzmOxecsONAaXOqf93cqxWhKIJZHYH8p6xoa8gplQykIe1vOznpKZUBZSUS+ZYxt8NmkQtsRNKm/RFom0wW6Tt2gHiLIQhd05WejWDmD73Eww2pJpLGvUMQPVMRPUNWzOsIE23S+5lkEMdHeWXJd9IHtNmXMqViuXXe6xcwZkNksflHFWp9zQ0miX0Htn/6ad7Hu91hWXJBqXeSA2ItTZ+63CjfFTQMnSdfQhcO7MvELeAKdEpJEzGrIyw1eGnochP2Y+UikTes4s1bjKT5B5SebBEq2A68Ndo/VANXG/iZ4C3gtVjvYF1c6VSCWgl/t6qDfQzP06/BTwsNM01BzAqeB2A2LOt+4hUJc5R9wfgGrqNud2oIya6lwPqo/q5KSB/kWO0Ah+2b2+3sE68NGvX6dvPRPqHD2rUquLof8T/SP9HSh7WdlOZc8DylOeUrCu8brG616ESQ9OGjLpE4iO0hOP9YcbhvTu2iQKZyyqcl/OEyAv8rheB+RII1kNKJ6VM4EiqSf7gZFySG8E1sou/QDIbF3Z7wik6a7+JkD0e95KYKTfyOsM8qT/bLI04PpHkouAH73M+D3Azf7jiddAbvWWxh4HyiQbx7bD/teLGuTthDdfyN+8bwd8V6Jo8MlmkFjkjfM6gT/Pm6pvBt0+eVjeBF2+cLeaDk72ia6hdhA6/8ib0aUQvu1wn7QFUlqdWdDBee6kl7wi3tW/6rcthdcU3ViYvfTcY9tOPHi81vJ6J4blXpDb/cBqXmQUo2LGE/MMmSNhFvakFeE1ULlnYmq+4QZ4hk1ntXC1+bs2iEsq38uw+sRAo5a0kqLn32WOR5nesjPNdXG6Z2cX8j9aN63HYdnLlr1oPak/SlG3MX1L6rIer4052hCHXRet5s7pQoAWErTsRAt9nhabTDV7Pps4vfy01+3prYdsnmeK5GPXOQsd2uvO51+k/U/VXmpmeuNJpDBUi3VbS24MhoUeU8VCLS3euK6WtfkfRK86mL9bz9Ji3hY0MjsWZQem/cGtq23z46yHap9H8rTzGA/IxvZsvqCFIC3NNzXA7Q7E3p9lIZoYhY1d2vtMeb6GHWljjymJZGuQrIGzQW+TV2jTN8SSYeztmJ2tsvdtDb/JR7FQs027sOQY12w0XJPw6Zr7C31Eb7pycahKxrp0Jz2SObbyHRU+qZjfeEH2iyVuKeFdOjBcEF3qjj1/he5TorH/ZKU9iT4Vv4gdC43X31ZukJgE5VpU+aDcMKj4SPmJFUbA3iEF7+/8EWKuP73wEgh9EIq6Z0D0VOhFNwS91qvlJXOgV25oSOmlUObxEjnZUYjemfFqVj9Q9cOVos+Dqhe6L7oS+NhtGdkINHQXhteDynZHh88DWruHQwOB/s7NoXxgqDPfvQyIOXtCpQFfjXAmgMpRtZyqQAP1vuOB6qQ+c45CssB/TUbBt1/+ovYUwezJP9Tcdy6ck9l2YscCuKhPpw2d1sHJYydPnDwM0xdPXz7jYcgNH3lg+7MwsGSPyQ2awtmq/tgKh8AZpqaSD/KZtNC/AK/JcLkFmC42rfYe+RJkoR7kdwQ8uVv3AtJ0Xe8kMF5v8D8DPvYv8nYBy/xbvQUgBX40MQxY61dInAn0936KnwFyt1chcQbIouS5sUpQ8FPxi6c+g3ljYlcfaw/Tp+mSx/eA/5izLH00VB2cuafWG5A7qGhrrgv7v8pbuPtrKB6ciCUag7882dsvAF2iqAL1gSbHL3Svg9C5B06lbYDwycND01pIuqp6arsz/MRC75JkdW/V2iF5Xxe0K5j8dfVD6w7fdLjbihqFbYsuKeqRa5CNhPGQEgbaSxqIMGk8I89A7MlJQZ/SNrTIik0oNkiKjblpC/nlmHlgEB8LXdrYlKnK/ZdYmV3wLQnCah3a+Xt6TMjOe0vaswt9lL+t2fXHsiNtHmD/085jDeLpOpz22ObPbf6D99lmDZ5lZX942uunn9emDf0ha/Ffrf1vFxc0weYUjd4OEGvwrEtrDVmOucxmf3A++4MbiE1Zz8oaKDvgrOG0BtfscCzJJHU9pzd7fdZw2R/eDPAUyST+B5+3OxybL2djdzbdwsYG7PXa61GnndeyMG897e+1T7s++zxGmbcZg2o9VGWgTsvaVIa2bRPxHaskY7VHjQcXijhZ6hf1VXhWxUkV2lSYWHVuOafMhWUm9JgZvTQajp7ds6K8nzHN3167ZGJSxVbFQyLTvcnVS8YLqVJmdtXzStWEtj/XfaR9HLpc2ODpS++G8vdlnVd+Erx906+nXp4Dyxceev+HLyHUPeyGakDoDPd650boNM1rnFkSesUTs7K2QVavUO/wLVAiUqJRVgVIq57xdtY4cPpH7ky7CCjjXh2pC3zifhwZC1RyO4YbAY7bNOyBqun0D6UD490LQwC91Rz3PsB3DrlvAGXU+U5fIOE0dHsAEVXTOQjOFWqBeh4Kxsae9trDnAOLy+zsBQtarnju8HAoWaVUtfIboOjZYinuDF6l4tknO8LVyzuXqtMHLpzZ6rxqfSE8xL3beQikppQSF7hPLtRtgEMMljkgR+VnXR9wJKYPAXn6Tf8uIKTL+gOA6XKZPx640z/TKwmyy6+X7APk65leb2CANzdxPXDQn5Q4CPKsVyGeBHkpWRA7D4rfLVpdOA/Wtoifk9sJpk6MfpWXDbtHMC4eg3pX5vzQpCUMmtWw1J0eqHflYncuLNuzr/fiq+DHYbtGLLwfdnc9+cnOw1A4MTa/aAd4nydm+/eD/2XR+XId8OHxeqGbIXLe7gnpD0Ak78hr6V11V3kjhgod6hcrFbs3XnbhsKOTj397rMO8lkfix5YfW7Tjdf8Vf5n/a8xAhkmzQU2Y2G6qDpjZkFroPsXStJCilbIyC3MqIdmyE02sJyWFZREim05jY9R2/tlYkt1oGuTpDz0yO+//0fXVfs6yPq2hKjzt73/U7Dpg04VsAvTphsuexxrwY//g9f7LttB//xR/V7NBxE2nvW5p+nZnYgeOpY1aD+10bNYu1DYmZ13003dM1vW3EKOlH1uyy9+q32+/3w6Ufn/wPnM+y9rE0nHtTsga+u2nnff0oKp93aYbWNbTeae93xg6C8FaFpc1oDbfz7HXY9IwHBu0NpCKTcR3DUTpLssk49WMoemvVetb6azK21u9WmJQ1uCsgf37Od3TLnUub39xMlxmdLy4RKdYqHrmqRhl0o9WPx4ZCOecUfvTNmWh15tNmlz5MJxXXKNM+zsgJyt9Veml4H+nb/NXwkV9z5x6SQfY9XHs4U2roOgsnXOqErhO6Bu3APaP9PfISThYVd7yG0F1J3GHeg50Rv5VpxqD39S/3H8EMpZmHdQTwDkz/JUuA6qy7qIXAHl6pH850FE39DNAdrl3hi4CVUf/HG4B3ONeHPoQKCm+ewz4jLXOb6DOceY7YwBxWrnXgKTxo6oMmedHCp050LX1uV9USYfcd0+VLv4Svj25/LPtZSHcwl3tjIFL32tfo+aN0KZM4+fLzYPwR04dvwhktJ/wOgHFPCftQIplqL4IlNJbZC2oTNmoG4P8LBv0W8Bl8og/EDjlr/KfBLT+xesLssvP9JoCg3Wj5F3A9/7TyYaA8p9OVACZ7T2bWA1+RvKG4iEQa1UwsPBZ2Pd4/OKCi+DHx0vUimXB8fZpw9UnUKKROi8rHZpOrVS25QCot7HMB41fhPS3QtsyCqDe4HJZjbpCh7dqDe9yHSweveve+UtgaZc9HRathh3TjjfYng6F4yLPFk4Er1bGbL8xxOeXevFUJiRj+56Nf+d8lXbx7m8ya1bOTZ+TWyH6Yd82VXqGv6rYs16zEkczN2Ztn/nggasP7zs05afsgkcKry28+WQ5FvIDPygTs3ZMLEmZjapNt0kphdh5Ydl+hhRi2dwpEpyF2Ox8NB5kiv1nSRsWcrPrpGVZWrKGNTz/U46CXccMZIuFKiN/4+etQfwnZnD+e7V/tfLwf3R9f0SGsQbNeESWDvuHQUqbyG3p8f+dmsv/r3aa4UlBk/9oiUZ7P/Y5WKjSEtUNCUTZ/EWT0W9ZoY75vGN2co6VTssxj8Vg9KHO9KIHXUKVypYtPbJ0p7KLKrepkFuxQbeqaQPSLkh797qmsigr4s+oPyx+Y5V5hYvdxxMv11hb3BeqP13jZLX60L2w0YreV0GPgQ2X9rkaagwtdckZn4KbrWa5t/If2uF7ikYeSIO3n/1t/POLYXnfo/JdJXCmu23d1hCeox5Xb0K9zYkl4XS46JW896I9oMqdsY6OhtA3ztPOC5Bxbub49AsgY0Tm+KypEP4kMjT9BVBPh2aHkyBb3G3htaD6uuXDOcBgZ1b4PuA898bQDFDl1SPuI0Adp68zChjrJNwJgKPOdq4FRNV3Pgd6qs+dg8ApZqi6cHjjya2xd2HZW+svPHIcIm6ojPMGtB7VaGP5ulDml5Jfp10J3CDnyFSgSGpJEuQAn8gG4HtJBgqMEtUXAb68qd8H7tXT/YHAXr3J/wDkiN7h3Q4s1c38HsA7fsfkiyD36qrJr4Dyfs3khcA0r2/iAkhujUeLn4Ki7gX1CqdD7jfxg8X5sGReyaHx5vBD35xyyZNQ0IEyfjZUejBtW7W34Ppbz/x1+JvQ9O4yDc8d9lc/lJgKeN+wk8kQP8t/NbYXtt96ovvmx2HRgJ31v1oLP47clbawL+xcdqLv9rVQnF78XLwLeDreTl8CDDt2i/s9RFbv6pdxNRJ5/uCnGZ9IoepUfLO66OA9xefFW8aWf+4duvDIhCNNP886svDY+GOf7HmFH1jGsoQxYAmzUU4YUlbCxNpT5KoLTW9iaJ5NMzCkE6u5aOn42mo92pidmUeWPGUTrlPQo6mekord/XdKr/4tTZ/W/9n+xvavbuD+2c3ufEzeSCof459dbtSez8SwrKLLP/y8bXU36xlaD9AqrpiYmVU4SWlumrxEx0AtVks0lGN6E8sL3cZbvMIr4UuqPVzlgSrjqx0re7DUt2W45nBkRbRB6PWrXveKSs9I9qz4fPGmWj+eioBTv1oJ/wA0XV5r8NmfQ/8RLdrcMADa9z/jsU73QuaUyIis0fyXTQ+RE7oB/DTu8NGFtWHKnG1zXgnB8fLJEYd+A7eSs9BtD6FcZ4YzC85sWPSi2w86rD/+cqgZVHm22HOGgVOgqqksiH4W3RkJQ+aojJEZoyD6YnrfjB/AITQ9KqBKhcqGXgDZ7zwc8kANcx8NjwfqqVz3EaCcc6u7BRjg/OIuBbQq574NJNRdThLUneosZytwgfpaPQTqDXWFKgXiUorzgH7qTLUS1L3cSH2QkVKfwUCYe2Qw4MoQOQask26yFeRV+uiZQETO0QnA1Q30+4Anb/nVgXf9LV5L4Bf9id8HZLz+1NsHqro/MvktyBP+/uRXoEd4d8aHQjyj+ObiNCj8vmhsUQKKaiUqx9fChu0lPvH3w6KPyg/1u8OxT8JF/mpwm0okdDG0H1X+ZPcf4erfai6/9U3IuDJUPuuZ//r3s63osuRnhY1hzbuHH1tRDxaU3lZxTjf46ardD31/JRxJz6t2ZAokayWH63HgHzw1l60Qenv3F9EvIPrarnMz63HAPXTq2/DHhR/Gyyf6JJp8d8uxz47/cLz0NHf/84c+PjR1w2HdWE/QE2LGk0uYjWPCQI1Js3FNGtJb0kCSnoHivQ5m1FmDZ+ZJqt6ZRXRMbD2VYG1jaTaEcPzvnL9/tv+j9v81A/e/3axHaVmWf+/ztjFAA4Uqq5VnySl2wlmPzQTXHWNarMKLayBg1wTxQybWEDYTP/TTGdNrVKlRpf6K0mNzBuW8NXiX2z9ysRu99NvkxvLEmmV3Lr7+zCmnnqButEelF9y10GFx/e0XCQzq0vLMm7+BxicqdT57CTgxtdRtz9/d8j9NPpfbDmbW2fPiO2/Dd+7huXMvBz+X48l24Jxwipw0cMtTRlWGWhlFbztvw3krjt7g3AM15heOdR4B5wY5ny7g1go94RZAekY0Hv0Q0stmlsk4CJEXom76Y6DucBeELwZKOmeFpwMF7vmuA6qsGu12Bq52lrurge6qpDMe1DXOGrcfSKFKODUAXx1VdwNCL+WBqq4OqJZADIeXQQ5ynF5ACMWrgJKGBiCbKbmAI6VlFqhMaa4LQT7U9+h3ga/kI/9jwJeVegLIu3qj9wuoqP+59wjICf2idx7I097WRCYkBsUnx3pCUc2il4vKQkxiq+JHwdvkt/ZLwe7srM56ICw6XGmS/gT290y/Q1aC7i7D9RlQsVL0pWoj4bqsml/e+xOcdV/Jvi36EWwF6/x9vyEAXXhCEnC0cdG3h9fDD/fvWfrtDzDvsY2zp0+FjcMO/7x+BBSXj90aXwzenUXrdGVQa/fr8BGIPr99ZtZFEN5zvHr0p+TKZP/kSS9rhX/iq5N3nrxmyuE9ZfeP3j9m5XV+O3+iP7HIIA8JEzJIGFKJLQOWNGkvSbMxTBrhBN/EmnyT3mRV7i15xGpC2idgy7NYVvOfBu7fpf1p4P49mgmiW03NVEzAGjbj0VmD5hg2pWNYUSFj4EImPSH0AHN4lVcjPWvvr0lN56wPS12V81rOi7eluV9HHnW6dHk0vrvyl0Wr07+NdT9zyqlLIWt+pRvT90K3K866oef3cN0bLe+76Wuo/V2ZbfVqg1rCAVXMf7vt+Ljgp41N4GN/z+gJ3WDr4AJZOwvULUoYAbRU16rfwNlKHUZD5YuKtqo8aF3m6CZHQZ1V+eKcBeGb9XKiwEZVifUQbhVqFFoEaben5acdgPQ56SvTT0K4OHJT2sugSrnKfRj4yHnRvR1Ic4pD54A6Sz3rfA40c5a6vQBPpTlPA6j7jYT4bEYBSS5RzwGXK8WDwB1GvuABSUoL4Ge+kDJASHqa6l7PyzNASHK1B6zSrXRZkA3yhP824OllvgBf6Y+8mqDT/Ye9KpCsm8iN7YfYOcXx4kMQk1jt+EBILvbKe/eBjJN7pCsc7JjxLDXh+0WVCnQG7DxeoqGUBH0bD7EVws1VyQjQ+dcK7/b9Grp/V6loQBjS1jrPZNwHHGGCjAQZzRQ+ABYQwQUcPA4BCpEhBNFlD2Q0ireAc2QKO0GtUUPUKIi7/q+xHbC+/ZEmq1+HWQ9seGhqGJY8vfvhxaUh77GCSfl7IfFk8U/e8yB7Du93p0Lao1umZIUgknX0vrSX/Sf8rxJT9ajfjp+8Mvfx3JsmF+9uva/ZvqY//Zgc4JX0ShYYtnDcxPYTZrwnTAwqbhQ3kkZCzlsd9L6JPfsmg1Fb9qLNtzXvxxhGWwYmVZ7lj8hlf7Z/kfa/TTL5s/197fT8FptIabUsjYSP1dJUlixiY2zm7a4JTodMMD30yRkja0yq8V69EqV+yNmQc8btc90FkbecS7qmx86tfHvRO9FvYyfqFeflQWZB+UbpN8MlExuGez4Igyecc//tpaD68px5tXxgDNn8o4ZNCKIKmiCK4ULNI1n9674PFzasMKHnKshN9844Wg6O3ZEccLASODdSQt0J8rVqw2o4cE/m80Tg++2hQ7IcCp8KddVt4ayncqepKZBxjXeBag+JTcktng/JpFej8BgUX1P8QqwpRBdG34z0grTV0UeiMyCsIkeiHjiT3ZtCj4JzzH3NPQU87qS7TUGdr25wbwMy1A1qMVCkblZrQBJ0UxtAlVcKDUzC5UFgm9xGb6CIeTIYyJTp+mqgWJ6TNJCv5XVdE6SVXqtHg0zwf/Lbgv5Sd04+A4nr4yPjnSFWL/Zc7DFI7EvUSNYG70f/G28XSE3ZxHbgNY5zLxw7lNaGMCzbWP4z3QR2ZWRlSiboCXgsBFWoWrMLakeyPm3YGlr+Wur6Du3AGa/aOIshfr/uVXw/MJE3uQ1kLTvlPpDbJJ+hwDSukSkgA9gozYDuRHkXGC7vyBsgJRnIZSDPSndpCOoCXlEPQt0tZQoabIQBO5sNGtISSjkZ+WXOhfljtxTPewuOnUXTo3UhvqbiZv92KHrRHZ2fDrqU00GnuY+mvX74loyXGn9RKp5TUKrKDZ1EGM71jN49cu+JvSd++tx70i/tl05J5Vl2siWFWKWMXNPXNK8b8opYYQqb+G2FKwx70+ax2bSalISXTRew5LU/279Y+9PA/Ws3SyIZZHpr2Gwem1F6ScXcbBkhW3bI5PGFjIcX+qLa9io7qyyruar00Jxbcprc2MzNjZzjzLn4/sQTlfcUPR+tlFhfvyD/Pch4rNy46P+vvfMOk6pq1v1vrd1hAsMMQ06SJIigBAkiKCpGFAQRMYAooiCIYAIBkWBCUDEgiqiIItGAERWRYECyREVBcg4DM8NMd++96v7Ra8336TnnnnPvNX3fnXoeLdbu3T27d++1alXVW2+VggtG1+160Ydwc+tmb91xD5wyJeuJGvOAZRxlLbCA75jLP2xpPkls2S/8wzzbwCn7SBqzHcnX5RdgZbK9pXTmGBtBL2Givh8alc6Kt1oEh5bFJ+59FxacfmDO3LMhf2zwSu55oAbKdyoGrCCbk3AkP3qaNIOvHqlQSqrC0enRr3UZaLLuyNMsheyxse3qDlB15DupAX4vP8WPg98rmOFfCQUfFzQoXAqhxaH7vO0QviE8I3QYwofD+eE3Idw61Cz0Cnjnh+qFzwd1pq6ibwY1iY9UT6CXOqjuB67ksP2eHnuAM+hJH2C2TJF8kN5yqaSCfCnZQS74hxLb/Vzwn/QX+YWQKPBbJ66BxLLEJv9zSHzubwoKQXrKPSYDZIQ8RW1Q41hHG5DLGUJZ2F+Qtlny4Zug/FvmRdh6Uck6kg7mOnUaKwHFF2YulL0zerzKj9Bqc+lKlzSAEgNDezMXQ/78xNe5d4Fs4qBcCpzCRH4AyeBG+Qq4XpbLDyA30IGOILWZJY8C98p+ngR5hSWyD7iCtXIGyEPmS3kEpBRz5WOQCdKJAZA5OeXjrGFw+bLaFTtdAqnvh4anLodPPtqyYN5M2Ffi2Ft7N0PshXLf+msgFlc5eRNApTNJzVaXR8vtL0irVG9Z9m1ZS7POvrla0CMYHjwQ37Pzmz3j94xfccK0Mveae4tAZM6AOe5EV47jKKlcWZGjDrMhT2UbZzqSdhwTiCuzsfPRNQQtIlt3FFzF8jeR4hDl31OyrLZwfldGoSwKsoiE2oJkPBtK8awvFbJgE8c4Et5fbl2Z42XWlKPKqRW/r7S6987ImOju8OaeZ8V/qRAu2JpxW2GF+l+cyIbQjLI+w6DFzpqHz6kPdww+O+eeeXD6aeU+P7M0kKtKkgIMllz6gixRbYgAKWTLLOALAm4DaUXcGTkZQLKwYhZQAHIOSf70pcBRovI88LJMoQfIDXSRgaCaM5R1kHOdf82RE/DJkH0fzfgUlhcce2JhFsT3mOsKm4JaxBlqF3AUIQ/kaeIIhPtKZ8rDKYfyWqj90GjL4clqMlTbkfeNyoK0xsHr6iqQsWSRCdKYswmAEpQlC1Q5SlESVHlVQS0GPdk7TS0F/Y362GsDuq9upX4G7w79tZ4Nqq06W7Ui2WH7n7eNcU4SB/lUPpYPIJhkFpsFYG4yV5n2YDyTby4Gs9Gsk9Ygx+RKuQjkCPs5AezmGDmg6ich3yrM22RCYp7+jk9gx+4Src3X8N3EsjOlN+zsUEJLdTCfqF0sBzF8btZBxvWhEqVehzaDysy/YgQ0bV7q0zbHIVxW3R1ZCBLla6lg6X9vBO4hJANABssY7gJSGSPdgZnkygiQOmi6gTRjqQwDRkhYPJC1cjGXgNksN0o3kA2MlDgIckTOAwaaXfI6SAtZzE+QPyaekp8J39y5880v74dP395SMK8l7H3yWP7+CyDWtuD0xGIwXQ501hMhZdWmuiUXQOTkoV0pE4I3/D6Jev6yNbfsf+3Qs4eyX3pmz5X7nt733IYf5Bv5RX4psByOhZb5o9DWdcYt2Cpu618TdgPoW8agwBqqwHEwjrTatZNx9ayuG4ALWTrQV7H8TaTYwP29JMtqx/1oqYuUnZjKcla6rgva5tQ8y5QSsowvIQsmiXYuMTP92fQxJerVOlz9xeo1r52V+lpKOGXigNWJt7Lvi/vlOxVe3uCh46+Aerzi+8ExqH1ThQ21z4HbP2x5xsA8aHa0Ss45T4F+XndW9UFeoTXvAYr2fASIepkCwKOyVAV+pBKHgKe4WpYDHsKtwCfA8iTtqjxDkv/9TpCJhKQX8BLLZSDIddKLPsCrLJOewGLVh/pwZH/sgf1PwZc3Hto8rxC+73r8xm8TEP/CfFcYA7WT5iodOInhBLDYImSjfEEuZDaLf093qPft8TdURzhtS05Z3QrK9S0QlQXhfSaT00DW0ZETIHNtq6GAgAAIyKEAeJxC8oGLyacAyOIkBUAh8f9ttVEKUaLAUdJJB74kjVRgCGmkAKl2LHh4QJBE/KrRbMADNYdfOAJ5r4SekBfgx8uz2shTsKZm6bvN6XDgq9SNfAC05QGOgzRnoVkCaXW8VhnToemLpRqdNxQar87c2+YCSLvTy02/CMwkfjH7gYsRGUayb8hy4F2SAbj5KLkdZIY0l4HATXzFrSB3EZKBwDOkMhFkBA/KgyCrpLR8A7JR7paOIJskhxtANsk6+RnMz7JDtoNcYrqYJ8E8Y8pIIyjsmvi0YAR8+8Ku2YvHwoKdPzX8pB8cHXuizdFsKBxTECRGg2zcc0noAkjdval5yVoQeupYNPJq4MXbxYbE9y25Ys+M/fH9m6bUONDm0MBDg362VHaFNr5QaFGXMTtfYhZsErdcla6w3Lch/sBxQ9p2Uo5DU2zuu6iNjq0fxdWhunrVYvmLpThE+fcS1x7HhiaL2uI4zksbeixqH2TreDxbl+PZkEworJfoj/VH4RerLqlUpXKnFs+n7I+cH13bo0bwcfq2YEv57rHna9XN60EnmVU+3f8Jyo3Keq/cQ3Dpq/Uu77gVTs0t83W92yH/VP+V3JqgfmYXU4A26qRMB3qribwANFPbiAM+eUwDFBVJAHepBxgGpCQXTr4AloGsJlmksT5JkCTrSTY5+Z507gKpJWfIYOAcBrMSyKGC1IWU9t77aS9Bi5+z5cK14O+U7/32sPHJE9uWN4X4XUbF8kBt5ywVBdpymBiwgbPJgJyV0ZHMhJWvlpkm62BXh/TqwSqos/L4i7ob1Gp9AtUNSt9beIWaCuHBcgMapD/pxEGqMQAPGEvC8tHIP/3/fy5uS+laR7rsTTwZ5FUvWDaJcdKbMCRu8e4kBvtiaedLHdiYXupycwB+OqvkLmkOuT3CATNAXcwO4iB3slrqQNqpXseM3dBwR+YDLRJQp0mGOaMQ5GV2m5qQtzfoeXwsyAYiPAJcDDLGkr0tAeqADAO+Q+gDslaaySFgPd/KcJA8QgwABpIizwMD5T6Wg1nOMKkEslamyUsgm+RyeQJki5TjXJAB8pl5AMwD5j4ZCeYnY8zTIN3pLg/AaX3LHW44HI5edXLY4amwrHFw3VejQCbIorx3Ida34nT/LihMja3OLYDUiptrZ471gkgj0zlyuOWe8t+X7Vs289Dokz8UzCyY+cb23Hp53fK67behReMaOVsOWmNRycax/rsGz659jKXQc52ui7hkXR2caw/20a/PLzZwfxf5n3YTKJY/R2zdnOskrCwqTK1Nam09ONd53LOksp4tbA3b3EIofEqNKp9U+bRWuVKNM5tlceeZeni0qTrnrBGxCtUL8r/Xt5nJNWsWdoK0jIx20QScM7bmnPN6wPkdaw27+C0Ilw0dDVeAxGjzcuxsiLfllJgH8cdkSfxhSMw3XeIeJA5J2fgGSPxshsVPQCJbNsYGQKK56R47AxKvmDbxwZDAtIk9BvGapk2sFiQ+MG1it0K8jGkTfxgSx0zbWH9IvCVD44MhfqEZGnsYEttM2/hKSKwxF8Tvg9By1SVcEzJHRN4ofQYEn8kSfxUcn5P45khX8PfK6YlhQFlKqzeAyviEQdWkK2EwDXVvDkFubmQl02D//NTXpRHs/ThtGxMht0lkEQLqfXbxNYT3GcOHEKprLlIfgL6RXRjgesqggTg+Cki1JR1pVpew9GvuuJtpypq4Y3ZzWZWKBKAasJAAYqu93RTAgSD1MukI35+bPUzeh5Wjy243i+GX9Rk1eQQKq4d68yWon2lHGDiXGtSGjEiILKD+3JKPNr0ban+U8WHDeuANULvD/SH+g7xS2B8S35vhsVYQL2XqxyKQ2G7OjbWHxOumTaw+xLubNvH7IX66OTc2DBLT5ZfYHZDYY+6NPwzx8aZprB8kXjat470h/oL8EOsCibMlEt8IiWtMk1g5SIRMamwTxG80FeMfQPxU0y5WHRI9zaFYJYinmlisPcTTzMzCCiAdZJWpC+mbozUyOkBuQfzF4xshh1inozGQIWqeJCDROlrN90GqmV/MAxDqfrxCpFq4ZPgztT28snyFyGWRhyNPnHj3+IjcW3Nv3fGGGWdWmVV+dfsruPZeluRccpLaWAYfcQwpNkXgcnVF/edcux5n8ByjiWtvs8jqnL9qISmWpBR7cH8PcTF9h5J0jAXOk7OUQdpy8Gnb7sZz/dkWWT0/bUVag7T66VdmD868N/PlKxLeOq+y7tfq0vgTpesUdve+SXxY7cGT70GoTlpIfQDV15ZpV2M8NB1QpV7zvaBr6HGqH+Q9klh9/EcgX52gLaipehxtQA1SjRgAPKTGqspASH2dREKqMRIHmnM+60B140cSIL3JJwx8TIGsB6mB5ingHpBSIGfZkOVZKIYDB8mV10HSZCM/AlN4l3Egy4nIcCBCNg9BZJ8ORdtDg8yS9zavBOEzVYXIp/BDr9yf1gB5R4MWx7sBL8qnch3QnJLqKlCvy1ukA/lECUHhuFBZ1sPuUemrpRwc6JJWR86EzU1KKXpDhcjJVuoaqNQ8v7oKQcWfCp5XOyCrYewVdkH4UrNd1QTvdmlHBui60olU0IekCyWA58jmOJj3VT4JCD5VF6HAv1A/Ke9CfptQGe6AAx+nankedj1aYo+Uh91PpL8lCcgZH8lmFcR76160BK4kwi6grlwuk0CPU2M9DaVikVlly0HtvekLz/gEKkVSm1ffDoGRo34/yB8fXHK8N8hgFN2A5pKQWiB1+EzaA3EUy0GeRPEJsA0t75JsXXoTcJCY1AKukjx5ChjGer4l2UO6DnAhITkCMoQwk4DNUl3GAG/JHdIBzDsSZzvIWjkh68AMkgWyHcwXwSzzAgRTzRtmMZifzVnmBQjp0CBvMdTKLZNb5zE4eHn+h/taw8HM4MlD08BckX6veRZix08ZXjgZ9ObjBeE9kDp2z03pT5dpltEq/WB6lctfrJhW7qpyl/9Sfyd7Ju+ZvMp2JxHXTseSlQc97bSzKElju5sYm1vTDpRi0ZbG1rUq1y6msR1bRpUi1n3rIXLsr1lWiqXYwP214phVHFel45C0IRNlmRiUJYtWA5NaWwowzxaehqyhC/1wiqrcuHK1ZrdGzg53imy84gVzfeqlwS0Z38QqVrss/xioZZnXmNOg5OQSFbKehoZrK/7YeDqUeiCtS3Y7yBvvn3rielAjdYgCUE/o3upWUM0kS30IaqD6EQNqiKqKANNtl/GSahEh4BoulveAHPUyPYHeTJSBIP1lOD2BLpyU5SAdCXMZ8CRKNMkOVi8DO4hKFtCBu3gEpLvMkTXADSgag3zCT5IJDCdNHgFieOyCGlPSs09bBNF9ukdqVfi5Zv6W9elwJDfebf+14O82H/hrga84Jt8A3Smn7gL1gywkFVhHjAgk3lUFbIEj/SJxNsHRwsiLUhp++rBkHakMqfcG6bSHjI/iu9V5kCXxKdwGJdvG96kXIPX0YB0dIBIy8xgM5lm60w8K63tl+AYKTg8dYi8cWx59Ui6FnGmR+6Q75JUMn80rEBvteewD87rqx27ge9lLMpf5lbwO6nTVV/eClGm6WVofqDAj+nLVc+GUrLTutQ1knB++Pqs3xBeacbEZSQ+s8FxgB0Z+BlkFlAOZwB6pD7STSWQDv3BYToCcwXE2AI+xV6IgP6FIAT4AaQDyMZvIBOrKE7ILuJwYlUB+Yb/UBgZzmAjwMXnSBORrbuULkN1SVS4DiUtCTgG5w8yQ9RB8KK3kGzCPmM4mHczzwVNBfQgeMrkyD9J3puSkXQzlbiiZX/4JON4kti3nPDDvBhulB5hnMwclboVEhZrnn/QgXDpvYHgHeKuOVYqMrv11dq9SvUudefmx3FDe2ry1ez89tv14o+ON9ri2OhYtaez8cv3ejA09GtcQ9S2rHTmza3/l/HLXENWRMLtUw2/JjYvlT5ZiA/f3kKykKuoN7dj/bS5A2db02sb+tW2kqC0YRTcqN6nMzDJTSn+VXpBaO+2R9tVUudAQ9WXtp2N9y08taA5SqcLMRHmIdkoZHL4MqjUr9V619lB1Saku1T6CWD+zvPAtiM8IShWuBzVaunM56MlyWNUFdY30VDmgzlANMcAw21rnuKqPBo7SmJ3AI0yRacDLhGUNyFM04AZASWPiIKP4TMYBs/mKOMgcAnkFWJo0YFycXD7kblpQD9jHOHmNZE4tC+S4XCt1gSZ8wBkgt+HLMOAH7mMulC4Vva58BYhEPB1tAbt+KcjaWh8OvF7Yf1dPyK/hdzxRC4L7pFxwDRBQnlRQ91FOPQ5qJOupA5wkWc92kMtJQCKkd7ML4vfrYeyCE53DP0om7HkivRTLQJWgi7QEGrGbn4GmHKEPsJjp+MBnVKQxyCFq0gh4gHtJgDxIU74DKlKJw6AqUEsmAh9IExaAvkRdrNMhfJH6NJoKmTnhTtlHoXzT6LNVF0D28ciP5dZAGF0yfDWcfDgomT8I+Fxekm+BwRg+Au4gadgqgPQE2Q0SBUbyLWcCXxKRPJCq8jIx4G5ulDkg+URlEUlk5Z4kSIimwHGGyzrgIiJMBflCXpdMoCKDZKH9vXaCfIuiB0g5fpBPgMl8LW1AIgZJB3O/+UwywGwxY0w6BN8YYx6FINVsMpdC3pCA3MoQn69+LhgF4TfD/bx1EByNnh06BrLRPCKVobBC2VQ/F2JPnXLeySikTsq/PLTG+yE6XPpGlrY8vVyvMmXKJNbflHtLfpv8NvOv8kf4S/2lgZ1Prg1PYNvSBLafpe8ovGxExZGTG0fBZ9tmFXXetsxARZlZawhdW6vfnRKwWP4bKTZwf604qEGW1RaurOZYbT00ZUMlyrWzsaEPz3b0DQ8pE8m+NrtTsxdD2jvu3XBuDzM9/SV/ZqRc4uIqzxd+DKGt6aVUZcj00i8vuROqf1PmyVqHIPxlaHHoJsjv4uedGABqv4xQNUB/55VhAOiqUk+tBBWSI2ovqEHqGAaopZK1QTvUfBLACXlUZgNzyedhm92oAVwL0h1IJ1+GgDSiGa8D3zJdVgCDZRLDQW7CZwPwM8hBkr3atwJTQXzgECFZAVKbrxkFbJK7+RIEQjICeB+RjSDv8zLPgFdGTQhNh6ofpR6udQ2UfCG0otQgOPRT4dt774ZjtycmHLoJCl4xd+S/CkFpY/wMkFq8JQdATaQMdwNnkKmeBEoRoiSo+wjjAV1ogA8spwGAdOXXnO0bfvNLVyPJe3E7hlzgfY7JG8BZHOIRUO+TrfJAD1YLvS8g2kafmlIB0tuGqmT+AJmPhsdnt4DMUaHK2f0h0lGrlMMQD5lase0Qu8p8UbgF6MBgGQ/8yG1cDDJA5spHQE0UHZL3UvqSbEw1IlnCLK8CtYhyOUhHBstdwC1yD3cAjUmTYyBzkqAg+pKkNt+S/LfcDfI08CBb6QPSiUVyDFgoU2QAMJcoV4GcSTIsPZmS8hDIOmkmp4IMlMFyHMxFppUpBeYzeVC2Q+F5wfbYW7C/Q+Gpe36BvFEmLwcIr4ns9q6H4JFgpVkB5jGzTh6HYItZIaUhXrOyji+AxGOHny/sBdFP92amNyo1P8OUuKLEAxe9X7p3qdqlsjf7B948VOpQqS072MIxjgWWucTfbueTDTn6thO1sZEUYyFCukdSi2sgbBuPiuW4dd0OxKIvi/pQvvcHriXF8p9IsYH7a2VgUinH+ucamLpCbtt/Stt6HM/CkXWe1XPLHyj7RNknyo5LzU/Zllr3wslqfeg21bPqstg55d4tXAQyoHTILwPhSGRxeAeUq5vRqFxdKPVJmp89BwpuDXLzHgKdqjaqt0HfR7p+GnQTqqjxoF/iQbqCqiofq1KgPlHfY4DWqlwSVahKkQ9skCfkYZDh7JYHQLKTCyq1SMLNP7P5tpFoeQM4lVz6Ac/Kg/IIyAXEWA88kzxfHrPLxSsgtwP70AwAuZP9MgZkpgyiC3A7r0tDYDOeZFoAdyegHzF2Ag3I5imI1te3pHSECs1Sqla9EUreEd6WdRxyM/xxOSMhD//+E2dAQePgqvzWkOhsmsVvgWCj5CQSIIv5TPYB+yjJIaACEaqSnEFhq5OzKcksX2j/y6eAI8DtFKhbQK2grkoBT+sO4SYQSlUXhIdDtKK+IOVxSJ3hnZu+BNIuCl1Roj2kzNZXpudBaKbyQgb8LFnuz4dEyeCsE+8CHyM8CFIDT0YDm4hwJ8hmOSijgX60pAXIJsLSmyTebzjwajL3KctJljFvwpMHQVaziTuB2lJVBgMr+ZzlIMsJyfPAJpAOIJuB+4EBwL0g64nIMOBTuV/6AK/zAHeCbCRFRpLkFPkBJI0U7gH6yUNyF5gf5H6pBTJEWssDEP/a3xW7E45tLfz66ONwtGFi+qGLgP3eLDMLQvvCy3U3CFfyK3hfgRkWlJGTENT1V5u6EFxRsk9QFeKbqzxRkAOhGcdqRetTNdTStA5ddVqizOXZc7O/bNPx2EU5Y3LG7J0Z35Lon+jv2xRBxBk0i5r037Njm1MLlv16/olDZdqQZ1Hj4dm/ntdiP6fYwP3ZUmzg/hpxFD+us7gtSFWusNsmwZ3HpvdYbevhvAVUI0QovLhUVtaYrCGntQlpz/dyW84PtqdN8Lvqof7WivULL4fQFWnncymkTk/5MvVqKNut5C3l5oMsUMP9EpD3YtD1xM/gdVAv6EbgPaZuU0+Crq4u0wNAH+ZNyoD6UC9SZYAl6jkUqOrcwKMgDRkgi0C2SR2mAL3YJf2BR1Ey2AZvRoDMAG4GHk16aKwlJveBLOBZbge6yQMyDOQ4MBJUBOgF0grkKMhe+1m9SKEv8BBvyQiQETKEW0CmE5I2QAikB3Af0A3kOeAgMAYlg4B2bCAN9FBVxvsKMnaEpNRSSN2qR5eoCvGY3Fs4DGJ9zKWF10FirmkWOwiJUmZa/HXw75HP/G0QlJNs/1lgGIfoATKUiAwFDjObw6BaYlQT0CdVFy8EoXrKD50LobfUrHA/CJ2r45FmED6uOkdKQ6ibfin8NoQ+U3neNcA8ftF9IT7LfFp4KsROlVR5CeQaziIt+YRIT2A7yCMgnUl2QRuMkrtBSjODYUBbDshwkEMygTuAFYTlbZBDJKst40kvjC+A4SB1SJcHgNXcTz9gkwyWOSCdiPIpMATkXZK9sT8D2oEMATma3ICwkhVyCGSHzJB7gbVs5mmQI3isBwI8GQIMYDWDwByRs8xYSDxvrozfCfk94pHcTMgvDF7Mexx4V3cLTgFveqiSbgbmWfOFtwRCzwYXyjYwb5hTBAh2BEdNefDf9ht6n0BsRLlb/PchUbHcuMJPIBramZr+dsrWtI0pY1Mz27xTulP21Oydy6vve+LAQwce2riF+xnFqMCCSXw730KWqsu3oUvPhhiNpQAztqGQa6tjw/Zgc3viOoM7BpVi+ZOl2MD9NWJj/g484nJuRbk3SwGkHFrLhkK03Rl6S7NyMqtkqowr00qknJmadc4KXdKbqnafclO8SulHY3kg+0vN89PBey/c0YtCyampKzI+gdSyke9Sv4P8+4INedMg9I6uocZDqLxq5LUG3V29qjqB3qM6qnagvmMbZ4NuLLerGLBFRRkL8hGvyhyQ1gSsBRbLZ9IXuJy7pBKQT4yhINVAHiTZEe8jWxrbGdhPWMqA7JKvZCJwK2cxGGiMluF2z/s2yVDf9SDHQMoAFVDyHMgX5DMM2C3nSV+gNBPYBzKXiBSAfAXSAthEciE/ltRSkqjcCOyV3owDTjBZVgNbWEkIeAuPeyAyR8eiuRCar+4Nj4CUxt4QUxrMB5JqWoJpIgPNFiCLakSB0/FkAUhvyvI8yU6DOaCeU/3ZD6o2bdVDoF6Scbo9MFO9hAazj9lmDsTHm6qFT0BsDp/KYeAZ5smbIJ34gaHAbGkmN4HkcYyWJL3Grjac2xVYALIU6AK8A7KMVHkaWCifMhSkMt3kTaAkKXQmGV78COR6knGDnSDjkvefoSB9OSavghyUtXIV8DEfUhK4kTCfgiyy52uS7TirgrwOMoQQN4PslmNSFtjMl3IfMIIQO0AGJJ8BeVqmmrKQeExu8AeAf2YwN/YmJPrJM4mmwFH9NgNBX+F19MIQulRe5HKQS009KQ1mS2iMbgDmWPhV73QITfHfMOUgPD68IbQD/KBE7eAD8GdWWl/4E4RGHWoX7cRz3r0BoaxTUrKbZQ3NurnVi0dqHMs4FtneL35/nDgJCxIJz0vqhOuTaMmcAwsKC96189GW5xhbQO5SC+K6DriGxg5s4kBl/982IP2zpdjA/bniKH3sjpARVmcllXIG7iqrrQHUlmrIs9yT3pmlJmW+nPl61R9CNb3zQt+2igaVIl1Nh1DlxFtl7o5dB6pd2jrOg8j5oX7hPlDi8pT0EtkQfK0mJoCTc83zJx6EUIVgqa4JoVP1a14t0B3NUtUddD9/j/JBbfU6q4ag6qkw3YCAwTIZuAHhZpBmaHke+Ja3ORvkfXlYFgBTKCQbROFJDsn0+2PARJAPQZoS4iqgE+MlBHJQXpU3gBPs4x6QnXjyGMmeyp8AzwFXgLwDEgauJVVeA3mMoQwGsmSkjAGuI53VIPVQUpnkErME5AWQp4AbUdwDcoRcmQ7cKJ9wOvABi2QyyGLCtAZ60YO7gNqE5UKQJ7mNR4DXOSI9QQIpzWvAYbbJZiCKlhDIPsowCegHchjkGqbRG9jAIXkMRCTGLqA2r8lYkI/xpSnIWAxbSIb8rgVeB3kIZBRKBgA7mcFEkCZyq3QCUvH4mKSXezbI48ArwBiQ0UBHIrwI8haPyEvAjTKWR4DjHJcDIH1QnG/v6Rrr9X4BNAe2A0uJigdSijtoDEyVtzkBHCEirUCyLWZwHsmi8BdIBuC2Jg0dd9GV50Cul+XiAZVIZQnIN8yXO8DkcIXZCTJHNprpQGUW0A/Uq6q+mg/6sG7JQZDp3o2qC8ggKdBvgTfImyhVwRsUqqNvhVAsGCNXQfi28Bp9LQRvhyvo3uDHw2W9oxDLKNvF/xD8H7K7xFeBd3bBBaEa0TdTW6dsSG3U8snSV2bNzpr99Y/7OHjNwWvyLGgkbPvAhW2bHd8yCvmW9Nz1UzQuwmJJzsVGZJTN1YktN3BcsUV1cwOtdh23i+UPkmID9+eKhRkr1x3A5tQceatrxKqyk9rl3rQFlehG0QsikyMvhy/JGJaeld78zFJ6mp6tLq45N9GpRJd4CIIhpR5PVILIu6EV+nuIpEVah1tA6N7Q7d5xOFky8HO7Q2igv9FrBOGLdRt9EEKBqeelgH4nGKnbgv6FcSoOqg7lCQOtuFz6AlswvABsS3pZ0tLWVSWoJV+CbKIXHYGm/CTLgFtkLa+A9EPLbJKL541FkHPYQzM6gMzhY7kEyOcWtgPLZKesBHkWzUPJOyPvkqTNbQ80JiItQK7kWjYAnzJCvgZ2yhqGgnTniNwDjEZJE5IMHeOBBiCDQVaiuRk4hTvkS6ArK2gEspCQ/AykAmUtsKI7SSN5C8nC8Skg7aW7NAb2Mo3GQCUCWZr0iGQbySD0JJBOQGPgIpRsBrrLj9wKhPiAd0Ga48tpJNlG3wdLC4Z8RpI/431C3AMsZwvLQVpLIJWBAoSI/U5XAHeAfEnSU90IlMYnFRjI1ZwJMoMnCIDpMp1pQC4R6QtcCVwCtgVOUqqR9DUmgrRgFREgh4ASQBikiT3/dpI0xV+TDKpHbO60K5DCAuoCm8lhI1CJHEoBBTSgMXAn86kOJNjD80AZqlIR6KmuUFeAmqNek0WgH9I/qktA6uqOajDoH72QfgG8Jt4ePROCN0NPigHvxVAL7xrw5oavN2Hwzgs/67UB/UHaeWY2+BdXnFEYhcjhQzel+HQJVQgWeWdUvizr9MyambWbdN6/9tCsQ7O2dZVGcq1ca+0aIWvAQquT2rvSagc2sdyvyvahKwKD7fv1uKiswPa0F4vSZMIfsMYUyz9JMRflnysWTqwcKasNfSjb5kNbNFfINjh1Eyxid4jREqX7Zl+c3arsVTWOVm13SsUH+4f2RfoqbCAAAD72SURBVOp5Za6+uODiGnty26m9ifYNz8mfAKk/Zc0NhyHz2YxxJd6D0v0zJ2V/CtFwihfeB+Fy0X3eTRC+N3yO1w1ChBvpjqArhtqquqC1/khfCbyt5stmUOkoWoDcAaQmASByKdACZCLI98CZwC9ELKx8Md1BvuRFvgReJCSTgE+B/iCn2s/aSZL3MJ1UaQlyj9zL28DdcrfMBUKk8E4S+Se9SC6qK0gagidBVidzffRQmrtAvpLHCAMn2ST9gBF40htYDAjIsyQNSQiYASg0CjiBkhEkw20HSLaajSTDeHwEvEmyPDhMMiynyWMkgAxlHxAmHw3MT74uSdqypKGw66WMtO9NEjlpPHvOP/+H1RoHV3HHlD2u/sOsdef+9vg/f5571z+/W/Pfiz3b+SR4yXsnP5JEUj5i//vn83/7ff4n4r5fHoXkgnSS8nIpyDgzXzZCcIPpL7sg+CDxrtkI8fvjg/3LIfFVbKX/NsS3xB4P6kLso4Kqie5QKCc7JqZCoSl4JD4bCh88PCXYBylPrFidWQHC3x+UlOpkx99JDEvctaL69h4739g56dngaJmckjklf7G5tpOW+q7gPqvtRrNwSVLHbAohYbktXefwwJb3GIueFNdA1TUsHmDH4/8P7lCx/F9IsYH7c8UZOAsq4Yuk0rZLQFGbG1tgGrakrpEdyuMEJ1I21GhabW61qWesLtsqu1KZu595RdqkNjb1aq/Kv6KBd+wL+qi3a7dIfAppTdNfiM6FEt3S66fugXQp8VrKHIhUTJkbWgQRidYPbYFQ3/DLujOEpoS/8z4Fb0/IU1eAbuR11lcDp1LdLqBGppM0ySGSpa1zQaYAy4ABILVJIgcPgKzHYwPwNiF5m2RHuyjJxX4q8BJJ8McJYA8QJiRvgCySZMH4IhbZxTTEq/a9+6x2qMVUkqRJS4Av7b+jls1foYvOjfIPqqzwP/37n+MXzhhF+PWs8Cha1H8T71A2oxL5D+fDfx4biRS9819fnFEN8/uWM4eIoIFNLCAXzEJzi1wNUtZskOchCPkVzAFIdEvU8R+HRDR2MDgNYjfHJvhnQqxK4Yv+a1AYPvlmYj7E+hdcHf8cTrY7kRtfC/rmTfHUuyGty483ZO4D+SSxQE4emnR429F2R899qcfWUtvf3v72F9bDyreG6KStfyu0BAsFdhyzaMq4NYQJ14XgaFIbi7o0lsy5yMANsuNiA/cHS3GI8s8Rh5a0DCXYiaFcAagt2HYdu7WdKI6xRF+m2+oMXcI7md4pbWdag/olVFl1Kt+Wzwy6p73hT6aPWZRZ2V8PkYWhbO2BF/ZydQCU0o9IFIIX1Kt+FpgevMqVYFpShi1gSqsLvQ5gfuIumQQsYZYeAfKUPGXqAOnUoTwgCC8DV9kr7kJyYcsH6pKEzcy345Mks40OQt/xN3cjAtTnH16H8yQuBoaQDAeFyP7V+fCfexzO8DQGWlMs/+oSkMAA1Tib0qAm64rcD3K3fMWpwN36KQDl67PUQdDNvEGqJXjfei/oh8B7zjtF9QZvSWiEegD0FO97PR+8sZHS+jpIHCnXNTYbggE7ZvqvgTfe/yzUMntuetnUA6lZDXqnVktZmLJw+dCCHYXHCo/FJiYvKmxBXgmLbvZsTryIeMEynWjnuTkuWcdI5Hz43vZbunVgkdWO2qtYfmcpNnB/jljqHtXIji3JKxfb45aNvAhkUjeptW0Vqk+kTktdmroktVpkfPiHsNfwaSrqOSxMHR2cn74o0QPYW6K/GQreaD0r3AS8zl4Z9RToht4W9Tl4zfRwXQd0Td1KvQPK6LfVM6AWqRdVOeBDlUE74C1OMgxYRAQfqEMKJ0gauP8dD0NZ4BSgHP8eHkqx/DXinrIsSmJAjWIYcVDnqJc4E1REVVTvgq6nJqlWoHboBfo00OO9smY4eO29VroxeE30R7ozhJ4PVdNNwDvT+0w3hsS4jDR/LySqZz0R6w6hqfk/hAd4X0RaRBpGbq29tuSsjFEZoypdX1ClcEDhgGOOCs/Ow5ADedkGqtqCT4oMnOWqVK5HhCVvtq2XihqwunVALENRsYH7o6TYwP054rLWJa22IBM1wWq7E1TO4D2U1NqRuMZLnZH5UOaosm09rQd5+bWHy83eBmkSet9/rGTbRHt66g+i9RkNXs3QCL0YvFjouI6D7u5tVp1Alddp6jlQs/SDaiXwrP6cU0HV06PJAIWOqTmgVqjxajNQnuqcR9J7EopJhorlz5VCCkkAXeikLgWVqU4wGHQTlc0YMA31fDUD9OP6BnU66NN0A9UF9L26or4bvAOhZzTgLfYW6BrgrQ6N0U3Aq5Syj+4Q3JT9fPxCkHIH3jFjwROz0FtQaVCJleml0pdU636AQxxii82pJWx7Hc/GCLzqVlsmIm25YJUtM1Cbrbbrq7KeoNj6uSJSdZu7K9oSFs+y31n+J2nmYvm/l6jVNtToKHvUw3bcxWpL1qrqJ7XrFqCWW9059Y3UjakbKzyqHtA3qsFVsqSEd54sVD2DqiXG+INB9fVeVitAb9H9VHvQdfQd+kLQ/fU16giodF2L64Hlerx6EvTlqqdaDMqo+pQCOihDSVCfqO1UAipSHg3/jd9WLMXyx4iLGGjCRIAH1fm0BJWjDjMNVDXVXlUEvV7vUU1AX68n6magx3k3qctAP6sfUBeCHu+dVBeAt9K7Rw0F/VlosZ4MZmup+f5RCAamrA2agZrDNq0yOqZWSZme8nytk6mnpdyYcmO69cy8T6y2Bdue89hsn0ZtPTbtUJS3WO3AJJ3s2M37m6229XOOZL1Yfm8pNnB/rFiDhXuwHaOBo+KyIBLlDNpaq13uzXLehSpGR0YKIqpaE7VPnVTflawg10e+Dh4D6Z92KHgAdL7XQjUDnadrqbqgrvBuVnVB1dPd1SRQl2lUBdD5+qRqBGqEnqEiwJPqKONB9eQRygMVbMPS4t1ksfwdRGyndJ+uqjtwgfpaTQSlVDn1Pqg9+gK1CtRl6jWWgD6sc9VeUAe92qox6BzvJl0LdL73gv4UdBVP9AKQb9NN0BuCweljEg+Del8tolxoYGRSOC1crXqntPNTK6RWyP45eRGebWQammHHNuToWSouzxaGa5st1hYlrSwYRVnUZVG/ODe3HDyneB3+g6Q4RPnniPw3x60BVLaxovrFavGu9fAI9wjV8+Z4n1dfTTnWUCIl1XyXWiKYT3sap5wtpcFrqOt7g0HfopVuCHqCWqEaghqhO6nTQJVXV6h3QE1TYeaC2qx+YS+ovepn9SIoT01Ui4FzGU8lwMcUm7hi+cvFTzaMVedzAQlglRpKH1BZSmOAlSzma1Cv6rfUGFC/qHo8BXqAukhtBb1ff66eAH1QX6W6gTfUa6sOAcOjlRgMfpPMKokUiL5+oKusAO+FUOPQ1ZWbpb2c+n3qe+VLHeHY+GPjd45NXoy2uTfP9n3zbKpB21CjusZqR7XX1moborQAqn8wFxXPsD9Yig3cXyP2wVYjrXZ94Bwllw1d6nUpVaNjomOiaV55z/NKVuqi5qjR6qHIIdMsZXnwAqi5Kc3FA7Vd367Gg3pNa/UpqNN1VzUN1BksUjNBV1HPsBCUUROIAU/xtmoEjGahqgdsoyUfAh+Qza1ADoaTf/VtKpb/78UaOC7gXHvkceLAJjVWPQxqoNrJMuBt9SX5QAN1sboN1LeqjjoP1NmqoaoF6hrt6+qgxui26nPQF4YPUx9Mn4wp/nwwJUMTTEXwHpeYvrJ0h5TzUyalTKqwVF+k6+q6kSfN5+ZH82PcdgfQloJLt09ql0PXFi/sUgvYch/m2uOW6xLLcMJ3SSU2544NbXLir77t/y5S7Br/ueIMm01K86QdO9CJDU26XBwNMr8vObPkzKzZ6mzVXJ9RpqY8pMpLff2AmZBygakI3B7qyHTQvVRUrQB1qu6mngJe4QuqgzqiUpkE3KXKq+5AZ+ZYPpUziYNqQm+aAFXUw6oy4JNll5Ti3WWx/H0kIEABAZY9hIu4FIjRX3UDVY/pGFDfqjepCWqSasT1oCaqeuoZUCVUNUaCbqweUCmgbvQaqhUgs1IXBheCGRh9PfgKVDpnqQrRUdE3I2dEalc+FJ4ULh8un7o3+SedBxfqldTe9/a4Yy551I5t53BlKb+KcukOPW1TD0WNUS+yOu2vvs3/blLswf2x4oyEu8+WigvX5+01q21bHNxEcDvASMrB6JvRN0sdVqPUy6zK3MUxfan0oJG5NLo92AzqgHqddqAqq/fVZFAf0Jc8UClqsioDDFNXcA1wjPZMA/U8gRoFzCG5Gx1FDQAOkisCxCh0WM5iKZa/XBzDSQ455AD55JMPeOxnH5BgKz8Bj6sOqjZQm/X8AoxUwnFQrVQm1UDXU1XVl6Au0++pb0HP1PVUIQQNU5eZnmC+S1ke5AJ9ct8jpM4Ifx2uGLqgauvIh+Erwx+n9o4RI4a23QH0KKutgdI1rXYgMuttalv/aiyBAzYFURQbsY1Ui7sN/FFS7MH9sWIfXGXhxMpySzoDh61341L7errVrhNwqfDZ4QPhA5k/qWqqgaqeUUZu07NJA4mHJwbPgfpM3aeeAjVVBVQGdUzdRgFwHamUAKIMYTNwkI/4BeQKJspDwBAGyH6QFXRiIXCz7OY4sIW1RQwixVIsf7VEiBAFmcxL8gLIo4xnJMhSaSR1QS6RutIC5EI5W9aBNOYKRgPjGI8HpJBGAvhcLVbzQCmVpjaBaqh+pANIqfCHpgoEQ1IqBx8Bz+sreAi8OtoPnVqmdKRD5JPI/BKTkhfjJZv8oi3MX2+x2npw2ra51TZnp2xZgLKMRdgyAmxBeJGBK5Y/SIoXsT9HvF8PXUPTolCF5Z5UFo7sOgKrad4z3r3evRmvckRtYHVqXVqo76UxmBsjraQW6AM8zNXALsqSCvIWWbwA9CcsQ4EGMovrgdflB3kDiEuyUek26cF8kNtlpJwD0l3OVY8BvdXTFIC6j0mWiskrnobF8qeLQqGBTEqSAmxjL6kgteSgjAM5XRZKNnA5Y6UPkCL9mAVkSyYeyN3SkAyQJnQmCiQ4jZJAbdpTGdQHtFPrQD4LzWMomCqp7/nLQOaq7yQGup32VI0SE1PGRb+KViyVz6usYbM+wS30o5+25T/accjm2Iu2BlC5LgEWHc00e9wWgjPVapeLK55hf5AUG7i/RtwD7UIaNuRRRN31ZVJ5O7yLdUPdMKOJyqG2ujJyiblG95DVtDXDvBnmKlA/MRgDsl2WsRyoLJtlIsg7PCwByGfSRUqA+V4O0wuMkj1cCjJCspgF1JOdsgCkg9wpU0G1lwQ3ADVUvpoCRMgkleJ6uGL5c0Sj0cARjrAf5HYGyFiQPWY+I0D2m0tZA1LNXEAGmHXBE/I6mALTQU6CNDMl5UqQpuZ7GoHsMdXlO5CqcoW0ArmNRcwEuYshnAGs8DZLaTC1orXNTcBFuhr7Qb3NT/pQ+mvRtyI68k72z3qy7qzHeB8aDAbtUM+WS1JfbcdPWW0bE6t6VltPz7XHURacIq/asc29F3UZcI2PHUFEsfxfSnGI8q8RBzZxBs490HbCqDPUaeocdY7XXfVQZ6uz08+hJc1o4F3NT+ouaQ3yeKhp8ARwp9whl4CcIk9KL5Cq8gwPAD3MjdwCcljekuMgG6WTnA3yjonJ92AamcpmFZjRZrwsB9kir8klIOfLhTwKMpCB5AEJEsXUW8Xyh4vLtR3nOMdALuZyuQNkmunDeWCamWflOzD1TKFZBWaJWWZWgdFmqqwDsyJYLhvBnGuqyasgzcxhMxLMWXKurANpa96RtSAfyla5EqhLTyoDaWoGe8C0CH9mdoE5ri80I0BdqEqrlLTXw0fDI8Njs95U96pOqpOakrxYbfs4amfAbMhR2YbErr+CchyzrnuIQ0k6xiI37x0RhKX++l3pq/+/lmID99eK7ewrLulcw+qG4bfD1cLVvGV6lbpV3Zp2Fs2pS83QA3Kp+lZeBpmtX5ZskHJSn+dANstGBoDpbm6T1mAKgybmNjDh4DR5GUwouNa0ARM2r5qnwewww+R6MOtNO1kHZkLQTp4C08Z0MsNAPjdzpArI9VwntwIxcm2vMmOZ5PVv2rAUc1AWS1J+3frnH216ksTankVDGnySz1UhyC1cJzeDpImS2mAqBHvkSzAlTV8zCcy2oIMZDGZKsMmEISgT/CwlIDgabJXXwMwNckx5MHuCi80lEAwKSstGMMODTFkJJmZWygqQ902WbALZbQbLacD1fCt9QD4LvWueAInr52QcqKtUJc7ylnlL9Uj9cImwqqRQeLafIxZNWeShHbLatb9aZM97xWrHRdnWahfBKfzNuLjT9+8sxQbu7yEu/Jdp9dHQSu8u7y4dUl/oe/Q9KdvxOJdz9WJWsg0NMkFOsg5kjTwgVcF8YrbIYTDlzCSZB8EEc528AeYtc5V5H8yA4BTpA8Ehf6opB8FDwc+mEwRPB80NYOYHl5guYM4PuskLYI6ZReZjMPWCzbIVBLlLrgMZzEB+AfZwkP3APo7gAwcJcRDwCKEB77d5x2L5txIHQvpn7QFRohwFjhLFBw5wFAXstqjH9azgGMhtXCkjQY7LLZIGsiT4XnaAKQhOkc/ANDFDZR6YxwJl2oEZGuwwNSGI+h+ZExCU89sHb4Jp7Lc3RyBYHPQ0jcF/wz/fzIbgWHC+2QLBIL+r2QzBc8Es44FZH3ST18FMMs/JdpD1pgr3gnlZP2suAc7xxsh2oDS1qaDu9hZ6db0z0j/Uv+j39fuhXfbbO4PVPKnUQjt2ILJWVjuwWMyeZ3Pt9Pn18WL5o6TYwP09xO13bZscNnKuOkedQ1PC1KAGzyFEiaomHOMQx0FKyFJpCGaiKZDNYPoE55lREJTxy5tNEKz1bzLdISjp32tOgj/CfyP4GvxL/EHmVQhqJcaYLRDMTLxgOkDwun+6yYPgK/9OczYEt/i9TSGYu4LV8jKYXcGD5mYwNYLJpi+Ye00b2QtyXJbIJJBSjJVrgCWsYj2wi11EgRKUIEpy4dNWJ79xsb/3ryQRIkWBsyiwilVEgRWsJhVYywaOADOYI7eClOcZeRPkG/lJPgfztPQQBeawGSo7wCzwt8u3EIwLQuZDCHoGE2USBPOCdsEeCEb7ZYLl4FdJjDLzIPFw4uegIfheYrnpDf7SxJPmcUi8lrg36AmJ3Ymtwdfgf5YYEaSAXzo+MqgFfq3E1qADBM/5P5hq4E/zPw0+gGCvP9SshODp4GJTAoJMlW/6gZmsG5mHgOocowatdFQVqljqw96L+ln9rLfK3gFL4eXKeuQHO/atdtgGt8lzG9hSVpf+zfFi+YOk2MD9tWK565Qr8NyZVNKLPIlLnLfw8Gzr0KTsQlMIskEu4zEwF5sGkgrm0yAhQyHY5I8yrcG/zW9vNoCfn7jIfAj+wcR15ksI7kv0MaPBr5NoHRwGv7/fIjgBfld/oBkMwVD/i2AgBG/4R8wsCHKC54N1EBwLJsqdYG4Olpn7wCwNxLwCpo95WQzIL2av3A9ySKZLZZAMKSvvgjzCkzID+JAFHAE+4hOygTBhUoFMSpECpJBhdQohqwELOSiW/3dxi27yvkasTiGTKJBGFilAVpEuQwpQlgqkAN+xhoXAK7wlM0FyJZA5ILmyTj4Bs1QmyaVg2puKciOY24LRUgmCH4KO8iqYpf58swKCl4NTzHUQnB745moIvvBLSwb4Kf7y4FPwb0r0NR+Dvz6xzCyCxLeJvWYQ+E8nppmLIHFb/NTgIfDfid8cKPB7xpsEr0JiU2xqkA6J6+PDgjvBX5LYEFwC/sn4RDMS/O7x2UE2BBcmrglywC/wywQ1wIyO3yxrwCufe0koDN45icXeo8BOevMTl+kz9E/6p7SxXqY3w5uhrWESWzZgLAel2DIB7rLaMpcw71f3HGzhN7ZAvDjK8UdLMYryrxHrvYgt9BZbKIpFU8ow1Y0TnDC3UZdSlKIbQgIhyjVSixMg5xiPL8EMNdPMWAji/gdBCvjX+x/rB0C/nNgTPATqAV5lHtBHRdQkYJKcIUtBfpRCbz6Y7XJS6oH8aLpSH8yNodV6NngFpoFcDnquKa87gj6uX0RAVdeL2AD6Yf2QWgtqo/lI+aA+0g+qUaBPUXnyPlBOvageA0I8ypWguqsxnAA0fQiD+lnFGQQ0pBQZQA/V1Ja/dlEXAwlinA+qF72JA9VtkawpRpb9H4qb48leZEKS+PfVZPmH7JNnZQKwkzxygddJFjNHWUAImM2XeCC9pDGfgyyW/vIj0JdB7AWZJv2ZCQxhvgwBeVFm0BVoKffIGyA/m/V8CHKBpEkNkJ0cZzGYZ80wyQF53YyWWmBWmffMaWBGB7fLCTBrzS8yDswjwTyzHoIm/hZpA8HgYIgZC8ESf43xwb818VnwGvi3+F3MJeBPiL8aHAN/XWJmkA+J/YmPg3GQyE1s8a+E+MJEdvA0BIcLmkg7iFyxt3Ta6ZCet/OOkpvBqx6b7W0D9qs3aUdfWS+dxS/YJK0lX/ITlkIvsG1zjI24iC3kNhYFLedbbdGVYhsci+WYLeoT53J6h//qh+TfVYoN3F8jziuZnFRiO3lLZatXqqNqsposvdV6zuVcLmcYuYTZqI8kQt4wSFlyYHKagdjEyKP5wyExWP9oNoLqlHjV3wKquTrJQJBzJIu5QDl60gpkkNnlPQLmcmknsyA0yEzxuoGZEFST+yA0JGiuO4LZErpfbwct3jtyAnRjb425D/RiXUMtA71Vn6YqgwrrjqoK6Jt1rpoF5llVQh0C9Z1qoDYCCXUvD4Hqq46oc0CdR4RzgbUqh7qgetBUNQX1mHqKB4CEmixfAP25Wk0DFlGZc4Byaio+YGx45/csW5Df6L9K1G/07/FZ//AekhB0I8MA5GLGMAyoLw1kBchCVlEITJWnCYPM5R1mAnNksMwF0bSmIVBKekhjkJulM3kgP8sOeR3kHnmcISARWSnTQJZJWZqB7JeOchbQ1MyTMmBul9KyBow2lWU1yMfmHVkPpmwwXO4H804g8jkEC81Rkw9mi7/IVIFgf3C9tIRglT/C/AD+WP8NsxH8O/wzg43gL0ncG+yH4K5ED9MJEl/HXwtywJ/m9w5aQyIldnMwCeS945v0O5DaaWd2ifmQOm/vyPTeEDpYkB5+FeQHrpdAbvYfCN71j24pn/NS7ju57yx9uPDLWJNYk7xvmcMnfBK4zt22bU5g2+bIUKv32Htu+8jxudUOLWlzefLUr36bYo/ud5diA/fnyG+8DrEclJJlDzSwY9teQ3on7vdb+i39n803xjf+scXM5GmeKzyov/NP1WmplLhh5weZayF0ccGdobuh8NNTFuRdBvEe2W2DamD8YKx0hKClX8M8AWaJOVf6QPj9oIJ5DQKC1/QJCELh9qYHeGmh07z3IcgMPaID8LqFCvSLoG/0eqj7wevmbdPzQffxvlNngt6r66jmoJdoo2qDmqtP1dVAr9N7VXVQ+9Q23gV1lXpZPQBqkn5BnQaqDHE6g2qmEuoF4Fv1KZ+DeljtVyuBEWoja0Gdyc1qA1CfRZwLJNRJDHA6ySL4iTa8G/3NnZb/4t//mVjsmnrOji1koCiT8meJDVSLLRJh+q+P/6fyW9Sq+/dP9lvfZgEMCTvHE6QgQFzSGQqSLV/KE0Ap1rEDuAwlN4FMlO5okO3Sk8+AfGksW0G+ku3sAOkiJeVrkM3yI9eAvC/rZTjI5bJYRoN8IqvoDrLOtJbqIDtlvtwGUtp0k0wwX5tu8jGYimadbADTJZgqG8AsNa+YCyB4P1gk34IZEHxsxkCg/DbmAwjSgo/NBPB/9D8yqRDcl2hmpoJ/zK9inodgSOLWoDT4R/ypwd2Q+Dj+hZkKMv3k7awA7/DB+6M3QPTI7rT0UyCy6KhKmQp6mX9AvwtyDjOlbfyp+GnxHvEf1tU47B199ejUd/rvPXTg7ANnr8kKXgsKg8KY7ewdWM8ssJyUxpIlB+/Z8ZtWz7TakjHL+1a7XJxFWcp2O+5mdTH45HeSYgP3x4pNy4tlKOFYUilb4Gn5IIseeHHkq8NjA+Pnxs9NfHhkWU5WTtYXhWXvLl2udLmqPSKF4exwrQ6fe7NjM7xWZS5KO33v5xljFOFOuU0ia6FwUuWP8xtD4uEKAwsVmDcyXvYzwHQ1n8l3YJ4Msr2BEOwKduhKELznz5WnIbQqPN0MheCL0NP6bAhd4D3jXQO6dKi/6greT15t3RD09/oZVRv0Xu+o/gh0trdLTQE9XJ9p9oB6UU/Sl4JO1UtUDVCnqT2MBVVZn1DvgepCPTUW9KN6tkoFZqgf2Qtqq7pZfQag2lIK1AW0pjTwtJqurgd1KdfTFPhJXYQPvM3L8A962yI2vzIkF/sIUPG/+XUcOPtb+6vYwNKfbuCskRa3z5/56+PJiyPp9+eSZDLMAY7YY4qiEmK52gIfcuUay+F4mDSQ52kko4An5HTKgdSQ1owDtlIgy4GfOUhrkA9EkwfSS6bIzSCPy0hagawwX8oFIGvkK2kJclDWyiYwfWQxF4Mclp+kMkhpc760APHMHPkFZIt5gh5gmpkykgfynvQyG8FkBS9IHgSvmtayF8wLQcz8Aqaz/6hZBP7aYLM5DMFGP8MUQFDeny5tIDjPLx9MgsTX/mXmcwgOJz4OFkDQO9HPbAXpd7JQtQU99PD1kQKIVth3f+oVEF58ZEFKCfAqxdK9K4DS8rG6y6wLnjWNzN4j5U9OKfjsZKNvzj4w9dDMQ7M/n3+43tG6R+tuPSjZUiiFBbZ8J2GZSBIX2gfFhh5958m1sA+WC1FatKU4Dtr3rL7MasttWbQBdrm5vzqW8G8jxUi2P1YaW+06dtsCUWUngrYTxNXXhMomdcQ2Row0UFFOcCL6evYP2eWzy1cYXbF+2afLPnXJmNRhqSVTK3Re7JX1fvQSdWur19QLalRqGTMtFDdlIB5kvVbYAWKnVuhVMAqCr8uujF8Num3Gi+Z08GqmvKKngvdN+Aw9GsKXhip6x8Gb6E3VX4H3XvgU3RS8ld4luhN4L4VW6OPgXettUTVBd9Q/6e2gP/XK66GgU70BqgGoR/Sb6gLQh/XV6gioi/QqNRr0JaqDOg3Ux/pbFYBup8apRsBgVZN6oE7RjdRwUA1VfSaDGs0IygLN1WL1Cqh3uJabgLLqezzAozwAaXZxkKRWC0kat/NBvUXS8LW3+r+CqziIz1+93XNVUf9cDeU8tTSSRuxdYDTI7SBPAAcIEQaUZdkv4Fo0sEbGkA/SXa5lC/AzW5kAchXXyCvAC3InG0DOkZ5yGTCdN1gAcqbMYwHI9bJJCkFWmg1yHZgLTQU5HWSZzOARkHPlNakIUt1Uljpg1slCuoJsMCXMcTCVzNmyHORFcwbTQGaZayQGZrRZLD+DeS84zXSFYE5Qy1wNwdHggCkP5vbgEbkLgmb+1cFY8PsESbTvI/4Gkw9B6fhacxSCJrF2cgFQO2+Uzgav9NGJkQ8gMuvAkhQN4f45Q1IeB69zbIS3DfhGPpEdZrvpI8tkXF5B7LZ4bvyHzUtysk5wgsWtD+Qc+uTQJ99/WDCwoFZBrWMjWMhylhdYuH+hjbgUlrTa1r8V2i1UzHLLxqxBS1jQScIyngSWycTYXJvYfnCSY7Wl8sJ+rtv4Fsv/q/zVU/r/F3EbCednuHIAx1k3MKnEwo6NZSM3r0mMkpQMco5cfLTW0VpH1ImbcofmDnt/ScVt5RaWW7ilQdZ9WSOzul62KGVM5MxIjdZ5+me5Tfc45YaUFw//kPZi2EQeyRmRUhsSsveL+BuQuK1s44ItEEwv/XjiMfBPZi72BRJ9Up8NngGvRKSFWgyhraEe3kXgFXq1dWXw1oa+0w1Br/Da6XbgdfVG6q2gB3jH1cOgG+m7VSXQo7wPdCfQKbqM6gP6ZX2uUqC+0DkqDXRVHVPvgTpLt1XngCqlxqiRoGqo13gDVFw1Vs+BUuozngHVR32uXgPu4QIGA556R1UGhJD1wBolbx1NANR6AoTkHrgMkImhDnABcVL519nSues8gcIDPifKGiALWAByEZqmwDskiXzD7EIBpWiAD6TLFnkU5FpaMgYYIAPke5CEvMwGYIv8KOeBnKQ5rwBL5SVpCGaGPEETkI3mTe4CickQmQ5ymck068EsM53kRpDXpBS3gXnOlJTNIM+bNyQE8qN5WZ4Ck2nelUlgmpgj0hLMUDNRjoG5y8RkD5j04BKzFoKU4HbzJQR+cNJkglnnjzZPQnB6Yq55B8yJwt5cCTTPf1vvBd34+NhIeYj2O9Y1MhrChUevi1aE0LaTLcLbQHX3Z+mDIN/JHTIhGBk0N4uCXcfaxy+NXxfXP2fkNTn54cnv19566NCRnCM5a4aeuDp3Xe66A2Vlj5yUk7ESnGQ5y+PZyZsfs/GBuEVHxi0oLGENXcJuWH1LvWV6Wj3Izucc+yu6iI2l4JNldtzn18eLWgEVy+8k/yrT/V9VnAdnY/BqmNW2jYbrL1XEQm53fiEbJAtb1vKozQ5FLZVP9N2kjqSn3Zvqp/rZN5Y/XrZb2W4N22U8WuKyEpedE4+OjpwVadZ0lWe8Xt4bpzyjatJO1UwZJPu9/fIJFwTPpl6auAUSy7MWxI+CP7XUVfGHIOiaVTNRC9hV8uJgBqg6KQ+wFLznIlvUeeCt8dbqL0C/4yU04F2nJ+hnQbfwnlHPgxqhj+vm4F2hR6s6oHt6s9V9oOfoHqoMqIe9jsoH3UkNVk1AfanDKhN0r6Rh4ynVQE0CdUA3ZhKoJSxSk0BNVhOZBNzPQDUUCKMIA4FKhnt8rgQgYQOMCduR/Bwq44PayE3JW6z+NZ55befmBjkMILV4BQXECAjxj0L6FJL0UZ6sIwYcY4eMBLmfBowF7paNrAWpxmnSG3jMLJP+II3kB/qA5MkeuQtkvFxIX5AHZa80Btks4+UWMJtMC3qASTXbzWqQ8aa6/ASmq6khq0HuNNmiQNaZa6QBmMESlpVgVgTjZTUE08wiWQJSwZxv5oApK6/IWjDdEiWkOZirCifxCHBVwW5VFdTVeR+FRoKO5zbyLgAv48SC0Ezw2uR+GDkHvM4nS4VagNcr3sQ7AWyTxZzgPNNfrjbd8toHHwdVgu0HjsSWxNfEV/9UkPtM3tN5T288cHR/TtOcpj9My30yz8/zD7eSzRKTmHOVEzbrGbcGJm4NW2yl1bYrQKGdd/FO9vgzSe0MXOJpO7bzPbChRmPnubF934pCl46M2XUZWPNXP3b/bvKvMdn/dcUZODtRihqZ2sJQ7dppWIofb21Su4aKIds/KmxDFxFbRxNJLuZE7Q4y0tuOX0r7OnVn6s5SuvTI7JrZNU+dX7JGiQEl+je5N+WzaNVo+TM/DN0YGhHKO/US/RXL9ObMa8jWgzmqR5raoZPBfAiqpJ7r50AQzsjzb4FAZZrE3RCsy1zsDwLzZMZqPwxqflpF8xzoBeFBKgP05FAPVRrUIF1Onwnec95MdTroNV5MLwM9S+9UA0E9qMurE6CX6ONqFujh+gNVBdQ4NUNlgNqoGzAJVA3VQL0Eag/zeAq4Vs1Tr4P6WZ1QdwJh0vBAdcZHgGuLDFtSxI7LWVaJjmp98lb/i9TVues8xkYA3pbaABgLQHB4uwlJKIqsIIYPxGWAPAV0ZTgPguRIddkI0kRW0B+kvFwgGiQmT8tUkJj5mvogE7hBfgB52kymPZgH5X5JARlp6kkYTJZ5R74DM8TUN5eAWW/Ok10g7c1pMgjkFLNIaoGcF4ziQpCn/biMBVGFVbkUGHZynXct6I0n13qXgpqe38w7H/SJvFqhvuDdmzcpdAroBwtHek+BTsT6evtAdwuO6Y+Bc2U455utZoAY6VbQwU8NHvOf3N8h0SPeN37VjgkFvxRuLtz+U4vcxnnkqW07j+/JnZA7YW+Ngt6FzQqbnajGzdzBHYmmyZsWzEnqhO3aEX/C6qNW2wan8fustpyxcZsjT1iOyXjbpPZzrLaRl8CGIoOWSS3WsBkLMsF2HZD1dmw3vMUG7veWYgP3x4qDaNsyAEYmlbJJa2XhwXqqHdu+UV65pA7dabXN2YVttiicXOyI2AkVSS6CRC2Ja7gxp1Kd6pF10c3RIBqUqJqxJX1Y+rAKS0uGM2pn1Kh5bfqXaXvSfjljTXRsZEbk53rdvDf1m17Pyof1HWqvHpKRKkv1cJnpjRXPO59aLJFGkbOCy2lpDqQsDL6EYGtaRb8VBM9n/JCYCMGBjM/9HSA7Ur43TwFXpl1hjgNtUldKCNTGkM9DoMrqaioGerd+hHqgWuul6hDoETpb1wYd1XNUSVAj1DSeANVHHVevAKXUPdwK3MhQToJ6UT3LhUAdAjUGqGcT88ZqTT4aMCR77MWLaJP+c9GILTQP8PjjZoaDDxSi8QFBE/un4/8QlxmMY4CIY80oOtdDgJUoCoGjnJCBwAGZws8g5aUqL4FkyQoZAZIt1/MAmEPmabMCzAsyg4pAlnlF3gA5IrsZCoyXEURBvjED5HaQ5eZO+oJ0ip8nPwOzY7PUGpBXY9XUDlBPxH/UG0EfLFjufQ568slVoYPgdSmY61UFtfTkc14z0HfHd+hC0OviC7woR9ns19Q/8qH6ImjOOGmgnjSZapzMk/JcIQ3jU4I+5g2TemxT0Dl4zx9+cHxse/yy+Irtowp6FV5X2PWXe/OuO3n4ZOGe50/2zf8yf+HBXwoqxlrGWuZeHewLCIi1oYACCgKb4w5s/Zlvc90J64ElbJ9G34Yk4+/Y47Z8J97RjgdYbSMqLrfm2+2Ub+vgAgsWK0JPOpTkIqtdves2O7YbVJ4oeiqK5XeVYgP354gjOXJtNhyqysbilesrZWHCunNSe87gWRhyuGtSh2xSOmwB7mFbXxOx9TUR2yE8bOHKYVtfF+qoJqpBalDk2uil0TnRORl9Mx5In5A+oezujNolvimxqNpPqbel9Eq549TS0RORo9Gz65YOzfGqeh9VfFCN0vfqnpkL1bcqjbkpDflBXc1sbyp3aOQ89bW0DV0vcLaZFn7FPA5ySsrzQTUwaSk/B6MhmJcy1jQFUyE15NcH6ZP6dpAL5q2UcDAbVNPIPMaDSgtXpDcwOLSHxcA6r4xcDHyhPUaD3KVflnqgnlNDOAZspx9XgxyjruoOCCXZA2xml6wGfEqwG/ivSsTFhjoLaK7GgRqiBpEDpBL9Xbt0Ob9xB3GiIA8yj31AJXlTngey7BliuVuUuoEKQH15m6aAR6DKgSrLIsoBZ/IIjYFSskFGAzOlrhoCLAiOcQ+oV8w+tQZYGhSSDZIRTOBMkGOJEYwDaRNcyn5Q1eO19HmgzopX0J+BXh1rqO8DPSOW660E9WnsO30lqDPi83VdUDnxz70U0K/HX9OlQbVN7NEG1P5gqSoHqpu5nzcoRzdznRps0qgpY7kj2M57cg4T/SvkW3ledP6dppMZYe7On+wfDL73LzowO3ZDYlKi5q6XYrNiRwp37l1Z0LNwQGzAgdr5S08ePbn/UKIwvbBD4bUntsa7J+KJWOE2aSY3yo2J48mbGlhQRmDRi4HdzPjlrbbzwrfzwrcpgIT1oBIdrLaNh31b0J2wG0Z/ux3bQu7Azlf/5qQ2I+1xy2Aig+3x+XZs/47z5IpgRDda7VDWxfI7S7GB+3PFPvjKxuSLDN+RpNK2MFS7kOZHSe3ZGL9nDVbITqTQVKvfTuqIhS+H7E4ybGHIoR123N2OP7N6Cq1oS9vQIvWJelw9HnowNNo7wzsj9dKU6dF3o++UeDbjcIm0EqHybdMT6dH00jVapLSKnBZpXi0ldHNoYyin4qzQaO/y0CPl6+h0vVnvyBzNFLWS8Sm71W41Sn0bOUf1VkfU6tDbMlZdJtfpZQT6cznACrlNLWMe6dzpPScbwVwWutqcDeb8yBGzBeST8EqzCmRseKm5FmRXqKHJAqkY6inTQcroLKkHkhNKvj5FXcg8oEBtls4g48KTzVkgz6vRouy9dvvnf5YEacSBs/WPVAAzPIS5EdhP26Ly3N9DjAXFVGIFNUFtMG3V5aCy/C/V1cDdZFIViFPAFlDtzQtqHahR/iK9Bqggq9ROUJ+bdWoR6Ef9leot4GpZoHqD+tAP692gdNBQdQL1vP+l6g5qv79ZnQPqez+iV4LqlbhCLwQ9x6+vFwC3mPNUVeBUmUg2qHfMY9zNWvLlGvWo7FajZQePymzSZZC6wLwtR6W67EnMkJukuQxLKBnLd7waPyJPytNmVkGvoHsw3Qw+tjv4MNgfLDr6hT8muM5vc+Sj+GPxzYlVhy4s6BB7tHDw/vIn1xXsLfjl8JTCKwvXFG48cW78/USrRJvCt0y/YEQwIrbCvCFLZWnQnxZ0oIN5F4MgwSnJmxlYcEZgQXKBLfTwbe7MoRYDm1vzt1ptc+CBnX8Ju9H0bXsb3+bCfduRu6gMwM6r4Bv7Y9r3B5aKy1iyZbFgFPOjHW+2v741uOIaHY8tevp+rYvld5ZiA/fnis2duQJPVd2OLTpLWbixa8Ohh1ttPT3n4Xl2gni2+4DnDJYdh6ynGLYTPmQXAs/mGEJ2pxqySfGQrc8LWXSndwElKUGJcH26cCVX6nG0oy1tvTvCI0NpobQUPzU1pVZKrYwg+lJK65TWGSXTvkjpltKtfKXoksizkYnl1oRnR+pGGpZ7L7TYG+9NyK6vT9Welsy4Pqmf1o+XfE+vVavU8hKl1TG1XC2K1FWT1KfqlchyRlCGruFcNZG6ql9oBH3VE+pwqLkax+u08O4gk2y605cN6hPpDvK5Xkh3QHEtZYB8NY7PgCv0CakEcp36UYYChUTUSHu3f/3UeySA7Xwu3UB66s1yKpDPKS5T8jt5choD+BymCtBGNrAM1DMyRm0FFCmqD6BJyGhgslmqbgW11KSpfUAGe5gMNJCa1Ad1mVyvkpmkz7iGuIySB3jcGF7he5aZuTJNnpRyQStmsUBG+aV4i4DXgg1yPc/yrh/lTukjD/r9pa90lusTveQ1GSj3nLzF7JYKUqVgt9GmiWlxcqIpNL4xecNMD3PIHM5b4Df18f3jSxKfJ25K3JjzYbxqYkTigaMXxMrF0+PpOb3inyVmJmbmN4pvjTeKNyq8oPDhWLVYtYIt5iLTy/RK3MFM5jHPpPI+n/Kp6cEGNrNZhuLj45vtyVsVuBCfBWEENldtHrRjWwLv20iGsR6XP9W+bnPcgc1Z+zZV4AyZaWvHdiPoOzi/rUMLLOgjsBvDwML6jY2YmHOstk+UOE/OGkhx3LEX2LGrbGz3uzxJxfI/lmID99eIZULANkJ0HX153Y6doauT1No1TrRLrraeXJHBc4bLglo8a0g9m2PwbHI8ZEMxnt1JhmxOwrPJ8JBtwOhZCqGQnajeRKvtjla7Oj6bK9R2x+zZ3KD3IMuYwxyvTvRYpGWkZWrl1J2pw1KHZYSiz0aORI6U+CbcOLwtvC29e+gcb7g3PP3+UGro+9D3JTd6Zb13vbklTnjH9AQ9Pn2zLtTf6iUprfQFupFumn6tek69piaFxqkL1R7VMnq1vprJqkFkv+SQx3FCaoJ6Rk0Md1OXK61Kp+xgF5WprXziGBIcT/Ylk3/smFOJElVnqXJqhVobeUW9z8vMjrxClCgZRQvS71F4q1CESaeAk2zhRXpzvT/TvCd1pXLhE6wjhYg0RSN4hPmA+cwxG2SLecM8VziMr4kRMy2lJfPkOjPXnCLfyrmFvWWU3Cv3+DNMPdPCtCh4Ty6mnpwWf8FcawbL8Nhok2deMlMKbjRbzQFztLCXPzB4JHikoG8wNzgSHMk/K7ghOD84v/AT/5D/uP94wW3+VH+kP7JweLxcIpFIFGbHVsVaxFqc9OOjEqsSq2Jn0pB2tDMWDGHusNpSVZlT7e2yYA6xGydxhAfW8BgLsze7rXYGxYX2HJmxfb4cx2NgIxCBy3kdtK/b59q3Gz1jPabAziPfhgADGzJ0YI9g5a/PC5zBtKFPc789bg2tWDCIWWfH9j4UUey5vKnNjTvPTOz1c97v8BwVy/+BFBu4v1ZsaENd9pvjrpV9E6vtDlLZXIKyE0hnWW3beHjWEGo7wT0LV9Z2Ynt2J1tk+Ozf8exC4dnP9ZLADEK2PEFbT9CzuQ7vU6tn2NdHWu3ef5W9TruDVjZUqtva72cXMm1Raro6PWhPe+89NUr1V/29El4LfaG+0FuhPteX6ku91XqWGqPGeDvVVbqT7qzvDp3h7fG2Rod4eC954yLvsp4f+JEPdRUd1SmhglApb4w3JtqKAtVP9VM72UcOxzmNgxzmsOpnG3AGVKIMZajvpem79MDIFO9CXVFXCoepSEUqFi1U/+8GTqHRhEjlAAf4xYyRpqaxHw6uDZqYJrH+MokECV7Gw2DwxJcCKTCl/IzEp4n5sXelJA8zxpwn02SXHApuSZybmJH4MN7Z/GR2mh3+FzJPFsgC86SZI6WltOkuMYlIxORLY9PKtDKdzMeyQTYYoSnnc34wIXlRwSX269nQXVEfs8X2uAM/OK5F+7uKbfDpyMKNW+CtwXI5J2N9X2MNg7xnx/Z5cGhDsQt/YD0084LVp/9GW/Sjy3UZZ+js8xRYw2Om2rGtLzMWoBNYg2vsvDKW3Ny4Qmy74TM2JGlsUNsxk7iNqdiQp1hiBrEgFCxBg1jPD1cGYEFgRSTLxfInSbGB+2vF7nSLSFjtzlXZBQNrQJRbaOzOU02x+rakdvV06go7tjtZbQ2VZwtPtQ2lKBuaLDJwdmHxLPhcWzJZz05UC7HHcx6kbezoWZSZA8VoGyryrNbWs1Q2m6XtwlhU9zfBvm6T+cqGkJTd6Sv39+33cIZSZVltd9DKhmaVK7uwBhy7A3c7ZzXLjt1Cbp9/5RpV2rIMbO5T/qDciHIEC465wpWT2O8pFlTEdqsdS+Zq+3qOHTvD49g0radd5Fm4gmOL2nWeBrZcxYXOijhQLUpQVv8X+harraci9u+ZMlbbHJTYhd5xMordgBUZRBsKN7Pt8TOSOrDPu1lij9scmbEh+SIDZ39Hsb+jsQbH5daKiBLWWm3nhXHfw+bwXOzZ2EiKI0sT+3ekrtV2YygO9j/QvtF6jlgDKVYXBbcdQ8mfTf5WLFaKDdzfQ9zvYHfURR6cNTRFBtAZvC6/flvRwm7hzupsqy1qSztDmGOPP/rrsbYLinaG0BWg2wmtbWGqA7soZ6gs+WyRQXO5QxsSUhaerW3OUdsdrHJgGsu6rqwB0j3s2IIJHMhG2ZCRtguHWmu1LbMoMnhOW25A7M5aWU+WU3/9Ppzn4hZ+xw34e+In/3fifsDQb8bbrXas83YjgTMYNkSMM2DWEIgN9Yn1sMVuWMR6QK5vmTPc4jYCY35z3KH+7O/ncmPi7os1OPKBfd2G0l2oUCxascgATrVju/ESiw429/z6fcaiHsXC+E0jO7YgEuO4Hq2BNrZtjbhQafZvzreel7HPrTjSY+exufY2FhSC45C0aGWxuFtxoDBXr2Y3XmI9xiLWUBuRcKmG4tZOf7UUG7i/l7jyXVc/51rc24VM2a4DVLfahh6LPBDn2dk6HmV3/ir86/drW1+nHc2wK1Nw6E1bn6PtxC/yDO3Cpu3Coi16U6+15zlQjF2otA0lKed52pCsdowutsDdGSxtQ2NqkdXOcDqDZAtulb1Pyno+jhlGPfXrv+PY2ZXLgdiF3rUnUQ7V5uqP/i4kt66o4IS9rKvs2JL9iluw3X1xBspuMFz/MQdeMq7j9A32dWswixZw17fAerxm32/Odzk1y/QhFvVbFIq0z5FYlKFDDxZ5ki5UeMNvjjtU4nd2vNSOXXcN5+HZujHT147tvDCO09EZZuehWbCIuAbCLnTqDK/rw1jdaps7xnrOzsMrotKy14XdaMlLduzqW928dfe9GBX5N5FiA/f3lt+ybriYvt2xFxk8F8J0DWDsBFRuB+lCdHYCOo9I2YXLGThl23Qoiy5zuTxlDYNjYnEG1OXmHOrTgWWUA5+8Z8fOw3QUZfa6lft82ylZuW4LjX/zPvf5FjxTFJK0oa2ijujOwLnQkDN8LmTk7pNbkP41WE3+cb3OM3M5IVdI7L7fVXZsQ2JiNxwu9IhlyBG7cXCGosjzsyFl3Ot3Wx379fkOfCM2tyTOEFtDWQTCcAbHPm9Yz9p5guL6KNgQpnG5KhsyNTaHK2utPmm1M2gWrILdkIndoBSFFG1uW276zfnO4Lvra2THDu3o+jRaw4sz+NajLurc/c+02MXyN5RisuW/t/w2VOZyM65DsM2dKbcjdztHG+IUF/J0no/NvbmcT1Goz+aelNuR2gVH2QW1yLDZl5XdCWubpFduB+xCk1N+8z7nCbrPfdFqu8Aoe91FoUUX0nQhIXeeC81+/pvrsX/PgUKUzQEV1Rm6v+fux79KTsR9QbewuxCYA784A+EKiK2BKjIgtrzEGSqX8xVnoBxr/TV27HJ9zgNzuTAbOhZHDm5/76KcnLse15HehSpdaDTLvu6ux264xEYepNyvr9ttyMTl2pxBs6FILDUdzvOzG54ij9SRFzuSY2fg3EbAenRFrP3ueQn9+ntjQSwux1Ys/2pSbOD+tcR5ZBYtics52J15Ub8pl1uwIURlGRPEosSKFn5bCCvO83I7XGdQrKFxhlW5lpyWZFbZEJB2OUK7kLrcoTOQTLBjVxbhQobWMCsLUigql7AhKWeQiwyoDT25EKSyhqqIQNmBRpxn5kJGbmG0oAzlxv9grvx7ibt+GzotMlAOTOJ+P/t9iwyDM2wO3WdDeg5UU/Q5bsF3DBrO8LkQrg1hO4NQFMJ0nrHzrCzakbZ27DwpV1I/1Y4dmMr+zi7H5kKPRaFQS5XlQoi4HJf73Cw7dmAc5/E59OLgX19/kedrPX0XUixqMOo8M9dg1D1HltS82LD9q0txiPLfS1zDVFvX4xaGIrSmDakUgVcsGMXlFrCgAQcCwebaihYAaxic4VM2J+QWMlt6DLZeyeXyigrZq9uxM1AOVGINZVHdmft7FlShbEhIOT7G637zPhfydB7g7b/5HLcxKPfr+1HksboC/L86d+IWZBdaXGTHNjf5Hwyxqy+zKFRszgrLei82d+rIvh26sei5cBsaCyYRF/KO/ea488Tc7209yiIPx3lSDuziPGWXAzvz12PH3COWcACXC3UbMNf5usevr8NtcBx4xYXqi67HhVJdDtZ56m7DYD3MIlJj9z4HQvq7bXSK5f9Rig3cv7dUt9rlYNzO2hki9/vbie1IoLEhn6L+VBZNqSw1URHq0H2+Qzs6w+hCWTaUpFxuwy0oLnfmQkEOFWhDW8oWnLtcjHKehg2lFYUiv/315xb9nd8aOCfO08n/zfl3/hfn/9niQmTO0FuQjvNY/oM4A2dBJ0W/q0Nfuo2OM/Cufs39Tu6+OsNqPbQiwxL+zee5v+M2Gi6X5Twq50FZA10ElnJ1Yy6nZT1IbB1ckSflDJFF57rIQpEn7q7HkRUf+/X1K+tpFhm4fr9539bffF6x/JvL/wIizs41tfyL7AAAAC56VFh0Y3JlYXRlLWRhdGUAAHjaMzIwsNQ1sNQ1sggxNLQyMrcytdA1MLEyMAAAQroFJPZ1vm4AAAAuelRYdG1vZGlmeS1kYXRlAAB42jMyMLDUNTDVNbQMMTSwMjSyMjXWNTCxMjAAAEIABRQSs4jKAAAAInpUWHRTb2Z0d2FyZQAAeNpzTMlPSlXwzE1MTw1KTUypBAAvnAXUrgypT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矩形 65"/>
          <p:cNvSpPr/>
          <p:nvPr/>
        </p:nvSpPr>
        <p:spPr>
          <a:xfrm>
            <a:off x="1193499" y="5400748"/>
            <a:ext cx="1836014" cy="523220"/>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sz="1400" dirty="0" smtClean="0">
                <a:solidFill>
                  <a:prstClr val="black"/>
                </a:solidFill>
                <a:latin typeface="黑体" panose="02010609060101010101" pitchFamily="49" charset="-122"/>
                <a:ea typeface="黑体" panose="02010609060101010101" pitchFamily="49" charset="-122"/>
              </a:rPr>
              <a:t>工控微</a:t>
            </a:r>
            <a:r>
              <a:rPr lang="zh-CN" altLang="en-US" sz="1400" dirty="0">
                <a:solidFill>
                  <a:prstClr val="black"/>
                </a:solidFill>
                <a:latin typeface="黑体" panose="02010609060101010101" pitchFamily="49" charset="-122"/>
                <a:ea typeface="黑体" panose="02010609060101010101" pitchFamily="49" charset="-122"/>
              </a:rPr>
              <a:t>内核</a:t>
            </a:r>
            <a:r>
              <a:rPr lang="zh-CN" altLang="en-US" sz="1400" dirty="0" smtClean="0">
                <a:solidFill>
                  <a:prstClr val="black"/>
                </a:solidFill>
                <a:latin typeface="黑体" panose="02010609060101010101" pitchFamily="49" charset="-122"/>
                <a:ea typeface="黑体" panose="02010609060101010101" pitchFamily="49" charset="-122"/>
              </a:rPr>
              <a:t>操作系统</a:t>
            </a:r>
            <a:endParaRPr lang="en-US" altLang="zh-CN" sz="1400" dirty="0" smtClean="0">
              <a:solidFill>
                <a:prstClr val="black"/>
              </a:solidFill>
              <a:latin typeface="黑体" panose="02010609060101010101" pitchFamily="49" charset="-122"/>
              <a:ea typeface="黑体" panose="02010609060101010101" pitchFamily="49" charset="-122"/>
            </a:endParaRPr>
          </a:p>
          <a:p>
            <a:pPr algn="ctr"/>
            <a:r>
              <a:rPr lang="zh-CN" altLang="en-US" sz="1400" dirty="0" smtClean="0">
                <a:solidFill>
                  <a:prstClr val="black"/>
                </a:solidFill>
                <a:latin typeface="黑体" panose="02010609060101010101" pitchFamily="49" charset="-122"/>
                <a:ea typeface="黑体" panose="02010609060101010101" pitchFamily="49" charset="-122"/>
              </a:rPr>
              <a:t>安全</a:t>
            </a:r>
            <a:r>
              <a:rPr lang="zh-CN" altLang="en-US" sz="1400" dirty="0">
                <a:solidFill>
                  <a:prstClr val="black"/>
                </a:solidFill>
                <a:latin typeface="黑体" panose="02010609060101010101" pitchFamily="49" charset="-122"/>
                <a:ea typeface="黑体" panose="02010609060101010101" pitchFamily="49" charset="-122"/>
              </a:rPr>
              <a:t>认证及形式验证</a:t>
            </a:r>
          </a:p>
        </p:txBody>
      </p:sp>
      <p:sp>
        <p:nvSpPr>
          <p:cNvPr id="68" name="矩形 67"/>
          <p:cNvSpPr/>
          <p:nvPr/>
        </p:nvSpPr>
        <p:spPr>
          <a:xfrm>
            <a:off x="3204723" y="5400746"/>
            <a:ext cx="1798776" cy="523220"/>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a:solidFill>
                  <a:prstClr val="black"/>
                </a:solidFill>
                <a:latin typeface="黑体" panose="02010609060101010101" pitchFamily="49" charset="-122"/>
                <a:ea typeface="黑体" panose="02010609060101010101" pitchFamily="49" charset="-122"/>
              </a:rPr>
              <a:t>工控设备逆向分析</a:t>
            </a:r>
          </a:p>
          <a:p>
            <a:pPr algn="ctr"/>
            <a:r>
              <a:rPr lang="zh-CN" altLang="en-US" sz="1400" dirty="0">
                <a:solidFill>
                  <a:prstClr val="black"/>
                </a:solidFill>
                <a:latin typeface="黑体" panose="02010609060101010101" pitchFamily="49" charset="-122"/>
                <a:ea typeface="黑体" panose="02010609060101010101" pitchFamily="49" charset="-122"/>
              </a:rPr>
              <a:t>与漏洞挖掘技术</a:t>
            </a:r>
          </a:p>
        </p:txBody>
      </p:sp>
      <p:sp>
        <p:nvSpPr>
          <p:cNvPr id="76" name="Rectangle 313"/>
          <p:cNvSpPr>
            <a:spLocks noChangeArrowheads="1"/>
          </p:cNvSpPr>
          <p:nvPr/>
        </p:nvSpPr>
        <p:spPr bwMode="auto">
          <a:xfrm rot="10800000" flipV="1">
            <a:off x="1245316" y="2706624"/>
            <a:ext cx="1707210" cy="290754"/>
          </a:xfrm>
          <a:prstGeom prst="rect">
            <a:avLst/>
          </a:prstGeom>
          <a:solidFill>
            <a:schemeClr val="accent3">
              <a:lumMod val="50000"/>
            </a:schemeClr>
          </a:solidFill>
          <a:ln w="9525">
            <a:noFill/>
            <a:miter lim="800000"/>
            <a:headEnd/>
            <a:tailEnd/>
          </a:ln>
        </p:spPr>
        <p:txBody>
          <a:bodyPr/>
          <a:lstStyle/>
          <a:p>
            <a:pPr algn="ctr"/>
            <a:r>
              <a:rPr lang="zh-CN" altLang="en-US" sz="1200" dirty="0" smtClean="0">
                <a:solidFill>
                  <a:schemeClr val="bg1"/>
                </a:solidFill>
                <a:latin typeface="微软雅黑" pitchFamily="34" charset="-122"/>
                <a:ea typeface="微软雅黑" pitchFamily="34" charset="-122"/>
              </a:rPr>
              <a:t>威胁情报收集与生成</a:t>
            </a:r>
            <a:endParaRPr lang="en-US" altLang="zh-CN" sz="1200" dirty="0">
              <a:solidFill>
                <a:schemeClr val="bg1"/>
              </a:solidFill>
              <a:latin typeface="微软雅黑" pitchFamily="34" charset="-122"/>
              <a:ea typeface="微软雅黑" pitchFamily="34" charset="-122"/>
            </a:endParaRPr>
          </a:p>
        </p:txBody>
      </p:sp>
      <p:sp>
        <p:nvSpPr>
          <p:cNvPr id="15" name="右箭头 14"/>
          <p:cNvSpPr/>
          <p:nvPr/>
        </p:nvSpPr>
        <p:spPr>
          <a:xfrm>
            <a:off x="2997915" y="2667000"/>
            <a:ext cx="257399" cy="228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6" name="TextBox 85"/>
          <p:cNvSpPr txBox="1"/>
          <p:nvPr/>
        </p:nvSpPr>
        <p:spPr>
          <a:xfrm rot="1791760">
            <a:off x="3467466" y="3245354"/>
            <a:ext cx="369332" cy="707886"/>
          </a:xfrm>
          <a:prstGeom prst="rect">
            <a:avLst/>
          </a:prstGeom>
          <a:noFill/>
        </p:spPr>
        <p:txBody>
          <a:bodyPr vert="eaVert" wrap="none" rtlCol="0">
            <a:spAutoFit/>
          </a:bodyPr>
          <a:lstStyle/>
          <a:p>
            <a:r>
              <a:rPr lang="zh-CN" altLang="en-US" sz="1200" dirty="0">
                <a:latin typeface="黑体" pitchFamily="49" charset="-122"/>
                <a:ea typeface="黑体" pitchFamily="49" charset="-122"/>
              </a:rPr>
              <a:t>异常</a:t>
            </a:r>
            <a:r>
              <a:rPr lang="zh-CN" altLang="en-US" sz="1200" dirty="0" smtClean="0">
                <a:latin typeface="黑体" pitchFamily="49" charset="-122"/>
                <a:ea typeface="黑体" pitchFamily="49" charset="-122"/>
              </a:rPr>
              <a:t>行为</a:t>
            </a:r>
            <a:endParaRPr lang="zh-CN" altLang="en-US" sz="1200" dirty="0">
              <a:latin typeface="黑体" pitchFamily="49" charset="-122"/>
              <a:ea typeface="黑体" pitchFamily="49" charset="-122"/>
            </a:endParaRPr>
          </a:p>
        </p:txBody>
      </p:sp>
      <p:sp>
        <p:nvSpPr>
          <p:cNvPr id="87" name="右箭头 86"/>
          <p:cNvSpPr/>
          <p:nvPr/>
        </p:nvSpPr>
        <p:spPr>
          <a:xfrm rot="17785642">
            <a:off x="3157536" y="3456725"/>
            <a:ext cx="603893" cy="220172"/>
          </a:xfrm>
          <a:prstGeom prst="rightArrow">
            <a:avLst/>
          </a:prstGeom>
          <a:solidFill>
            <a:srgbClr val="FFC000"/>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9" name="右箭头 88"/>
          <p:cNvSpPr/>
          <p:nvPr/>
        </p:nvSpPr>
        <p:spPr>
          <a:xfrm>
            <a:off x="3988515" y="2667000"/>
            <a:ext cx="257399" cy="228600"/>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90" name="矩形 89"/>
          <p:cNvSpPr/>
          <p:nvPr/>
        </p:nvSpPr>
        <p:spPr>
          <a:xfrm>
            <a:off x="5148685" y="5410200"/>
            <a:ext cx="1836014" cy="523220"/>
          </a:xfrm>
          <a:prstGeom prst="rect">
            <a:avLst/>
          </a:prstGeom>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sz="1400" dirty="0" smtClean="0">
                <a:solidFill>
                  <a:prstClr val="black"/>
                </a:solidFill>
                <a:latin typeface="黑体" panose="02010609060101010101" pitchFamily="49" charset="-122"/>
                <a:ea typeface="黑体" panose="02010609060101010101" pitchFamily="49" charset="-122"/>
              </a:rPr>
              <a:t>工控系统控制端安全检测与主动防御技术</a:t>
            </a:r>
            <a:endParaRPr lang="zh-CN" altLang="en-US" sz="1400" dirty="0">
              <a:solidFill>
                <a:prstClr val="black"/>
              </a:solidFill>
              <a:latin typeface="黑体" panose="02010609060101010101" pitchFamily="49" charset="-122"/>
              <a:ea typeface="黑体" panose="02010609060101010101" pitchFamily="49" charset="-122"/>
            </a:endParaRPr>
          </a:p>
        </p:txBody>
      </p:sp>
      <p:sp>
        <p:nvSpPr>
          <p:cNvPr id="54" name="标题 1"/>
          <p:cNvSpPr>
            <a:spLocks noGrp="1"/>
          </p:cNvSpPr>
          <p:nvPr>
            <p:ph type="title"/>
          </p:nvPr>
        </p:nvSpPr>
        <p:spPr>
          <a:xfrm>
            <a:off x="86573" y="304800"/>
            <a:ext cx="8916302" cy="1143000"/>
          </a:xfrm>
        </p:spPr>
        <p:txBody>
          <a:bodyPr/>
          <a:lstStyle/>
          <a:p>
            <a:r>
              <a:rPr lang="zh-CN" altLang="en-US" dirty="0" smtClean="0"/>
              <a:t>方向</a:t>
            </a:r>
            <a:r>
              <a:rPr lang="en-US" altLang="zh-CN" dirty="0" smtClean="0"/>
              <a:t>x</a:t>
            </a:r>
            <a:r>
              <a:rPr lang="zh-CN" altLang="en-US" dirty="0" smtClean="0"/>
              <a:t>：工业大数据分析</a:t>
            </a:r>
            <a:r>
              <a:rPr lang="zh-CN" altLang="en-US" dirty="0"/>
              <a:t>平台</a:t>
            </a:r>
            <a:endParaRPr lang="en-US" dirty="0"/>
          </a:p>
        </p:txBody>
      </p:sp>
      <p:sp>
        <p:nvSpPr>
          <p:cNvPr id="3" name="流程图: 可选过程 2"/>
          <p:cNvSpPr/>
          <p:nvPr/>
        </p:nvSpPr>
        <p:spPr>
          <a:xfrm>
            <a:off x="1178815" y="5999480"/>
            <a:ext cx="5805883" cy="325120"/>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黑体" panose="02010609060101010101" pitchFamily="49" charset="-122"/>
                <a:ea typeface="黑体" panose="02010609060101010101" pitchFamily="49" charset="-122"/>
              </a:rPr>
              <a:t>实时</a:t>
            </a:r>
            <a:r>
              <a:rPr lang="en-US" altLang="zh-CN" sz="1600" dirty="0" smtClean="0">
                <a:latin typeface="黑体" panose="02010609060101010101" pitchFamily="49" charset="-122"/>
                <a:ea typeface="黑体" panose="02010609060101010101" pitchFamily="49" charset="-122"/>
              </a:rPr>
              <a:t>OS</a:t>
            </a:r>
            <a:r>
              <a:rPr lang="zh-CN" altLang="en-US" sz="1600" dirty="0" smtClean="0">
                <a:latin typeface="黑体" panose="02010609060101010101" pitchFamily="49" charset="-122"/>
                <a:ea typeface="黑体" panose="02010609060101010101" pitchFamily="49" charset="-122"/>
              </a:rPr>
              <a:t>、工控系统</a:t>
            </a:r>
            <a:r>
              <a:rPr lang="en-US" altLang="zh-CN" sz="1600" dirty="0" smtClean="0">
                <a:latin typeface="黑体" panose="02010609060101010101" pitchFamily="49" charset="-122"/>
                <a:ea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rPr>
              <a:t>软件</a:t>
            </a:r>
            <a:endParaRPr lang="en-US" sz="1600" dirty="0">
              <a:latin typeface="黑体" panose="02010609060101010101" pitchFamily="49" charset="-122"/>
              <a:ea typeface="黑体" panose="02010609060101010101" pitchFamily="49" charset="-122"/>
            </a:endParaRPr>
          </a:p>
        </p:txBody>
      </p:sp>
      <p:sp>
        <p:nvSpPr>
          <p:cNvPr id="61" name="Oval 18"/>
          <p:cNvSpPr>
            <a:spLocks noChangeArrowheads="1"/>
          </p:cNvSpPr>
          <p:nvPr/>
        </p:nvSpPr>
        <p:spPr bwMode="auto">
          <a:xfrm>
            <a:off x="145570" y="2300193"/>
            <a:ext cx="890587" cy="835025"/>
          </a:xfrm>
          <a:prstGeom prst="ellipse">
            <a:avLst/>
          </a:prstGeom>
          <a:gradFill rotWithShape="1">
            <a:gsLst>
              <a:gs pos="0">
                <a:srgbClr val="E4F9FF"/>
              </a:gs>
              <a:gs pos="64999">
                <a:srgbClr val="BBEFFF"/>
              </a:gs>
              <a:gs pos="100000">
                <a:srgbClr val="9EEAFF"/>
              </a:gs>
            </a:gsLst>
            <a:lin ang="5400000" scaled="1"/>
          </a:gradFill>
          <a:ln w="9525">
            <a:solidFill>
              <a:srgbClr val="46AAC5"/>
            </a:solidFill>
            <a:round/>
            <a:headEnd/>
            <a:tailEnd/>
          </a:ln>
          <a:effectLst>
            <a:outerShdw blurRad="63500" dist="20000" dir="5400000" rotWithShape="0">
              <a:srgbClr val="000000">
                <a:alpha val="37999"/>
              </a:srgbClr>
            </a:outerShdw>
          </a:effectLst>
        </p:spPr>
        <p:txBody>
          <a:bodyPr wrap="none" lIns="0" tIns="0" rIns="0" bIns="0" anchor="ctr"/>
          <a:lstStyle/>
          <a:p>
            <a:pPr algn="ctr" eaLnBrk="0" hangingPunct="0">
              <a:spcAft>
                <a:spcPts val="600"/>
              </a:spcAft>
              <a:defRPr/>
            </a:pPr>
            <a:r>
              <a:rPr kumimoji="0" lang="zh-CN" altLang="en-US" sz="2000" b="1" dirty="0" smtClean="0">
                <a:solidFill>
                  <a:srgbClr val="000000"/>
                </a:solidFill>
                <a:latin typeface="Rockwell" charset="0"/>
                <a:ea typeface="黑体" charset="0"/>
                <a:cs typeface="黑体" charset="0"/>
              </a:rPr>
              <a:t>宏观</a:t>
            </a:r>
            <a:endParaRPr kumimoji="0" lang="en-US" altLang="zh-CN" sz="2000" b="1" dirty="0">
              <a:solidFill>
                <a:srgbClr val="000000"/>
              </a:solidFill>
              <a:latin typeface="Rockwell" charset="0"/>
              <a:ea typeface="黑体" charset="0"/>
              <a:cs typeface="黑体" charset="0"/>
            </a:endParaRPr>
          </a:p>
        </p:txBody>
      </p:sp>
      <p:sp>
        <p:nvSpPr>
          <p:cNvPr id="63" name="Oval 21"/>
          <p:cNvSpPr>
            <a:spLocks noChangeArrowheads="1"/>
          </p:cNvSpPr>
          <p:nvPr/>
        </p:nvSpPr>
        <p:spPr bwMode="auto">
          <a:xfrm>
            <a:off x="125703" y="3580792"/>
            <a:ext cx="882650" cy="830263"/>
          </a:xfrm>
          <a:prstGeom prst="ellipse">
            <a:avLst/>
          </a:prstGeom>
          <a:gradFill rotWithShape="1">
            <a:gsLst>
              <a:gs pos="0">
                <a:srgbClr val="FFE5E5"/>
              </a:gs>
              <a:gs pos="64999">
                <a:srgbClr val="FFBEBD"/>
              </a:gs>
              <a:gs pos="100000">
                <a:srgbClr val="FFA2A1"/>
              </a:gs>
            </a:gsLst>
            <a:lin ang="5400000" scaled="1"/>
          </a:gradFill>
          <a:ln w="9525">
            <a:solidFill>
              <a:srgbClr val="BE4B48"/>
            </a:solidFill>
            <a:round/>
            <a:headEnd/>
            <a:tailEnd/>
          </a:ln>
          <a:effectLst>
            <a:outerShdw dist="20000" dir="5400000" rotWithShape="0">
              <a:srgbClr val="808080">
                <a:alpha val="37999"/>
              </a:srgbClr>
            </a:outerShdw>
          </a:effectLst>
        </p:spPr>
        <p:txBody>
          <a:bodyPr wrap="none" lIns="0" tIns="0" rIns="0" bIns="0" anchor="ctr"/>
          <a:lstStyle/>
          <a:p>
            <a:pPr algn="ctr" eaLnBrk="0" hangingPunct="0">
              <a:spcAft>
                <a:spcPts val="600"/>
              </a:spcAft>
              <a:defRPr/>
            </a:pPr>
            <a:r>
              <a:rPr lang="zh-CN" altLang="en-US" sz="2000" b="1" dirty="0" smtClean="0">
                <a:solidFill>
                  <a:schemeClr val="dk1"/>
                </a:solidFill>
                <a:latin typeface="+mn-lt"/>
                <a:ea typeface="黑体" pitchFamily="2" charset="-122"/>
              </a:rPr>
              <a:t>中观</a:t>
            </a:r>
            <a:endParaRPr kumimoji="0" lang="en-US" altLang="zh-CN" sz="2000" b="1" dirty="0">
              <a:solidFill>
                <a:schemeClr val="dk1"/>
              </a:solidFill>
              <a:latin typeface="+mn-lt"/>
              <a:ea typeface="黑体" pitchFamily="2" charset="-122"/>
            </a:endParaRPr>
          </a:p>
        </p:txBody>
      </p:sp>
      <p:sp>
        <p:nvSpPr>
          <p:cNvPr id="64" name="Oval 22"/>
          <p:cNvSpPr>
            <a:spLocks noChangeArrowheads="1"/>
          </p:cNvSpPr>
          <p:nvPr/>
        </p:nvSpPr>
        <p:spPr bwMode="auto">
          <a:xfrm>
            <a:off x="135005" y="5215094"/>
            <a:ext cx="914400" cy="863600"/>
          </a:xfrm>
          <a:prstGeom prst="ellipse">
            <a:avLst/>
          </a:prstGeom>
          <a:solidFill>
            <a:srgbClr val="00FF00"/>
          </a:solidFill>
          <a:ln w="25400" algn="ctr">
            <a:solidFill>
              <a:srgbClr val="000000"/>
            </a:solidFill>
            <a:round/>
            <a:headEnd/>
            <a:tailEnd/>
          </a:ln>
          <a:effectLst/>
        </p:spPr>
        <p:txBody>
          <a:bodyPr wrap="none" lIns="0" tIns="0" rIns="0" bIns="0" anchor="ctr"/>
          <a:lstStyle/>
          <a:p>
            <a:endParaRPr kumimoji="0" lang="en-US" altLang="zh-CN" sz="2000" dirty="0">
              <a:solidFill>
                <a:srgbClr val="000000"/>
              </a:solidFill>
              <a:effectLst>
                <a:outerShdw blurRad="38100" dist="38100" dir="2700000" algn="tl">
                  <a:srgbClr val="FFFFFF"/>
                </a:outerShdw>
              </a:effectLst>
            </a:endParaRPr>
          </a:p>
          <a:p>
            <a:pPr eaLnBrk="0" hangingPunct="0"/>
            <a:r>
              <a:rPr kumimoji="0" lang="zh-CN" altLang="en-US" sz="2000" b="1" dirty="0" smtClean="0">
                <a:solidFill>
                  <a:srgbClr val="000000"/>
                </a:solidFill>
                <a:ea typeface="黑体" pitchFamily="49" charset="-122"/>
              </a:rPr>
              <a:t>微观</a:t>
            </a:r>
            <a:endParaRPr kumimoji="0" lang="zh-CN" altLang="en-US" b="1" dirty="0">
              <a:solidFill>
                <a:srgbClr val="000000"/>
              </a:solidFill>
              <a:ea typeface="黑体" pitchFamily="49" charset="-122"/>
            </a:endParaRPr>
          </a:p>
          <a:p>
            <a:endParaRPr kumimoji="0" lang="en-US" altLang="zh-CN" sz="1800" dirty="0">
              <a:solidFill>
                <a:srgbClr val="EA0000"/>
              </a:solidFill>
              <a:effectLst>
                <a:outerShdw blurRad="38100" dist="38100" dir="2700000" algn="tl">
                  <a:srgbClr val="000000"/>
                </a:outerShdw>
              </a:effectLst>
            </a:endParaRPr>
          </a:p>
        </p:txBody>
      </p:sp>
      <p:sp>
        <p:nvSpPr>
          <p:cNvPr id="59" name="文本框 98"/>
          <p:cNvSpPr txBox="1"/>
          <p:nvPr/>
        </p:nvSpPr>
        <p:spPr>
          <a:xfrm>
            <a:off x="3932236" y="3314555"/>
            <a:ext cx="2193342" cy="307777"/>
          </a:xfrm>
          <a:prstGeom prst="rect">
            <a:avLst/>
          </a:prstGeom>
          <a:solidFill>
            <a:schemeClr val="accent6">
              <a:lumMod val="75000"/>
            </a:schemeClr>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b="1" dirty="0" smtClean="0">
                <a:solidFill>
                  <a:prstClr val="black"/>
                </a:solidFill>
                <a:ea typeface="黑体" panose="02010609060101010101" pitchFamily="49" charset="-122"/>
              </a:rPr>
              <a:t>工控态势感知、预警技术</a:t>
            </a:r>
            <a:endParaRPr lang="zh-CN" altLang="en-US" sz="1400" b="1" dirty="0">
              <a:solidFill>
                <a:prstClr val="black"/>
              </a:solidFill>
              <a:ea typeface="黑体" panose="02010609060101010101" pitchFamily="49" charset="-122"/>
            </a:endParaRPr>
          </a:p>
        </p:txBody>
      </p:sp>
      <p:sp>
        <p:nvSpPr>
          <p:cNvPr id="60" name="文本框 98"/>
          <p:cNvSpPr txBox="1"/>
          <p:nvPr/>
        </p:nvSpPr>
        <p:spPr>
          <a:xfrm>
            <a:off x="3075270" y="6402696"/>
            <a:ext cx="2487329" cy="307777"/>
          </a:xfrm>
          <a:prstGeom prst="rect">
            <a:avLst/>
          </a:prstGeom>
          <a:solidFill>
            <a:schemeClr val="accent6">
              <a:lumMod val="75000"/>
            </a:schemeClr>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b="1" dirty="0" smtClean="0">
                <a:solidFill>
                  <a:prstClr val="black"/>
                </a:solidFill>
                <a:ea typeface="黑体" panose="02010609060101010101" pitchFamily="49" charset="-122"/>
              </a:rPr>
              <a:t>工控软件系统及分析技术</a:t>
            </a:r>
            <a:endParaRPr lang="zh-CN" altLang="en-US" sz="1400" b="1" dirty="0">
              <a:solidFill>
                <a:prstClr val="black"/>
              </a:solidFill>
              <a:ea typeface="黑体" panose="02010609060101010101" pitchFamily="49" charset="-122"/>
            </a:endParaRPr>
          </a:p>
        </p:txBody>
      </p:sp>
      <p:cxnSp>
        <p:nvCxnSpPr>
          <p:cNvPr id="9" name="直接连接符 8"/>
          <p:cNvCxnSpPr/>
          <p:nvPr/>
        </p:nvCxnSpPr>
        <p:spPr>
          <a:xfrm>
            <a:off x="155575" y="5181600"/>
            <a:ext cx="9064625" cy="62806"/>
          </a:xfrm>
          <a:prstGeom prst="line">
            <a:avLst/>
          </a:prstGeom>
          <a:ln>
            <a:prstDash val="dash"/>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xmlns="" val="94644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animEffect transition="in" filter="fade">
                                      <p:cBhvr>
                                        <p:cTn id="1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39652" y="5157192"/>
            <a:ext cx="4788048" cy="64807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关键技术及系统布局</a:t>
            </a:r>
            <a:endParaRPr lang="zh-CN" altLang="en-US" dirty="0"/>
          </a:p>
        </p:txBody>
      </p:sp>
      <p:grpSp>
        <p:nvGrpSpPr>
          <p:cNvPr id="44" name="组合 43"/>
          <p:cNvGrpSpPr/>
          <p:nvPr/>
        </p:nvGrpSpPr>
        <p:grpSpPr>
          <a:xfrm>
            <a:off x="251520" y="1844824"/>
            <a:ext cx="8568952" cy="3224624"/>
            <a:chOff x="251520" y="2492896"/>
            <a:chExt cx="8568952" cy="3224624"/>
          </a:xfrm>
        </p:grpSpPr>
        <p:sp>
          <p:nvSpPr>
            <p:cNvPr id="5" name="文本框 98"/>
            <p:cNvSpPr txBox="1"/>
            <p:nvPr/>
          </p:nvSpPr>
          <p:spPr>
            <a:xfrm>
              <a:off x="1619672" y="2492896"/>
              <a:ext cx="1368152" cy="30777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400" b="1" dirty="0" smtClean="0">
                  <a:solidFill>
                    <a:prstClr val="black"/>
                  </a:solidFill>
                  <a:ea typeface="黑体" panose="02010609060101010101" pitchFamily="49" charset="-122"/>
                </a:rPr>
                <a:t>安全分析验证</a:t>
              </a:r>
              <a:endParaRPr lang="zh-CN" altLang="en-US" sz="1400" b="1" dirty="0">
                <a:solidFill>
                  <a:prstClr val="black"/>
                </a:solidFill>
                <a:ea typeface="黑体" panose="02010609060101010101" pitchFamily="49" charset="-122"/>
              </a:endParaRPr>
            </a:p>
          </p:txBody>
        </p:sp>
        <p:sp>
          <p:nvSpPr>
            <p:cNvPr id="7" name="文本框 98"/>
            <p:cNvSpPr txBox="1"/>
            <p:nvPr/>
          </p:nvSpPr>
          <p:spPr>
            <a:xfrm>
              <a:off x="3131840" y="2492896"/>
              <a:ext cx="1368152" cy="30777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400" b="1" dirty="0">
                  <a:solidFill>
                    <a:prstClr val="black"/>
                  </a:solidFill>
                  <a:ea typeface="黑体" panose="02010609060101010101" pitchFamily="49" charset="-122"/>
                </a:rPr>
                <a:t>漏洞利用挖掘</a:t>
              </a:r>
            </a:p>
          </p:txBody>
        </p:sp>
        <p:sp>
          <p:nvSpPr>
            <p:cNvPr id="8" name="文本框 98"/>
            <p:cNvSpPr txBox="1"/>
            <p:nvPr/>
          </p:nvSpPr>
          <p:spPr>
            <a:xfrm>
              <a:off x="4644008" y="2492896"/>
              <a:ext cx="1368152" cy="30777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400" b="1" dirty="0" smtClean="0">
                  <a:solidFill>
                    <a:prstClr val="black"/>
                  </a:solidFill>
                  <a:ea typeface="黑体" panose="02010609060101010101" pitchFamily="49" charset="-122"/>
                </a:rPr>
                <a:t>恶意行为检测</a:t>
              </a:r>
              <a:endParaRPr lang="zh-CN" altLang="en-US" sz="1400" b="1" dirty="0">
                <a:solidFill>
                  <a:prstClr val="black"/>
                </a:solidFill>
                <a:ea typeface="黑体" panose="02010609060101010101" pitchFamily="49" charset="-122"/>
              </a:endParaRPr>
            </a:p>
          </p:txBody>
        </p:sp>
        <p:sp>
          <p:nvSpPr>
            <p:cNvPr id="9" name="文本框 98"/>
            <p:cNvSpPr txBox="1"/>
            <p:nvPr/>
          </p:nvSpPr>
          <p:spPr>
            <a:xfrm>
              <a:off x="6156176" y="2492896"/>
              <a:ext cx="1368152" cy="30777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400" b="1" dirty="0" smtClean="0">
                  <a:solidFill>
                    <a:prstClr val="black"/>
                  </a:solidFill>
                  <a:ea typeface="黑体" panose="02010609060101010101" pitchFamily="49" charset="-122"/>
                </a:rPr>
                <a:t>态势感知</a:t>
              </a:r>
              <a:endParaRPr lang="zh-CN" altLang="en-US" sz="1400" b="1" dirty="0">
                <a:solidFill>
                  <a:prstClr val="black"/>
                </a:solidFill>
                <a:ea typeface="黑体" panose="02010609060101010101" pitchFamily="49" charset="-122"/>
              </a:endParaRPr>
            </a:p>
          </p:txBody>
        </p:sp>
        <p:sp>
          <p:nvSpPr>
            <p:cNvPr id="10" name="TextBox 9"/>
            <p:cNvSpPr txBox="1"/>
            <p:nvPr/>
          </p:nvSpPr>
          <p:spPr>
            <a:xfrm>
              <a:off x="251520" y="2936557"/>
              <a:ext cx="461665" cy="2780963"/>
            </a:xfrm>
            <a:prstGeom prst="rect">
              <a:avLst/>
            </a:prstGeom>
          </p:spPr>
          <p:style>
            <a:lnRef idx="1">
              <a:schemeClr val="dk1"/>
            </a:lnRef>
            <a:fillRef idx="2">
              <a:schemeClr val="dk1"/>
            </a:fillRef>
            <a:effectRef idx="1">
              <a:schemeClr val="dk1"/>
            </a:effectRef>
            <a:fontRef idx="minor">
              <a:schemeClr val="dk1"/>
            </a:fontRef>
          </p:style>
          <p:txBody>
            <a:bodyPr vert="eaVert" wrap="square" rtlCol="0">
              <a:spAutoFit/>
            </a:bodyPr>
            <a:lstStyle/>
            <a:p>
              <a:pPr algn="ctr"/>
              <a:r>
                <a:rPr lang="zh-CN" altLang="en-US" b="1" dirty="0" smtClean="0">
                  <a:latin typeface="黑体" pitchFamily="49" charset="-122"/>
                  <a:ea typeface="黑体" pitchFamily="49" charset="-122"/>
                </a:rPr>
                <a:t>大数据智能分析与处理</a:t>
              </a:r>
              <a:endParaRPr lang="zh-CN" altLang="en-US" b="1" dirty="0">
                <a:latin typeface="黑体" pitchFamily="49" charset="-122"/>
                <a:ea typeface="黑体" pitchFamily="49" charset="-122"/>
              </a:endParaRPr>
            </a:p>
          </p:txBody>
        </p:sp>
        <p:sp>
          <p:nvSpPr>
            <p:cNvPr id="11" name="文本框 98"/>
            <p:cNvSpPr txBox="1"/>
            <p:nvPr/>
          </p:nvSpPr>
          <p:spPr>
            <a:xfrm>
              <a:off x="7452320" y="4437112"/>
              <a:ext cx="1368152" cy="30777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400" b="1" dirty="0" smtClean="0">
                  <a:solidFill>
                    <a:prstClr val="black"/>
                  </a:solidFill>
                  <a:ea typeface="黑体" panose="02010609060101010101" pitchFamily="49" charset="-122"/>
                </a:rPr>
                <a:t>器件芯片层</a:t>
              </a:r>
              <a:endParaRPr lang="zh-CN" altLang="en-US" sz="1400" b="1" dirty="0">
                <a:solidFill>
                  <a:prstClr val="black"/>
                </a:solidFill>
                <a:ea typeface="黑体" panose="02010609060101010101" pitchFamily="49" charset="-122"/>
              </a:endParaRPr>
            </a:p>
          </p:txBody>
        </p:sp>
        <p:sp>
          <p:nvSpPr>
            <p:cNvPr id="12" name="文本框 98"/>
            <p:cNvSpPr txBox="1"/>
            <p:nvPr/>
          </p:nvSpPr>
          <p:spPr>
            <a:xfrm>
              <a:off x="7452320" y="3717032"/>
              <a:ext cx="1368152" cy="30777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400" b="1" dirty="0" smtClean="0">
                  <a:solidFill>
                    <a:prstClr val="black"/>
                  </a:solidFill>
                  <a:ea typeface="黑体" panose="02010609060101010101" pitchFamily="49" charset="-122"/>
                </a:rPr>
                <a:t>基础软件层</a:t>
              </a:r>
              <a:endParaRPr lang="zh-CN" altLang="en-US" sz="1400" b="1" dirty="0">
                <a:solidFill>
                  <a:prstClr val="black"/>
                </a:solidFill>
                <a:ea typeface="黑体" panose="02010609060101010101" pitchFamily="49" charset="-122"/>
              </a:endParaRPr>
            </a:p>
          </p:txBody>
        </p:sp>
        <p:sp>
          <p:nvSpPr>
            <p:cNvPr id="13" name="文本框 98"/>
            <p:cNvSpPr txBox="1"/>
            <p:nvPr/>
          </p:nvSpPr>
          <p:spPr>
            <a:xfrm>
              <a:off x="7452320" y="2996952"/>
              <a:ext cx="1368152" cy="30777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400" b="1" dirty="0">
                  <a:solidFill>
                    <a:prstClr val="black"/>
                  </a:solidFill>
                  <a:ea typeface="黑体" panose="02010609060101010101" pitchFamily="49" charset="-122"/>
                </a:rPr>
                <a:t>应用</a:t>
              </a:r>
              <a:r>
                <a:rPr lang="zh-CN" altLang="en-US" sz="1400" b="1" dirty="0" smtClean="0">
                  <a:solidFill>
                    <a:prstClr val="black"/>
                  </a:solidFill>
                  <a:ea typeface="黑体" panose="02010609060101010101" pitchFamily="49" charset="-122"/>
                </a:rPr>
                <a:t>软件层</a:t>
              </a:r>
              <a:endParaRPr lang="zh-CN" altLang="en-US" sz="1400" b="1" dirty="0">
                <a:solidFill>
                  <a:prstClr val="black"/>
                </a:solidFill>
                <a:ea typeface="黑体" panose="02010609060101010101" pitchFamily="49" charset="-122"/>
              </a:endParaRPr>
            </a:p>
          </p:txBody>
        </p:sp>
        <p:sp>
          <p:nvSpPr>
            <p:cNvPr id="14" name="文本框 98"/>
            <p:cNvSpPr txBox="1"/>
            <p:nvPr/>
          </p:nvSpPr>
          <p:spPr>
            <a:xfrm>
              <a:off x="7452320" y="5157192"/>
              <a:ext cx="1368152" cy="307777"/>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zh-CN" altLang="en-US" sz="1400" b="1" dirty="0" smtClean="0">
                  <a:solidFill>
                    <a:prstClr val="black"/>
                  </a:solidFill>
                  <a:ea typeface="黑体" panose="02010609060101010101" pitchFamily="49" charset="-122"/>
                </a:rPr>
                <a:t>网络协议层</a:t>
              </a:r>
              <a:endParaRPr lang="zh-CN" altLang="en-US" sz="1400" b="1" dirty="0">
                <a:solidFill>
                  <a:prstClr val="black"/>
                </a:solidFill>
                <a:ea typeface="黑体" panose="02010609060101010101" pitchFamily="49" charset="-122"/>
              </a:endParaRPr>
            </a:p>
          </p:txBody>
        </p:sp>
        <p:cxnSp>
          <p:nvCxnSpPr>
            <p:cNvPr id="17" name="直接连接符 16"/>
            <p:cNvCxnSpPr/>
            <p:nvPr/>
          </p:nvCxnSpPr>
          <p:spPr>
            <a:xfrm>
              <a:off x="1187624" y="3448745"/>
              <a:ext cx="741682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87624" y="4221088"/>
              <a:ext cx="741682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187624" y="4941168"/>
              <a:ext cx="741682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87624" y="5717520"/>
              <a:ext cx="741682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223818" y="3573016"/>
              <a:ext cx="1836014" cy="523220"/>
            </a:xfrm>
            <a:prstGeom prst="rect">
              <a:avLst/>
            </a:prstGeom>
            <a:ln>
              <a:solidFill>
                <a:schemeClr val="tx1"/>
              </a:solidFill>
            </a:ln>
          </p:spPr>
          <p:txBody>
            <a:bodyPr wrap="square">
              <a:spAutoFit/>
            </a:bodyPr>
            <a:lstStyle/>
            <a:p>
              <a:pPr algn="ctr"/>
              <a:r>
                <a:rPr lang="zh-CN" altLang="en-US" sz="1400" dirty="0" smtClean="0">
                  <a:solidFill>
                    <a:prstClr val="black"/>
                  </a:solidFill>
                  <a:latin typeface="黑体" panose="02010609060101010101" pitchFamily="49" charset="-122"/>
                  <a:ea typeface="黑体" panose="02010609060101010101" pitchFamily="49" charset="-122"/>
                </a:rPr>
                <a:t>工控微</a:t>
              </a:r>
              <a:r>
                <a:rPr lang="zh-CN" altLang="en-US" sz="1400" dirty="0">
                  <a:solidFill>
                    <a:prstClr val="black"/>
                  </a:solidFill>
                  <a:latin typeface="黑体" panose="02010609060101010101" pitchFamily="49" charset="-122"/>
                  <a:ea typeface="黑体" panose="02010609060101010101" pitchFamily="49" charset="-122"/>
                </a:rPr>
                <a:t>内核</a:t>
              </a:r>
              <a:r>
                <a:rPr lang="zh-CN" altLang="en-US" sz="1400" dirty="0" smtClean="0">
                  <a:solidFill>
                    <a:prstClr val="black"/>
                  </a:solidFill>
                  <a:latin typeface="黑体" panose="02010609060101010101" pitchFamily="49" charset="-122"/>
                  <a:ea typeface="黑体" panose="02010609060101010101" pitchFamily="49" charset="-122"/>
                </a:rPr>
                <a:t>操作系统</a:t>
              </a:r>
              <a:endParaRPr lang="en-US" altLang="zh-CN" sz="1400" dirty="0" smtClean="0">
                <a:solidFill>
                  <a:prstClr val="black"/>
                </a:solidFill>
                <a:latin typeface="黑体" panose="02010609060101010101" pitchFamily="49" charset="-122"/>
                <a:ea typeface="黑体" panose="02010609060101010101" pitchFamily="49" charset="-122"/>
              </a:endParaRPr>
            </a:p>
            <a:p>
              <a:pPr algn="ctr"/>
              <a:r>
                <a:rPr lang="zh-CN" altLang="en-US" sz="1400" dirty="0" smtClean="0">
                  <a:solidFill>
                    <a:prstClr val="black"/>
                  </a:solidFill>
                  <a:latin typeface="黑体" panose="02010609060101010101" pitchFamily="49" charset="-122"/>
                  <a:ea typeface="黑体" panose="02010609060101010101" pitchFamily="49" charset="-122"/>
                </a:rPr>
                <a:t>安全</a:t>
              </a:r>
              <a:r>
                <a:rPr lang="zh-CN" altLang="en-US" sz="1400" dirty="0">
                  <a:solidFill>
                    <a:prstClr val="black"/>
                  </a:solidFill>
                  <a:latin typeface="黑体" panose="02010609060101010101" pitchFamily="49" charset="-122"/>
                  <a:ea typeface="黑体" panose="02010609060101010101" pitchFamily="49" charset="-122"/>
                </a:rPr>
                <a:t>认证及形式验证</a:t>
              </a:r>
            </a:p>
          </p:txBody>
        </p:sp>
        <p:sp>
          <p:nvSpPr>
            <p:cNvPr id="23" name="矩形 22"/>
            <p:cNvSpPr/>
            <p:nvPr/>
          </p:nvSpPr>
          <p:spPr>
            <a:xfrm>
              <a:off x="1223818" y="2939013"/>
              <a:ext cx="3272598" cy="319390"/>
            </a:xfrm>
            <a:prstGeom prst="rect">
              <a:avLst/>
            </a:prstGeom>
            <a:ln>
              <a:solidFill>
                <a:schemeClr val="tx1"/>
              </a:solidFill>
            </a:ln>
          </p:spPr>
          <p:txBody>
            <a:bodyPr wrap="square">
              <a:spAutoFit/>
            </a:bodyPr>
            <a:lstStyle/>
            <a:p>
              <a:r>
                <a:rPr lang="zh-CN" altLang="en-US" sz="1400" dirty="0">
                  <a:solidFill>
                    <a:prstClr val="black"/>
                  </a:solidFill>
                  <a:latin typeface="黑体" panose="02010609060101010101" pitchFamily="49" charset="-122"/>
                  <a:ea typeface="黑体" panose="02010609060101010101" pitchFamily="49" charset="-122"/>
                </a:rPr>
                <a:t>工</a:t>
              </a:r>
              <a:r>
                <a:rPr lang="zh-CN" altLang="en-US" sz="1400" dirty="0" smtClean="0">
                  <a:solidFill>
                    <a:prstClr val="black"/>
                  </a:solidFill>
                  <a:latin typeface="黑体" panose="02010609060101010101" pitchFamily="49" charset="-122"/>
                  <a:ea typeface="黑体" panose="02010609060101010101" pitchFamily="49" charset="-122"/>
                </a:rPr>
                <a:t>控可</a:t>
              </a:r>
              <a:r>
                <a:rPr lang="zh-CN" altLang="en-US" sz="1400" dirty="0">
                  <a:solidFill>
                    <a:prstClr val="black"/>
                  </a:solidFill>
                  <a:latin typeface="黑体" panose="02010609060101010101" pitchFamily="49" charset="-122"/>
                  <a:ea typeface="黑体" panose="02010609060101010101" pitchFamily="49" charset="-122"/>
                </a:rPr>
                <a:t>执行代码的</a:t>
              </a:r>
              <a:r>
                <a:rPr lang="zh-CN" altLang="en-US" sz="1400" dirty="0" smtClean="0">
                  <a:solidFill>
                    <a:prstClr val="black"/>
                  </a:solidFill>
                  <a:latin typeface="黑体" panose="02010609060101010101" pitchFamily="49" charset="-122"/>
                  <a:ea typeface="黑体" panose="02010609060101010101" pitchFamily="49" charset="-122"/>
                </a:rPr>
                <a:t>安全测试及漏洞分析</a:t>
              </a:r>
              <a:endParaRPr lang="zh-CN" altLang="en-US" sz="1400" dirty="0">
                <a:solidFill>
                  <a:prstClr val="black"/>
                </a:solidFill>
                <a:latin typeface="黑体" panose="02010609060101010101" pitchFamily="49" charset="-122"/>
                <a:ea typeface="黑体" panose="02010609060101010101" pitchFamily="49" charset="-122"/>
              </a:endParaRPr>
            </a:p>
          </p:txBody>
        </p:sp>
        <p:sp>
          <p:nvSpPr>
            <p:cNvPr id="24" name="矩形 23"/>
            <p:cNvSpPr/>
            <p:nvPr/>
          </p:nvSpPr>
          <p:spPr>
            <a:xfrm>
              <a:off x="1223819" y="5004971"/>
              <a:ext cx="4772296" cy="307777"/>
            </a:xfrm>
            <a:prstGeom prst="rect">
              <a:avLst/>
            </a:prstGeom>
            <a:ln>
              <a:solidFill>
                <a:schemeClr val="tx1"/>
              </a:solidFill>
            </a:ln>
          </p:spPr>
          <p:txBody>
            <a:bodyPr wrap="square">
              <a:spAutoFit/>
            </a:bodyPr>
            <a:lstStyle/>
            <a:p>
              <a:pPr algn="ctr"/>
              <a:r>
                <a:rPr lang="zh-CN" altLang="en-US" sz="1400" dirty="0" smtClean="0">
                  <a:solidFill>
                    <a:prstClr val="black"/>
                  </a:solidFill>
                  <a:latin typeface="黑体" panose="02010609060101010101" pitchFamily="49" charset="-122"/>
                  <a:ea typeface="黑体" panose="02010609060101010101" pitchFamily="49" charset="-122"/>
                </a:rPr>
                <a:t>工控协议安全分析、漏洞注入及恶意行为检测技术</a:t>
              </a:r>
              <a:endParaRPr lang="zh-CN" altLang="en-US" sz="1400" dirty="0">
                <a:solidFill>
                  <a:prstClr val="black"/>
                </a:solidFill>
                <a:latin typeface="黑体" panose="02010609060101010101" pitchFamily="49" charset="-122"/>
                <a:ea typeface="黑体" panose="02010609060101010101" pitchFamily="49" charset="-122"/>
              </a:endParaRPr>
            </a:p>
          </p:txBody>
        </p:sp>
        <p:grpSp>
          <p:nvGrpSpPr>
            <p:cNvPr id="27" name="组合 26"/>
            <p:cNvGrpSpPr/>
            <p:nvPr/>
          </p:nvGrpSpPr>
          <p:grpSpPr>
            <a:xfrm>
              <a:off x="1223818" y="4303736"/>
              <a:ext cx="1836014" cy="523220"/>
              <a:chOff x="1223818" y="4293096"/>
              <a:chExt cx="1836014" cy="523220"/>
            </a:xfrm>
          </p:grpSpPr>
          <p:sp>
            <p:nvSpPr>
              <p:cNvPr id="25" name="矩形 24"/>
              <p:cNvSpPr/>
              <p:nvPr/>
            </p:nvSpPr>
            <p:spPr>
              <a:xfrm>
                <a:off x="1223818" y="4331317"/>
                <a:ext cx="1836014" cy="421989"/>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6" name="矩形 25"/>
              <p:cNvSpPr/>
              <p:nvPr/>
            </p:nvSpPr>
            <p:spPr>
              <a:xfrm>
                <a:off x="1338731" y="4293096"/>
                <a:ext cx="1620957" cy="523220"/>
              </a:xfrm>
              <a:prstGeom prst="rect">
                <a:avLst/>
              </a:prstGeom>
            </p:spPr>
            <p:txBody>
              <a:bodyPr wrap="none">
                <a:spAutoFit/>
              </a:bodyPr>
              <a:lstStyle/>
              <a:p>
                <a:pPr algn="ctr"/>
                <a:r>
                  <a:rPr lang="zh-CN" altLang="zh-CN" sz="1400" dirty="0">
                    <a:solidFill>
                      <a:prstClr val="black"/>
                    </a:solidFill>
                    <a:latin typeface="黑体" panose="02010609060101010101" pitchFamily="49" charset="-122"/>
                    <a:ea typeface="黑体" panose="02010609060101010101" pitchFamily="49" charset="-122"/>
                  </a:rPr>
                  <a:t>工控多核</a:t>
                </a:r>
                <a:r>
                  <a:rPr lang="zh-CN" altLang="zh-CN" sz="1400" dirty="0" smtClean="0">
                    <a:solidFill>
                      <a:prstClr val="black"/>
                    </a:solidFill>
                    <a:latin typeface="黑体" panose="02010609060101010101" pitchFamily="49" charset="-122"/>
                    <a:ea typeface="黑体" panose="02010609060101010101" pitchFamily="49" charset="-122"/>
                  </a:rPr>
                  <a:t>微处理器</a:t>
                </a:r>
                <a:endParaRPr lang="en-US" altLang="zh-CN" sz="1400" dirty="0" smtClean="0">
                  <a:solidFill>
                    <a:prstClr val="black"/>
                  </a:solidFill>
                  <a:latin typeface="黑体" panose="02010609060101010101" pitchFamily="49" charset="-122"/>
                  <a:ea typeface="黑体" panose="02010609060101010101" pitchFamily="49" charset="-122"/>
                </a:endParaRPr>
              </a:p>
              <a:p>
                <a:pPr algn="ctr"/>
                <a:r>
                  <a:rPr lang="zh-CN" altLang="zh-CN" sz="1400" dirty="0" smtClean="0">
                    <a:solidFill>
                      <a:prstClr val="black"/>
                    </a:solidFill>
                    <a:latin typeface="黑体" panose="02010609060101010101" pitchFamily="49" charset="-122"/>
                    <a:ea typeface="黑体" panose="02010609060101010101" pitchFamily="49" charset="-122"/>
                  </a:rPr>
                  <a:t>安全分析</a:t>
                </a:r>
                <a:r>
                  <a:rPr lang="zh-CN" altLang="zh-CN" sz="1400" dirty="0">
                    <a:solidFill>
                      <a:prstClr val="black"/>
                    </a:solidFill>
                    <a:latin typeface="黑体" panose="02010609060101010101" pitchFamily="49" charset="-122"/>
                    <a:ea typeface="黑体" panose="02010609060101010101" pitchFamily="49" charset="-122"/>
                  </a:rPr>
                  <a:t>与验证</a:t>
                </a:r>
                <a:endParaRPr lang="zh-CN" altLang="en-US" sz="1400" dirty="0">
                  <a:solidFill>
                    <a:prstClr val="black"/>
                  </a:solidFill>
                  <a:latin typeface="黑体" panose="02010609060101010101" pitchFamily="49" charset="-122"/>
                  <a:ea typeface="黑体" panose="02010609060101010101" pitchFamily="49" charset="-122"/>
                </a:endParaRPr>
              </a:p>
            </p:txBody>
          </p:sp>
        </p:grpSp>
        <p:sp>
          <p:nvSpPr>
            <p:cNvPr id="28" name="右箭头 27"/>
            <p:cNvSpPr/>
            <p:nvPr/>
          </p:nvSpPr>
          <p:spPr>
            <a:xfrm>
              <a:off x="827584" y="2924944"/>
              <a:ext cx="360040" cy="29790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9" name="右箭头 28"/>
            <p:cNvSpPr/>
            <p:nvPr/>
          </p:nvSpPr>
          <p:spPr>
            <a:xfrm>
              <a:off x="827584" y="3688896"/>
              <a:ext cx="360040" cy="29790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0" name="右箭头 29"/>
            <p:cNvSpPr/>
            <p:nvPr/>
          </p:nvSpPr>
          <p:spPr>
            <a:xfrm>
              <a:off x="827584" y="4369299"/>
              <a:ext cx="360040" cy="29790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1" name="右箭头 30"/>
            <p:cNvSpPr/>
            <p:nvPr/>
          </p:nvSpPr>
          <p:spPr>
            <a:xfrm>
              <a:off x="827584" y="5075311"/>
              <a:ext cx="360040" cy="29790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4" name="矩形 33"/>
            <p:cNvSpPr/>
            <p:nvPr/>
          </p:nvSpPr>
          <p:spPr>
            <a:xfrm>
              <a:off x="3168034" y="3573016"/>
              <a:ext cx="1366174" cy="1190930"/>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3" name="TextBox 32"/>
            <p:cNvSpPr txBox="1"/>
            <p:nvPr/>
          </p:nvSpPr>
          <p:spPr>
            <a:xfrm>
              <a:off x="3210149" y="3728833"/>
              <a:ext cx="1309991" cy="954107"/>
            </a:xfrm>
            <a:prstGeom prst="rect">
              <a:avLst/>
            </a:prstGeom>
            <a:solidFill>
              <a:schemeClr val="bg1"/>
            </a:solidFill>
            <a:ln>
              <a:noFill/>
            </a:ln>
          </p:spPr>
          <p:txBody>
            <a:bodyPr wrap="square" rtlCol="0">
              <a:spAutoFit/>
            </a:bodyPr>
            <a:lstStyle/>
            <a:p>
              <a:pPr algn="ctr"/>
              <a:r>
                <a:rPr lang="zh-CN" altLang="en-US" sz="1400" dirty="0">
                  <a:solidFill>
                    <a:prstClr val="black"/>
                  </a:solidFill>
                  <a:latin typeface="黑体" panose="02010609060101010101" pitchFamily="49" charset="-122"/>
                  <a:ea typeface="黑体" panose="02010609060101010101" pitchFamily="49" charset="-122"/>
                </a:rPr>
                <a:t>面向</a:t>
              </a:r>
              <a:r>
                <a:rPr lang="en-US" altLang="zh-CN" sz="1400" dirty="0" smtClean="0">
                  <a:solidFill>
                    <a:prstClr val="black"/>
                  </a:solidFill>
                  <a:latin typeface="黑体" panose="02010609060101010101" pitchFamily="49" charset="-122"/>
                  <a:ea typeface="黑体" panose="02010609060101010101" pitchFamily="49" charset="-122"/>
                </a:rPr>
                <a:t>PLC</a:t>
              </a:r>
              <a:r>
                <a:rPr lang="zh-CN" altLang="en-US" sz="1400" dirty="0" smtClean="0">
                  <a:solidFill>
                    <a:prstClr val="black"/>
                  </a:solidFill>
                  <a:latin typeface="黑体" panose="02010609060101010101" pitchFamily="49" charset="-122"/>
                  <a:ea typeface="黑体" panose="02010609060101010101" pitchFamily="49" charset="-122"/>
                </a:rPr>
                <a:t>等智能设备的逆向分析与漏洞</a:t>
              </a:r>
              <a:r>
                <a:rPr lang="zh-CN" altLang="en-US" sz="1400" dirty="0">
                  <a:solidFill>
                    <a:prstClr val="black"/>
                  </a:solidFill>
                  <a:latin typeface="黑体" panose="02010609060101010101" pitchFamily="49" charset="-122"/>
                  <a:ea typeface="黑体" panose="02010609060101010101" pitchFamily="49" charset="-122"/>
                </a:rPr>
                <a:t>挖掘技术</a:t>
              </a:r>
            </a:p>
          </p:txBody>
        </p:sp>
        <p:sp>
          <p:nvSpPr>
            <p:cNvPr id="35" name="矩形 34"/>
            <p:cNvSpPr/>
            <p:nvPr/>
          </p:nvSpPr>
          <p:spPr>
            <a:xfrm>
              <a:off x="5884190" y="5058220"/>
              <a:ext cx="1870230" cy="307777"/>
            </a:xfrm>
            <a:prstGeom prst="rect">
              <a:avLst/>
            </a:prstGeom>
            <a:ln>
              <a:noFill/>
            </a:ln>
          </p:spPr>
          <p:txBody>
            <a:bodyPr wrap="square">
              <a:spAutoFit/>
            </a:bodyPr>
            <a:lstStyle/>
            <a:p>
              <a:pPr algn="ctr"/>
              <a:r>
                <a:rPr lang="zh-CN" altLang="en-US" sz="1400" dirty="0" smtClean="0">
                  <a:solidFill>
                    <a:prstClr val="black"/>
                  </a:solidFill>
                  <a:latin typeface="黑体" panose="02010609060101010101" pitchFamily="49" charset="-122"/>
                  <a:ea typeface="黑体" panose="02010609060101010101" pitchFamily="49" charset="-122"/>
                </a:rPr>
                <a:t>基于流量大数据的</a:t>
              </a:r>
              <a:endParaRPr lang="zh-CN" altLang="en-US" sz="1400" dirty="0">
                <a:solidFill>
                  <a:prstClr val="black"/>
                </a:solidFill>
                <a:latin typeface="黑体" panose="02010609060101010101" pitchFamily="49" charset="-122"/>
                <a:ea typeface="黑体" panose="02010609060101010101" pitchFamily="49" charset="-122"/>
              </a:endParaRPr>
            </a:p>
          </p:txBody>
        </p:sp>
        <p:sp>
          <p:nvSpPr>
            <p:cNvPr id="36" name="矩形 35"/>
            <p:cNvSpPr/>
            <p:nvPr/>
          </p:nvSpPr>
          <p:spPr>
            <a:xfrm>
              <a:off x="4672144" y="2944082"/>
              <a:ext cx="1366174" cy="1152154"/>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7" name="TextBox 36"/>
            <p:cNvSpPr txBox="1"/>
            <p:nvPr/>
          </p:nvSpPr>
          <p:spPr>
            <a:xfrm>
              <a:off x="4686123" y="3068960"/>
              <a:ext cx="1309991" cy="954107"/>
            </a:xfrm>
            <a:prstGeom prst="rect">
              <a:avLst/>
            </a:prstGeom>
            <a:solidFill>
              <a:schemeClr val="bg1"/>
            </a:solidFill>
            <a:ln>
              <a:noFill/>
            </a:ln>
          </p:spPr>
          <p:txBody>
            <a:bodyPr wrap="square" rtlCol="0">
              <a:spAutoFit/>
            </a:bodyPr>
            <a:lstStyle/>
            <a:p>
              <a:pPr algn="ctr"/>
              <a:r>
                <a:rPr lang="zh-CN" altLang="en-US" sz="1400" dirty="0" smtClean="0">
                  <a:solidFill>
                    <a:prstClr val="black"/>
                  </a:solidFill>
                  <a:latin typeface="黑体" panose="02010609060101010101" pitchFamily="49" charset="-122"/>
                  <a:ea typeface="黑体" panose="02010609060101010101" pitchFamily="49" charset="-122"/>
                </a:rPr>
                <a:t>基于知识库的恶意实体关联分析及活动监测方法</a:t>
              </a:r>
              <a:endParaRPr lang="zh-CN" altLang="en-US" sz="1400" dirty="0">
                <a:solidFill>
                  <a:prstClr val="black"/>
                </a:solidFill>
                <a:latin typeface="黑体" panose="02010609060101010101" pitchFamily="49" charset="-122"/>
                <a:ea typeface="黑体" panose="02010609060101010101" pitchFamily="49" charset="-122"/>
              </a:endParaRPr>
            </a:p>
          </p:txBody>
        </p:sp>
        <p:sp>
          <p:nvSpPr>
            <p:cNvPr id="38" name="矩形 37"/>
            <p:cNvSpPr/>
            <p:nvPr/>
          </p:nvSpPr>
          <p:spPr>
            <a:xfrm>
              <a:off x="4686123" y="4417367"/>
              <a:ext cx="2836227" cy="307777"/>
            </a:xfrm>
            <a:prstGeom prst="rect">
              <a:avLst/>
            </a:prstGeom>
            <a:ln>
              <a:solidFill>
                <a:schemeClr val="tx1"/>
              </a:solidFill>
            </a:ln>
          </p:spPr>
          <p:txBody>
            <a:bodyPr wrap="square">
              <a:spAutoFit/>
            </a:bodyPr>
            <a:lstStyle/>
            <a:p>
              <a:pPr algn="ctr"/>
              <a:r>
                <a:rPr lang="zh-CN" altLang="en-US" sz="1400" dirty="0" smtClean="0">
                  <a:solidFill>
                    <a:prstClr val="black"/>
                  </a:solidFill>
                  <a:latin typeface="黑体" panose="02010609060101010101" pitchFamily="49" charset="-122"/>
                  <a:ea typeface="黑体" panose="02010609060101010101" pitchFamily="49" charset="-122"/>
                </a:rPr>
                <a:t>工控器件失效预测及可靠性评估</a:t>
              </a:r>
              <a:endParaRPr lang="zh-CN" altLang="en-US" sz="1400" dirty="0">
                <a:solidFill>
                  <a:prstClr val="black"/>
                </a:solidFill>
                <a:latin typeface="黑体" panose="02010609060101010101" pitchFamily="49" charset="-122"/>
                <a:ea typeface="黑体" panose="02010609060101010101" pitchFamily="49" charset="-122"/>
              </a:endParaRPr>
            </a:p>
          </p:txBody>
        </p:sp>
        <p:sp>
          <p:nvSpPr>
            <p:cNvPr id="39" name="矩形 38"/>
            <p:cNvSpPr/>
            <p:nvPr/>
          </p:nvSpPr>
          <p:spPr>
            <a:xfrm>
              <a:off x="6156176" y="2939012"/>
              <a:ext cx="1366174" cy="1152154"/>
            </a:xfrm>
            <a:prstGeom prst="rect">
              <a:avLst/>
            </a:prstGeom>
            <a:ln w="9525"/>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0" name="TextBox 39"/>
            <p:cNvSpPr txBox="1"/>
            <p:nvPr/>
          </p:nvSpPr>
          <p:spPr>
            <a:xfrm>
              <a:off x="6170155" y="3063890"/>
              <a:ext cx="1309991" cy="954107"/>
            </a:xfrm>
            <a:prstGeom prst="rect">
              <a:avLst/>
            </a:prstGeom>
            <a:solidFill>
              <a:schemeClr val="bg1"/>
            </a:solidFill>
            <a:ln>
              <a:noFill/>
            </a:ln>
          </p:spPr>
          <p:txBody>
            <a:bodyPr wrap="square" rtlCol="0">
              <a:spAutoFit/>
            </a:bodyPr>
            <a:lstStyle/>
            <a:p>
              <a:pPr algn="ctr"/>
              <a:r>
                <a:rPr lang="zh-CN" altLang="en-US" sz="1400" dirty="0" smtClean="0">
                  <a:solidFill>
                    <a:prstClr val="black"/>
                  </a:solidFill>
                  <a:latin typeface="黑体" panose="02010609060101010101" pitchFamily="49" charset="-122"/>
                  <a:ea typeface="黑体" panose="02010609060101010101" pitchFamily="49" charset="-122"/>
                </a:rPr>
                <a:t>面向工控系统攻击的早期预警与应急响应技术</a:t>
              </a:r>
              <a:endParaRPr lang="zh-CN" altLang="en-US" sz="1400" dirty="0">
                <a:solidFill>
                  <a:prstClr val="black"/>
                </a:solidFill>
                <a:latin typeface="黑体" panose="02010609060101010101" pitchFamily="49" charset="-122"/>
                <a:ea typeface="黑体" panose="02010609060101010101" pitchFamily="49" charset="-122"/>
              </a:endParaRPr>
            </a:p>
          </p:txBody>
        </p:sp>
        <p:sp>
          <p:nvSpPr>
            <p:cNvPr id="41" name="L 形 40"/>
            <p:cNvSpPr/>
            <p:nvPr/>
          </p:nvSpPr>
          <p:spPr>
            <a:xfrm flipH="1">
              <a:off x="4686123" y="5028912"/>
              <a:ext cx="2894256" cy="630670"/>
            </a:xfrm>
            <a:prstGeom prst="corner">
              <a:avLst>
                <a:gd name="adj1" fmla="val 47049"/>
                <a:gd name="adj2" fmla="val 238203"/>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4722700" y="5315276"/>
              <a:ext cx="2877711" cy="307777"/>
            </a:xfrm>
            <a:prstGeom prst="rect">
              <a:avLst/>
            </a:prstGeom>
          </p:spPr>
          <p:txBody>
            <a:bodyPr wrap="none">
              <a:spAutoFit/>
            </a:bodyPr>
            <a:lstStyle/>
            <a:p>
              <a:pPr algn="ctr"/>
              <a:r>
                <a:rPr lang="zh-CN" altLang="en-US" sz="1400" dirty="0" smtClean="0">
                  <a:solidFill>
                    <a:prstClr val="black"/>
                  </a:solidFill>
                  <a:latin typeface="黑体" panose="02010609060101010101" pitchFamily="49" charset="-122"/>
                  <a:ea typeface="黑体" panose="02010609060101010101" pitchFamily="49" charset="-122"/>
                </a:rPr>
                <a:t>网络攻击关联</a:t>
              </a:r>
              <a:r>
                <a:rPr lang="zh-CN" altLang="en-US" sz="1400" dirty="0">
                  <a:solidFill>
                    <a:prstClr val="black"/>
                  </a:solidFill>
                  <a:latin typeface="黑体" panose="02010609060101010101" pitchFamily="49" charset="-122"/>
                  <a:ea typeface="黑体" panose="02010609060101010101" pitchFamily="49" charset="-122"/>
                </a:rPr>
                <a:t>检测与态势</a:t>
              </a:r>
              <a:r>
                <a:rPr lang="zh-CN" altLang="en-US" sz="1400" dirty="0" smtClean="0">
                  <a:solidFill>
                    <a:prstClr val="black"/>
                  </a:solidFill>
                  <a:latin typeface="黑体" panose="02010609060101010101" pitchFamily="49" charset="-122"/>
                  <a:ea typeface="黑体" panose="02010609060101010101" pitchFamily="49" charset="-122"/>
                </a:rPr>
                <a:t>感知技术</a:t>
              </a:r>
              <a:endParaRPr lang="zh-CN" altLang="en-US" sz="1400" dirty="0">
                <a:solidFill>
                  <a:prstClr val="black"/>
                </a:solidFill>
                <a:latin typeface="黑体" panose="02010609060101010101" pitchFamily="49" charset="-122"/>
                <a:ea typeface="黑体" panose="02010609060101010101" pitchFamily="49" charset="-122"/>
              </a:endParaRPr>
            </a:p>
          </p:txBody>
        </p:sp>
      </p:grpSp>
      <p:sp>
        <p:nvSpPr>
          <p:cNvPr id="32" name="TextBox 31"/>
          <p:cNvSpPr txBox="1"/>
          <p:nvPr/>
        </p:nvSpPr>
        <p:spPr>
          <a:xfrm>
            <a:off x="395536" y="5301208"/>
            <a:ext cx="1079636" cy="400110"/>
          </a:xfrm>
          <a:prstGeom prst="rect">
            <a:avLst/>
          </a:prstGeom>
          <a:noFill/>
          <a:ln>
            <a:noFill/>
          </a:ln>
        </p:spPr>
        <p:txBody>
          <a:bodyPr wrap="square" rtlCol="0">
            <a:spAutoFit/>
          </a:bodyPr>
          <a:lstStyle/>
          <a:p>
            <a:pPr algn="r"/>
            <a:r>
              <a:rPr lang="zh-CN" altLang="en-US" sz="2000" b="1" dirty="0" smtClean="0">
                <a:latin typeface="黑体" pitchFamily="49" charset="-122"/>
                <a:ea typeface="黑体" pitchFamily="49" charset="-122"/>
              </a:rPr>
              <a:t>知识库</a:t>
            </a:r>
            <a:endParaRPr lang="zh-CN" altLang="en-US" sz="2000" b="1" dirty="0">
              <a:latin typeface="黑体" pitchFamily="49" charset="-122"/>
              <a:ea typeface="黑体" pitchFamily="49" charset="-122"/>
            </a:endParaRPr>
          </a:p>
        </p:txBody>
      </p:sp>
      <p:sp>
        <p:nvSpPr>
          <p:cNvPr id="43" name="圆柱形 42"/>
          <p:cNvSpPr/>
          <p:nvPr/>
        </p:nvSpPr>
        <p:spPr>
          <a:xfrm>
            <a:off x="3203848" y="5229200"/>
            <a:ext cx="576064" cy="497219"/>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45"/>
          <p:cNvSpPr txBox="1"/>
          <p:nvPr/>
        </p:nvSpPr>
        <p:spPr>
          <a:xfrm>
            <a:off x="3563888" y="5270271"/>
            <a:ext cx="1079636" cy="400110"/>
          </a:xfrm>
          <a:prstGeom prst="rect">
            <a:avLst/>
          </a:prstGeom>
          <a:noFill/>
          <a:ln>
            <a:noFill/>
          </a:ln>
        </p:spPr>
        <p:txBody>
          <a:bodyPr wrap="square" rtlCol="0">
            <a:spAutoFit/>
          </a:bodyPr>
          <a:lstStyle/>
          <a:p>
            <a:pPr algn="r"/>
            <a:r>
              <a:rPr lang="zh-CN" altLang="en-US" sz="2000" dirty="0">
                <a:latin typeface="黑体" pitchFamily="49" charset="-122"/>
                <a:ea typeface="黑体" pitchFamily="49" charset="-122"/>
              </a:rPr>
              <a:t>样本</a:t>
            </a:r>
            <a:r>
              <a:rPr lang="zh-CN" altLang="en-US" sz="2000" dirty="0" smtClean="0">
                <a:latin typeface="黑体" pitchFamily="49" charset="-122"/>
                <a:ea typeface="黑体" pitchFamily="49" charset="-122"/>
              </a:rPr>
              <a:t>库</a:t>
            </a:r>
            <a:endParaRPr lang="zh-CN" altLang="en-US" sz="2000" dirty="0">
              <a:latin typeface="黑体" pitchFamily="49" charset="-122"/>
              <a:ea typeface="黑体" pitchFamily="49" charset="-122"/>
            </a:endParaRPr>
          </a:p>
        </p:txBody>
      </p:sp>
      <p:pic>
        <p:nvPicPr>
          <p:cNvPr id="5123" name="Picture 3" descr="C:\Users\lee\Documents\仿真平台.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6496258" y="5229200"/>
            <a:ext cx="956062" cy="499836"/>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TextBox 47"/>
          <p:cNvSpPr txBox="1"/>
          <p:nvPr/>
        </p:nvSpPr>
        <p:spPr>
          <a:xfrm>
            <a:off x="7236296" y="5272888"/>
            <a:ext cx="1368152" cy="400110"/>
          </a:xfrm>
          <a:prstGeom prst="rect">
            <a:avLst/>
          </a:prstGeom>
          <a:noFill/>
          <a:ln>
            <a:noFill/>
          </a:ln>
        </p:spPr>
        <p:txBody>
          <a:bodyPr wrap="square" rtlCol="0">
            <a:spAutoFit/>
          </a:bodyPr>
          <a:lstStyle/>
          <a:p>
            <a:pPr algn="r"/>
            <a:r>
              <a:rPr lang="zh-CN" altLang="en-US" sz="2000" dirty="0">
                <a:latin typeface="黑体" pitchFamily="49" charset="-122"/>
                <a:ea typeface="黑体" pitchFamily="49" charset="-122"/>
              </a:rPr>
              <a:t>仿真平台</a:t>
            </a:r>
          </a:p>
        </p:txBody>
      </p:sp>
      <p:sp>
        <p:nvSpPr>
          <p:cNvPr id="47" name="圆柱形 46"/>
          <p:cNvSpPr/>
          <p:nvPr/>
        </p:nvSpPr>
        <p:spPr>
          <a:xfrm>
            <a:off x="1619672" y="5229200"/>
            <a:ext cx="576064" cy="497219"/>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48"/>
          <p:cNvSpPr txBox="1"/>
          <p:nvPr/>
        </p:nvSpPr>
        <p:spPr>
          <a:xfrm>
            <a:off x="1979712" y="5270271"/>
            <a:ext cx="1079636" cy="400110"/>
          </a:xfrm>
          <a:prstGeom prst="rect">
            <a:avLst/>
          </a:prstGeom>
          <a:noFill/>
          <a:ln>
            <a:noFill/>
          </a:ln>
        </p:spPr>
        <p:txBody>
          <a:bodyPr wrap="square" rtlCol="0">
            <a:spAutoFit/>
          </a:bodyPr>
          <a:lstStyle/>
          <a:p>
            <a:pPr algn="r"/>
            <a:r>
              <a:rPr lang="zh-CN" altLang="en-US" sz="2000" dirty="0">
                <a:latin typeface="黑体" pitchFamily="49" charset="-122"/>
                <a:ea typeface="黑体" pitchFamily="49" charset="-122"/>
              </a:rPr>
              <a:t>漏洞</a:t>
            </a:r>
            <a:r>
              <a:rPr lang="zh-CN" altLang="en-US" sz="2000" dirty="0" smtClean="0">
                <a:latin typeface="黑体" pitchFamily="49" charset="-122"/>
                <a:ea typeface="黑体" pitchFamily="49" charset="-122"/>
              </a:rPr>
              <a:t>库</a:t>
            </a:r>
            <a:endParaRPr lang="zh-CN" altLang="en-US" sz="2000" dirty="0">
              <a:latin typeface="黑体" pitchFamily="49" charset="-122"/>
              <a:ea typeface="黑体" pitchFamily="49" charset="-122"/>
            </a:endParaRPr>
          </a:p>
        </p:txBody>
      </p:sp>
      <p:sp>
        <p:nvSpPr>
          <p:cNvPr id="50" name="圆柱形 49"/>
          <p:cNvSpPr/>
          <p:nvPr/>
        </p:nvSpPr>
        <p:spPr>
          <a:xfrm>
            <a:off x="4788024" y="5229200"/>
            <a:ext cx="576064" cy="497219"/>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TextBox 50"/>
          <p:cNvSpPr txBox="1"/>
          <p:nvPr/>
        </p:nvSpPr>
        <p:spPr>
          <a:xfrm>
            <a:off x="5148064" y="5270271"/>
            <a:ext cx="1079636" cy="400110"/>
          </a:xfrm>
          <a:prstGeom prst="rect">
            <a:avLst/>
          </a:prstGeom>
          <a:noFill/>
          <a:ln>
            <a:noFill/>
          </a:ln>
        </p:spPr>
        <p:txBody>
          <a:bodyPr wrap="square" rtlCol="0">
            <a:spAutoFit/>
          </a:bodyPr>
          <a:lstStyle/>
          <a:p>
            <a:pPr algn="r"/>
            <a:r>
              <a:rPr lang="zh-CN" altLang="en-US" sz="2000" dirty="0" smtClean="0">
                <a:latin typeface="黑体" pitchFamily="49" charset="-122"/>
                <a:ea typeface="黑体" pitchFamily="49" charset="-122"/>
              </a:rPr>
              <a:t>事件库</a:t>
            </a:r>
            <a:endParaRPr lang="zh-CN" altLang="en-US" sz="2000" dirty="0">
              <a:latin typeface="黑体" pitchFamily="49" charset="-122"/>
              <a:ea typeface="黑体" pitchFamily="49" charset="-122"/>
            </a:endParaRPr>
          </a:p>
        </p:txBody>
      </p:sp>
    </p:spTree>
    <p:extLst>
      <p:ext uri="{BB962C8B-B14F-4D97-AF65-F5344CB8AC3E}">
        <p14:creationId xmlns:p14="http://schemas.microsoft.com/office/powerpoint/2010/main" xmlns="" val="834054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6E2D7AC1-0E1F-4709-8185-D75B5B26BAB5}" type="slidenum">
              <a:rPr lang="en-US" altLang="zh-CN" smtClean="0"/>
              <a:pPr>
                <a:defRPr/>
              </a:pPr>
              <a:t>5</a:t>
            </a:fld>
            <a:endParaRPr lang="en-US" altLang="zh-CN"/>
          </a:p>
        </p:txBody>
      </p:sp>
      <p:sp>
        <p:nvSpPr>
          <p:cNvPr id="4" name="页脚占位符 3"/>
          <p:cNvSpPr>
            <a:spLocks noGrp="1"/>
          </p:cNvSpPr>
          <p:nvPr/>
        </p:nvSpPr>
        <p:spPr bwMode="auto">
          <a:xfrm>
            <a:off x="3274714" y="6001879"/>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ctr" rtl="0" fontAlgn="base">
              <a:spcBef>
                <a:spcPct val="0"/>
              </a:spcBef>
              <a:spcAft>
                <a:spcPct val="0"/>
              </a:spcAft>
              <a:defRPr sz="14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sp>
        <p:nvSpPr>
          <p:cNvPr id="5" name="灯片编号占位符 4"/>
          <p:cNvSpPr>
            <a:spLocks noGrp="1"/>
          </p:cNvSpPr>
          <p:nvPr/>
        </p:nvSpPr>
        <p:spPr bwMode="auto">
          <a:xfrm>
            <a:off x="6703714" y="6001879"/>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zh-CN"/>
            </a:defPPr>
            <a:lvl1pPr algn="r" rtl="0" fontAlgn="base">
              <a:spcBef>
                <a:spcPct val="0"/>
              </a:spcBef>
              <a:spcAft>
                <a:spcPct val="0"/>
              </a:spcAft>
              <a:defRPr sz="1400" b="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defRPr/>
            </a:pPr>
            <a:fld id="{B2672953-2330-4768-B891-F2DADD759B1F}" type="slidenum">
              <a:rPr lang="zh-CN" altLang="en-US" smtClean="0"/>
              <a:pPr>
                <a:defRPr/>
              </a:pPr>
              <a:t>5</a:t>
            </a:fld>
            <a:endParaRPr lang="zh-CN" altLang="en-US"/>
          </a:p>
        </p:txBody>
      </p:sp>
      <p:sp>
        <p:nvSpPr>
          <p:cNvPr id="6" name="标题 5"/>
          <p:cNvSpPr>
            <a:spLocks noGrp="1"/>
          </p:cNvSpPr>
          <p:nvPr/>
        </p:nvSpPr>
        <p:spPr bwMode="auto">
          <a:xfrm>
            <a:off x="916802" y="379872"/>
            <a:ext cx="7334885" cy="518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Cambria" pitchFamily="18" charset="0"/>
                <a:ea typeface="华文行楷" pitchFamily="2" charset="-122"/>
              </a:defRPr>
            </a:lvl2pPr>
            <a:lvl3pPr algn="ctr" rtl="0" eaLnBrk="0" fontAlgn="base" hangingPunct="0">
              <a:spcBef>
                <a:spcPct val="0"/>
              </a:spcBef>
              <a:spcAft>
                <a:spcPct val="0"/>
              </a:spcAft>
              <a:defRPr sz="4000">
                <a:solidFill>
                  <a:schemeClr val="tx2"/>
                </a:solidFill>
                <a:latin typeface="Cambria" pitchFamily="18" charset="0"/>
                <a:ea typeface="华文行楷" pitchFamily="2" charset="-122"/>
              </a:defRPr>
            </a:lvl3pPr>
            <a:lvl4pPr algn="ctr" rtl="0" eaLnBrk="0" fontAlgn="base" hangingPunct="0">
              <a:spcBef>
                <a:spcPct val="0"/>
              </a:spcBef>
              <a:spcAft>
                <a:spcPct val="0"/>
              </a:spcAft>
              <a:defRPr sz="4000">
                <a:solidFill>
                  <a:schemeClr val="tx2"/>
                </a:solidFill>
                <a:latin typeface="Cambria" pitchFamily="18" charset="0"/>
                <a:ea typeface="华文行楷" pitchFamily="2" charset="-122"/>
              </a:defRPr>
            </a:lvl4pPr>
            <a:lvl5pPr algn="ctr" rtl="0" eaLnBrk="0" fontAlgn="base" hangingPunct="0">
              <a:spcBef>
                <a:spcPct val="0"/>
              </a:spcBef>
              <a:spcAft>
                <a:spcPct val="0"/>
              </a:spcAft>
              <a:defRPr sz="4000">
                <a:solidFill>
                  <a:schemeClr val="tx2"/>
                </a:solidFill>
                <a:latin typeface="Cambria" pitchFamily="18" charset="0"/>
                <a:ea typeface="华文行楷" pitchFamily="2" charset="-122"/>
              </a:defRPr>
            </a:lvl5pPr>
            <a:lvl6pPr marL="457200" algn="ctr" rtl="0" fontAlgn="base">
              <a:spcBef>
                <a:spcPct val="0"/>
              </a:spcBef>
              <a:spcAft>
                <a:spcPct val="0"/>
              </a:spcAft>
              <a:defRPr sz="4000">
                <a:solidFill>
                  <a:schemeClr val="tx2"/>
                </a:solidFill>
                <a:latin typeface="Arial" pitchFamily="34" charset="0"/>
                <a:ea typeface="黑体" pitchFamily="2" charset="-122"/>
              </a:defRPr>
            </a:lvl6pPr>
            <a:lvl7pPr marL="914400" algn="ctr" rtl="0" fontAlgn="base">
              <a:spcBef>
                <a:spcPct val="0"/>
              </a:spcBef>
              <a:spcAft>
                <a:spcPct val="0"/>
              </a:spcAft>
              <a:defRPr sz="4000">
                <a:solidFill>
                  <a:schemeClr val="tx2"/>
                </a:solidFill>
                <a:latin typeface="Arial" pitchFamily="34" charset="0"/>
                <a:ea typeface="黑体" pitchFamily="2" charset="-122"/>
              </a:defRPr>
            </a:lvl7pPr>
            <a:lvl8pPr marL="1371600" algn="ctr" rtl="0" fontAlgn="base">
              <a:spcBef>
                <a:spcPct val="0"/>
              </a:spcBef>
              <a:spcAft>
                <a:spcPct val="0"/>
              </a:spcAft>
              <a:defRPr sz="4000">
                <a:solidFill>
                  <a:schemeClr val="tx2"/>
                </a:solidFill>
                <a:latin typeface="Arial" pitchFamily="34" charset="0"/>
                <a:ea typeface="黑体" pitchFamily="2" charset="-122"/>
              </a:defRPr>
            </a:lvl8pPr>
            <a:lvl9pPr marL="1828800" algn="ctr" rtl="0" fontAlgn="base">
              <a:spcBef>
                <a:spcPct val="0"/>
              </a:spcBef>
              <a:spcAft>
                <a:spcPct val="0"/>
              </a:spcAft>
              <a:defRPr sz="4000">
                <a:solidFill>
                  <a:schemeClr val="tx2"/>
                </a:solidFill>
                <a:latin typeface="Arial" pitchFamily="34" charset="0"/>
                <a:ea typeface="黑体" pitchFamily="2" charset="-122"/>
              </a:defRPr>
            </a:lvl9pPr>
          </a:lstStyle>
          <a:p>
            <a:pPr algn="ctr"/>
            <a:r>
              <a:rPr lang="zh-CN" altLang="en-US" sz="2800" dirty="0">
                <a:solidFill>
                  <a:schemeClr val="tx1"/>
                </a:solidFill>
                <a:latin typeface="黑体" panose="02010609060101010101" pitchFamily="2" charset="-122"/>
                <a:ea typeface="黑体" panose="02010609060101010101" pitchFamily="2" charset="-122"/>
                <a:sym typeface="+mn-ea"/>
              </a:rPr>
              <a:t>事件还原</a:t>
            </a:r>
            <a:r>
              <a:rPr lang="en-US" altLang="zh-CN" sz="2800" dirty="0">
                <a:solidFill>
                  <a:schemeClr val="tx1"/>
                </a:solidFill>
                <a:latin typeface="黑体" panose="02010609060101010101" pitchFamily="2" charset="-122"/>
                <a:ea typeface="黑体" panose="02010609060101010101" pitchFamily="2" charset="-122"/>
                <a:sym typeface="+mn-ea"/>
              </a:rPr>
              <a:t>:</a:t>
            </a:r>
            <a:r>
              <a:rPr lang="zh-CN" altLang="en-US" sz="2800" dirty="0">
                <a:solidFill>
                  <a:schemeClr val="tx1"/>
                </a:solidFill>
                <a:latin typeface="黑体" panose="02010609060101010101" pitchFamily="2" charset="-122"/>
                <a:ea typeface="黑体" panose="02010609060101010101" pitchFamily="2" charset="-122"/>
                <a:sym typeface="+mn-ea"/>
              </a:rPr>
              <a:t>美国大规模网络瘫痪事件始末（</a:t>
            </a:r>
            <a:r>
              <a:rPr lang="en-US" altLang="zh-CN" sz="2800" dirty="0">
                <a:solidFill>
                  <a:schemeClr val="tx1"/>
                </a:solidFill>
                <a:latin typeface="黑体" panose="02010609060101010101" pitchFamily="2" charset="-122"/>
                <a:ea typeface="黑体" panose="02010609060101010101" pitchFamily="2" charset="-122"/>
                <a:sym typeface="+mn-ea"/>
              </a:rPr>
              <a:t>5</a:t>
            </a:r>
            <a:r>
              <a:rPr lang="zh-CN" altLang="en-US" sz="2800" dirty="0">
                <a:solidFill>
                  <a:schemeClr val="tx1"/>
                </a:solidFill>
                <a:latin typeface="黑体" panose="02010609060101010101" pitchFamily="2" charset="-122"/>
                <a:ea typeface="黑体" panose="02010609060101010101" pitchFamily="2" charset="-122"/>
                <a:sym typeface="+mn-ea"/>
              </a:rPr>
              <a:t>）</a:t>
            </a:r>
            <a:endParaRPr lang="zh-CN" altLang="en-US" sz="2800" b="1" kern="0" dirty="0">
              <a:solidFill>
                <a:schemeClr val="tx1"/>
              </a:solidFill>
              <a:latin typeface="黑体" panose="02010609060101010101" pitchFamily="2" charset="-122"/>
              <a:ea typeface="黑体" panose="02010609060101010101" pitchFamily="2" charset="-122"/>
            </a:endParaRPr>
          </a:p>
        </p:txBody>
      </p:sp>
      <p:sp>
        <p:nvSpPr>
          <p:cNvPr id="7" name="文本框 40"/>
          <p:cNvSpPr txBox="1"/>
          <p:nvPr/>
        </p:nvSpPr>
        <p:spPr>
          <a:xfrm>
            <a:off x="431528" y="1124219"/>
            <a:ext cx="4298720" cy="3754874"/>
          </a:xfrm>
          <a:prstGeom prst="rect">
            <a:avLst/>
          </a:prstGeom>
          <a:noFill/>
        </p:spPr>
        <p:txBody>
          <a:bodyPr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zh-CN" altLang="en-US" sz="2000" b="1" dirty="0">
                <a:solidFill>
                  <a:schemeClr val="accent1"/>
                </a:solidFill>
                <a:latin typeface="华文楷体" panose="02010600040101010101" charset="-122"/>
                <a:ea typeface="华文楷体" panose="02010600040101010101" charset="-122"/>
              </a:rPr>
              <a:t>具体攻击过程及逻辑分析</a:t>
            </a:r>
            <a:endParaRPr lang="en-US" altLang="zh-CN" sz="2000" b="1" dirty="0">
              <a:solidFill>
                <a:schemeClr val="accent1"/>
              </a:solidFill>
              <a:latin typeface="华文楷体" panose="02010600040101010101" charset="-122"/>
              <a:ea typeface="华文楷体" panose="02010600040101010101" charset="-122"/>
            </a:endParaRPr>
          </a:p>
          <a:p>
            <a:r>
              <a:rPr lang="zh-CN" altLang="en-US" sz="1800" dirty="0"/>
              <a:t>此次</a:t>
            </a:r>
            <a:r>
              <a:rPr lang="en-US" altLang="zh-CN" sz="1800" dirty="0"/>
              <a:t>DDOS</a:t>
            </a:r>
            <a:r>
              <a:rPr lang="zh-CN" altLang="en-US" sz="1800" dirty="0"/>
              <a:t>攻击事件是由恶意软件</a:t>
            </a:r>
            <a:r>
              <a:rPr lang="en-US" altLang="zh-CN" sz="1800" dirty="0" err="1"/>
              <a:t>Mirai</a:t>
            </a:r>
            <a:r>
              <a:rPr lang="zh-CN" altLang="en-US" sz="1800" dirty="0"/>
              <a:t>控制的僵尸网络发起。</a:t>
            </a:r>
            <a:r>
              <a:rPr lang="en-US" altLang="zh-CN" sz="1800" dirty="0" err="1"/>
              <a:t>Mirai</a:t>
            </a:r>
            <a:r>
              <a:rPr lang="zh-CN" altLang="en-US" sz="1800" dirty="0"/>
              <a:t>的攻击目标与以往控制服务器或个人</a:t>
            </a:r>
            <a:r>
              <a:rPr lang="en-US" altLang="zh-CN" sz="1800" dirty="0"/>
              <a:t>PC</a:t>
            </a:r>
            <a:r>
              <a:rPr lang="zh-CN" altLang="en-US" sz="1800" dirty="0"/>
              <a:t>机的方式有所不同，它主要针对一些物联网</a:t>
            </a:r>
            <a:r>
              <a:rPr lang="en-US" altLang="zh-CN" sz="1800" dirty="0"/>
              <a:t>(IOT)</a:t>
            </a:r>
            <a:r>
              <a:rPr lang="zh-CN" altLang="en-US" sz="1800" dirty="0"/>
              <a:t>设备，如路由器、数字录像机</a:t>
            </a:r>
            <a:r>
              <a:rPr lang="en-US" altLang="zh-CN" sz="1800" dirty="0"/>
              <a:t>(DVRs)</a:t>
            </a:r>
            <a:r>
              <a:rPr lang="zh-CN" altLang="en-US" sz="1800" dirty="0"/>
              <a:t>、网络摄像头等。控制大量的</a:t>
            </a:r>
            <a:r>
              <a:rPr lang="en-US" altLang="zh-CN" sz="1800" dirty="0"/>
              <a:t>IOT</a:t>
            </a:r>
            <a:r>
              <a:rPr lang="zh-CN" altLang="en-US" sz="1800" dirty="0"/>
              <a:t>设备形成僵尸网络来进行</a:t>
            </a:r>
            <a:r>
              <a:rPr lang="en-US" altLang="zh-CN" sz="1800" dirty="0"/>
              <a:t>DDOS</a:t>
            </a:r>
            <a:r>
              <a:rPr lang="zh-CN" altLang="en-US" sz="1800" dirty="0"/>
              <a:t>攻击。</a:t>
            </a:r>
          </a:p>
          <a:p>
            <a:r>
              <a:rPr lang="zh-CN" altLang="en-US" sz="1800" dirty="0"/>
              <a:t>目前已经确认在此次攻击事件中，至少存在一定数量的</a:t>
            </a:r>
            <a:r>
              <a:rPr lang="en-US" altLang="zh-CN" sz="1800" dirty="0"/>
              <a:t>"</a:t>
            </a:r>
            <a:r>
              <a:rPr lang="zh-CN" altLang="en-US" sz="1800" dirty="0"/>
              <a:t>肉鸡</a:t>
            </a:r>
            <a:r>
              <a:rPr lang="en-US" altLang="zh-CN" sz="1800" dirty="0"/>
              <a:t>"</a:t>
            </a:r>
            <a:r>
              <a:rPr lang="zh-CN" altLang="en-US" sz="1800" dirty="0"/>
              <a:t>是</a:t>
            </a:r>
            <a:r>
              <a:rPr lang="en-US" altLang="zh-CN" sz="1800" dirty="0"/>
              <a:t>DVRs</a:t>
            </a:r>
            <a:r>
              <a:rPr lang="zh-CN" altLang="en-US" sz="1800" dirty="0"/>
              <a:t>，根据</a:t>
            </a:r>
            <a:r>
              <a:rPr lang="en-US" altLang="zh-CN" sz="1800" dirty="0"/>
              <a:t>TCP</a:t>
            </a:r>
            <a:r>
              <a:rPr lang="zh-CN" altLang="en-US" sz="1800" dirty="0"/>
              <a:t>数据包的指纹识别信息显示，主控端恶意软件很有可能就是</a:t>
            </a:r>
            <a:r>
              <a:rPr lang="en-US" altLang="zh-CN" sz="1800" dirty="0" err="1"/>
              <a:t>Mirai</a:t>
            </a:r>
            <a:r>
              <a:rPr lang="zh-CN" altLang="en-US" sz="1800" dirty="0"/>
              <a:t>。</a:t>
            </a:r>
          </a:p>
          <a:p>
            <a:pPr algn="ctr"/>
            <a:endParaRPr lang="en-US" altLang="zh-CN" sz="2000" dirty="0"/>
          </a:p>
        </p:txBody>
      </p:sp>
      <p:grpSp>
        <p:nvGrpSpPr>
          <p:cNvPr id="8" name="组合 7"/>
          <p:cNvGrpSpPr/>
          <p:nvPr/>
        </p:nvGrpSpPr>
        <p:grpSpPr>
          <a:xfrm>
            <a:off x="4794522" y="1202304"/>
            <a:ext cx="3640862" cy="2390104"/>
            <a:chOff x="5359628" y="1197764"/>
            <a:chExt cx="3640862" cy="2390104"/>
          </a:xfrm>
        </p:grpSpPr>
        <p:sp>
          <p:nvSpPr>
            <p:cNvPr id="15" name="圆角矩形 14"/>
            <p:cNvSpPr/>
            <p:nvPr/>
          </p:nvSpPr>
          <p:spPr bwMode="auto">
            <a:xfrm>
              <a:off x="5663939" y="1197764"/>
              <a:ext cx="2941581" cy="40862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50000"/>
                </a:spcBef>
                <a:spcAft>
                  <a:spcPct val="0"/>
                </a:spcAft>
                <a:buClrTx/>
                <a:buSzTx/>
                <a:buFontTx/>
                <a:buNone/>
              </a:pP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扫描觉察智能设备</a:t>
              </a:r>
            </a:p>
          </p:txBody>
        </p:sp>
        <p:cxnSp>
          <p:nvCxnSpPr>
            <p:cNvPr id="16" name="直接箭头连接符 15"/>
            <p:cNvCxnSpPr/>
            <p:nvPr/>
          </p:nvCxnSpPr>
          <p:spPr bwMode="auto">
            <a:xfrm>
              <a:off x="7134860" y="1624965"/>
              <a:ext cx="0" cy="246380"/>
            </a:xfrm>
            <a:prstGeom prst="straightConnector1">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17" name="圆角矩形 16"/>
            <p:cNvSpPr/>
            <p:nvPr/>
          </p:nvSpPr>
          <p:spPr bwMode="auto">
            <a:xfrm>
              <a:off x="5663939" y="1871201"/>
              <a:ext cx="2941581" cy="40862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50000"/>
                </a:spcBef>
                <a:spcAft>
                  <a:spcPct val="0"/>
                </a:spcAft>
                <a:buClrTx/>
                <a:buSzTx/>
                <a:buFontTx/>
                <a:buNone/>
              </a:pP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大规模劫持智能设备</a:t>
              </a:r>
            </a:p>
          </p:txBody>
        </p:sp>
        <p:cxnSp>
          <p:nvCxnSpPr>
            <p:cNvPr id="18" name="直接箭头连接符 17"/>
            <p:cNvCxnSpPr/>
            <p:nvPr/>
          </p:nvCxnSpPr>
          <p:spPr bwMode="auto">
            <a:xfrm>
              <a:off x="7165047" y="2578814"/>
              <a:ext cx="0" cy="587603"/>
            </a:xfrm>
            <a:prstGeom prst="straightConnector1">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19" name="圆角矩形 18"/>
            <p:cNvSpPr/>
            <p:nvPr/>
          </p:nvSpPr>
          <p:spPr bwMode="auto">
            <a:xfrm>
              <a:off x="5359628" y="3179245"/>
              <a:ext cx="3640862" cy="40862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50000"/>
                </a:spcBef>
                <a:spcAft>
                  <a:spcPct val="0"/>
                </a:spcAft>
                <a:buClrTx/>
                <a:buSzTx/>
                <a:buFontTx/>
                <a:buNone/>
              </a:pP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控制</a:t>
              </a: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肉鸡</a:t>
              </a: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dirty="0">
                  <a:solidFill>
                    <a:schemeClr val="tx1"/>
                  </a:solidFill>
                  <a:latin typeface="Arial" panose="020B0604020202020204" pitchFamily="34" charset="0"/>
                  <a:ea typeface="宋体" panose="02010600030101010101" pitchFamily="2" charset="-122"/>
                </a:rPr>
                <a:t>,</a:t>
              </a: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展开</a:t>
              </a:r>
              <a:r>
                <a:rPr kumimoji="0" lang="en-US" altLang="zh-CN"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DDoS</a:t>
              </a: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攻击</a:t>
              </a:r>
            </a:p>
          </p:txBody>
        </p:sp>
        <p:sp>
          <p:nvSpPr>
            <p:cNvPr id="20" name="圆角矩形 19"/>
            <p:cNvSpPr/>
            <p:nvPr/>
          </p:nvSpPr>
          <p:spPr bwMode="auto">
            <a:xfrm>
              <a:off x="5497816" y="2345156"/>
              <a:ext cx="920840" cy="23836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50000"/>
                </a:spcBef>
                <a:spcAft>
                  <a:spcPct val="0"/>
                </a:spcAft>
                <a:buClrTx/>
                <a:buSzTx/>
                <a:buFontTx/>
                <a:buNone/>
              </a:pPr>
              <a:r>
                <a:rPr kumimoji="0" lang="zh-CN" altLang="en-US" sz="1400" dirty="0">
                  <a:solidFill>
                    <a:schemeClr val="tx1"/>
                  </a:solidFill>
                  <a:latin typeface="Arial" panose="020B0604020202020204" pitchFamily="34" charset="0"/>
                  <a:ea typeface="宋体" panose="02010600030101010101" pitchFamily="2" charset="-122"/>
                </a:rPr>
                <a:t>网页劫持</a:t>
              </a:r>
              <a:endPar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1" name="圆角矩形 20"/>
            <p:cNvSpPr/>
            <p:nvPr/>
          </p:nvSpPr>
          <p:spPr bwMode="auto">
            <a:xfrm>
              <a:off x="6593104" y="2340451"/>
              <a:ext cx="1143886" cy="23836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50000"/>
                </a:spcBef>
                <a:spcAft>
                  <a:spcPct val="0"/>
                </a:spcAft>
                <a:buClrTx/>
                <a:buSzTx/>
                <a:buFontTx/>
                <a:buNone/>
              </a:pPr>
              <a:r>
                <a:rPr kumimoji="0" lang="zh-CN" altLang="en-US" sz="1400" dirty="0">
                  <a:solidFill>
                    <a:schemeClr val="tx1"/>
                  </a:solidFill>
                  <a:latin typeface="Arial" panose="020B0604020202020204" pitchFamily="34" charset="0"/>
                  <a:ea typeface="宋体" panose="02010600030101010101" pitchFamily="2" charset="-122"/>
                </a:rPr>
                <a:t>客户端劫持</a:t>
              </a:r>
              <a:endPar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22" name="圆角矩形 21"/>
            <p:cNvSpPr/>
            <p:nvPr/>
          </p:nvSpPr>
          <p:spPr bwMode="auto">
            <a:xfrm>
              <a:off x="7900008" y="2345229"/>
              <a:ext cx="920840" cy="23836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dirty="0">
                  <a:solidFill>
                    <a:schemeClr val="tx1"/>
                  </a:solidFill>
                  <a:latin typeface="Arial" panose="020B0604020202020204" pitchFamily="34" charset="0"/>
                  <a:ea typeface="宋体" panose="02010600030101010101" pitchFamily="2" charset="-122"/>
                </a:rPr>
                <a:t>DNS</a:t>
              </a:r>
              <a:r>
                <a:rPr kumimoji="0" lang="zh-CN" altLang="en-US" sz="1400" dirty="0">
                  <a:solidFill>
                    <a:schemeClr val="tx1"/>
                  </a:solidFill>
                  <a:latin typeface="Arial" panose="020B0604020202020204" pitchFamily="34" charset="0"/>
                  <a:ea typeface="宋体" panose="02010600030101010101" pitchFamily="2" charset="-122"/>
                </a:rPr>
                <a:t>劫持</a:t>
              </a:r>
              <a:endPar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23" name="直接箭头连接符 22"/>
            <p:cNvCxnSpPr/>
            <p:nvPr/>
          </p:nvCxnSpPr>
          <p:spPr bwMode="auto">
            <a:xfrm>
              <a:off x="5958306" y="2583387"/>
              <a:ext cx="0" cy="587603"/>
            </a:xfrm>
            <a:prstGeom prst="straightConnector1">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cxnSp>
          <p:nvCxnSpPr>
            <p:cNvPr id="24" name="直接箭头连接符 23"/>
            <p:cNvCxnSpPr/>
            <p:nvPr/>
          </p:nvCxnSpPr>
          <p:spPr bwMode="auto">
            <a:xfrm>
              <a:off x="8360139" y="2560732"/>
              <a:ext cx="0" cy="587603"/>
            </a:xfrm>
            <a:prstGeom prst="straightConnector1">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grpSp>
      <p:sp>
        <p:nvSpPr>
          <p:cNvPr id="9" name="文本框 8"/>
          <p:cNvSpPr txBox="1"/>
          <p:nvPr/>
        </p:nvSpPr>
        <p:spPr>
          <a:xfrm>
            <a:off x="8530857" y="1332239"/>
            <a:ext cx="400110" cy="2146658"/>
          </a:xfrm>
          <a:prstGeom prst="rect">
            <a:avLst/>
          </a:prstGeom>
          <a:noFill/>
        </p:spPr>
        <p:txBody>
          <a:bodyPr vert="eaVert"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1400" dirty="0" err="1">
                <a:solidFill>
                  <a:schemeClr val="accent1"/>
                </a:solidFill>
                <a:latin typeface="华文楷体" panose="02010600040101010101" charset="-122"/>
                <a:ea typeface="华文楷体" panose="02010600040101010101" charset="-122"/>
              </a:rPr>
              <a:t>Mirai</a:t>
            </a:r>
            <a:r>
              <a:rPr lang="zh-CN" altLang="en-US" sz="1400" dirty="0">
                <a:solidFill>
                  <a:schemeClr val="accent1"/>
                </a:solidFill>
                <a:latin typeface="华文楷体" panose="02010600040101010101" charset="-122"/>
                <a:ea typeface="华文楷体" panose="02010600040101010101" charset="-122"/>
              </a:rPr>
              <a:t>攻击过程概述</a:t>
            </a:r>
          </a:p>
        </p:txBody>
      </p:sp>
      <p:pic>
        <p:nvPicPr>
          <p:cNvPr id="10" name="图片 9"/>
          <p:cNvPicPr>
            <a:picLocks noChangeAspect="1"/>
          </p:cNvPicPr>
          <p:nvPr/>
        </p:nvPicPr>
        <p:blipFill>
          <a:blip r:embed="rId2" cstate="print"/>
          <a:stretch>
            <a:fillRect/>
          </a:stretch>
        </p:blipFill>
        <p:spPr>
          <a:xfrm>
            <a:off x="830170" y="4640247"/>
            <a:ext cx="3652653" cy="1398190"/>
          </a:xfrm>
          <a:prstGeom prst="rect">
            <a:avLst/>
          </a:prstGeom>
        </p:spPr>
      </p:pic>
      <p:sp>
        <p:nvSpPr>
          <p:cNvPr id="11" name="文本框 51"/>
          <p:cNvSpPr txBox="1"/>
          <p:nvPr/>
        </p:nvSpPr>
        <p:spPr>
          <a:xfrm>
            <a:off x="213032" y="4640247"/>
            <a:ext cx="615553" cy="1570990"/>
          </a:xfrm>
          <a:prstGeom prst="rect">
            <a:avLst/>
          </a:prstGeom>
          <a:noFill/>
        </p:spPr>
        <p:txBody>
          <a:bodyPr vert="eaVert"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1400" dirty="0" err="1">
                <a:solidFill>
                  <a:schemeClr val="accent1"/>
                </a:solidFill>
                <a:latin typeface="华文楷体" panose="02010600040101010101" charset="-122"/>
                <a:ea typeface="华文楷体" panose="02010600040101010101" charset="-122"/>
              </a:rPr>
              <a:t>Mirai</a:t>
            </a:r>
            <a:r>
              <a:rPr lang="en-US" altLang="zh-CN" sz="1400" dirty="0">
                <a:solidFill>
                  <a:schemeClr val="accent1"/>
                </a:solidFill>
                <a:latin typeface="华文楷体" panose="02010600040101010101" charset="-122"/>
                <a:ea typeface="华文楷体" panose="02010600040101010101" charset="-122"/>
              </a:rPr>
              <a:t> Botnet</a:t>
            </a:r>
            <a:r>
              <a:rPr lang="zh-CN" altLang="en-US" sz="1400" dirty="0">
                <a:solidFill>
                  <a:schemeClr val="accent1"/>
                </a:solidFill>
                <a:latin typeface="华文楷体" panose="02010600040101010101" charset="-122"/>
                <a:ea typeface="华文楷体" panose="02010600040101010101" charset="-122"/>
              </a:rPr>
              <a:t>代码</a:t>
            </a:r>
            <a:r>
              <a:rPr lang="en-US" altLang="zh-CN" sz="1400" dirty="0">
                <a:solidFill>
                  <a:schemeClr val="accent1"/>
                </a:solidFill>
                <a:latin typeface="华文楷体" panose="02010600040101010101" charset="-122"/>
                <a:ea typeface="华文楷体" panose="02010600040101010101" charset="-122"/>
              </a:rPr>
              <a:t>9</a:t>
            </a:r>
            <a:r>
              <a:rPr lang="zh-CN" altLang="en-US" sz="1400" dirty="0">
                <a:solidFill>
                  <a:schemeClr val="accent1"/>
                </a:solidFill>
                <a:latin typeface="华文楷体" panose="02010600040101010101" charset="-122"/>
                <a:ea typeface="华文楷体" panose="02010600040101010101" charset="-122"/>
              </a:rPr>
              <a:t>月</a:t>
            </a:r>
            <a:r>
              <a:rPr lang="en-US" altLang="zh-CN" sz="1400" dirty="0">
                <a:solidFill>
                  <a:schemeClr val="accent1"/>
                </a:solidFill>
                <a:latin typeface="华文楷体" panose="02010600040101010101" charset="-122"/>
                <a:ea typeface="华文楷体" panose="02010600040101010101" charset="-122"/>
              </a:rPr>
              <a:t>30</a:t>
            </a:r>
            <a:r>
              <a:rPr lang="zh-CN" altLang="en-US" sz="1400" dirty="0">
                <a:solidFill>
                  <a:schemeClr val="accent1"/>
                </a:solidFill>
                <a:latin typeface="华文楷体" panose="02010600040101010101" charset="-122"/>
                <a:ea typeface="华文楷体" panose="02010600040101010101" charset="-122"/>
              </a:rPr>
              <a:t>日泄露</a:t>
            </a:r>
          </a:p>
        </p:txBody>
      </p:sp>
      <p:pic>
        <p:nvPicPr>
          <p:cNvPr id="12" name="图片 11"/>
          <p:cNvPicPr>
            <a:picLocks noChangeAspect="1"/>
          </p:cNvPicPr>
          <p:nvPr/>
        </p:nvPicPr>
        <p:blipFill>
          <a:blip r:embed="rId3" cstate="print"/>
          <a:stretch>
            <a:fillRect/>
          </a:stretch>
        </p:blipFill>
        <p:spPr>
          <a:xfrm>
            <a:off x="4900454" y="3756386"/>
            <a:ext cx="3681805" cy="2373212"/>
          </a:xfrm>
          <a:prstGeom prst="rect">
            <a:avLst/>
          </a:prstGeom>
        </p:spPr>
      </p:pic>
      <p:sp>
        <p:nvSpPr>
          <p:cNvPr id="13" name="文本框 21"/>
          <p:cNvSpPr txBox="1"/>
          <p:nvPr/>
        </p:nvSpPr>
        <p:spPr>
          <a:xfrm>
            <a:off x="8530857" y="3655726"/>
            <a:ext cx="400110" cy="2533745"/>
          </a:xfrm>
          <a:prstGeom prst="rect">
            <a:avLst/>
          </a:prstGeom>
          <a:noFill/>
        </p:spPr>
        <p:txBody>
          <a:bodyPr vert="eaVert" wrap="square" rtlCol="0">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1400" dirty="0" err="1">
                <a:solidFill>
                  <a:schemeClr val="accent1"/>
                </a:solidFill>
                <a:latin typeface="华文楷体" panose="02010600040101010101" charset="-122"/>
                <a:ea typeface="华文楷体" panose="02010600040101010101" charset="-122"/>
              </a:rPr>
              <a:t>Mirai</a:t>
            </a:r>
            <a:r>
              <a:rPr lang="zh-CN" altLang="en-US" sz="1400" dirty="0">
                <a:solidFill>
                  <a:schemeClr val="accent1"/>
                </a:solidFill>
                <a:latin typeface="华文楷体" panose="02010600040101010101" charset="-122"/>
                <a:ea typeface="华文楷体" panose="02010600040101010101" charset="-122"/>
              </a:rPr>
              <a:t> </a:t>
            </a:r>
            <a:r>
              <a:rPr lang="en-US" altLang="zh-CN" sz="1400" dirty="0">
                <a:solidFill>
                  <a:schemeClr val="accent1"/>
                </a:solidFill>
                <a:latin typeface="华文楷体" panose="02010600040101010101" charset="-122"/>
                <a:ea typeface="华文楷体" panose="02010600040101010101" charset="-122"/>
              </a:rPr>
              <a:t>Botnet </a:t>
            </a:r>
            <a:r>
              <a:rPr lang="zh-CN" altLang="en-US" sz="1400" dirty="0">
                <a:solidFill>
                  <a:schemeClr val="accent1"/>
                </a:solidFill>
                <a:latin typeface="华文楷体" panose="02010600040101010101" charset="-122"/>
                <a:ea typeface="华文楷体" panose="02010600040101010101" charset="-122"/>
              </a:rPr>
              <a:t>代码结构分析</a:t>
            </a:r>
          </a:p>
        </p:txBody>
      </p:sp>
      <p:pic>
        <p:nvPicPr>
          <p:cNvPr id="14" name="图片 13"/>
          <p:cNvPicPr>
            <a:picLocks noChangeAspect="1"/>
          </p:cNvPicPr>
          <p:nvPr/>
        </p:nvPicPr>
        <p:blipFill>
          <a:blip r:embed="rId4" cstate="print"/>
          <a:stretch>
            <a:fillRect/>
          </a:stretch>
        </p:blipFill>
        <p:spPr>
          <a:xfrm>
            <a:off x="1831782" y="4603815"/>
            <a:ext cx="3229942" cy="1606049"/>
          </a:xfrm>
          <a:prstGeom prst="rect">
            <a:avLst/>
          </a:prstGeom>
        </p:spPr>
      </p:pic>
    </p:spTree>
    <p:extLst>
      <p:ext uri="{BB962C8B-B14F-4D97-AF65-F5344CB8AC3E}">
        <p14:creationId xmlns:p14="http://schemas.microsoft.com/office/powerpoint/2010/main" xmlns="" val="26622866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页脚占位符 3"/>
          <p:cNvSpPr>
            <a:spLocks noGrp="1"/>
          </p:cNvSpPr>
          <p:nvPr>
            <p:ph type="ftr" sz="quarter" idx="11"/>
          </p:nvPr>
        </p:nvSpPr>
        <p:spPr>
          <a:xfrm>
            <a:off x="3124200" y="6245225"/>
            <a:ext cx="2895600" cy="476250"/>
          </a:xfrm>
        </p:spPr>
        <p:txBody>
          <a:bodyPr/>
          <a:lstStyle/>
          <a:p>
            <a:endParaRPr lang="zh-CN" altLang="en-US"/>
          </a:p>
        </p:txBody>
      </p:sp>
      <p:sp>
        <p:nvSpPr>
          <p:cNvPr id="27" name="灯片编号占位符 4"/>
          <p:cNvSpPr>
            <a:spLocks noGrp="1"/>
          </p:cNvSpPr>
          <p:nvPr>
            <p:ph type="sldNum" sz="quarter" idx="12"/>
          </p:nvPr>
        </p:nvSpPr>
        <p:spPr>
          <a:xfrm>
            <a:off x="6553200" y="6245225"/>
            <a:ext cx="2133600" cy="476250"/>
          </a:xfrm>
        </p:spPr>
        <p:txBody>
          <a:bodyPr/>
          <a:lstStyle/>
          <a:p>
            <a:pPr>
              <a:defRPr/>
            </a:pPr>
            <a:fld id="{B2672953-2330-4768-B891-F2DADD759B1F}" type="slidenum">
              <a:rPr lang="zh-CN" altLang="en-US" smtClean="0"/>
              <a:pPr>
                <a:defRPr/>
              </a:pPr>
              <a:t>6</a:t>
            </a:fld>
            <a:endParaRPr lang="zh-CN" altLang="en-US"/>
          </a:p>
        </p:txBody>
      </p:sp>
      <p:sp>
        <p:nvSpPr>
          <p:cNvPr id="28" name="标题 5"/>
          <p:cNvSpPr txBox="1">
            <a:spLocks/>
          </p:cNvSpPr>
          <p:nvPr/>
        </p:nvSpPr>
        <p:spPr bwMode="auto">
          <a:xfrm>
            <a:off x="766288" y="623218"/>
            <a:ext cx="7334885" cy="518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spAutoFit/>
          </a:bodyPr>
          <a:lstStyle>
            <a:lvl1pPr algn="ctr" rtl="0" eaLnBrk="0" fontAlgn="base" hangingPunct="0">
              <a:spcBef>
                <a:spcPct val="0"/>
              </a:spcBef>
              <a:spcAft>
                <a:spcPct val="0"/>
              </a:spcAft>
              <a:defRPr lang="zh-CN" altLang="en-US" sz="4000" b="1" dirty="0">
                <a:solidFill>
                  <a:schemeClr val="tx1"/>
                </a:solidFill>
                <a:latin typeface="Calibri" pitchFamily="34" charset="0"/>
                <a:ea typeface="黑体" pitchFamily="49" charset="-122"/>
                <a:cs typeface="Calibri" pitchFamily="34" charset="0"/>
              </a:defRPr>
            </a:lvl1pPr>
            <a:lvl2pPr algn="ctr" rtl="0" eaLnBrk="0" fontAlgn="base" hangingPunct="0">
              <a:spcBef>
                <a:spcPct val="0"/>
              </a:spcBef>
              <a:spcAft>
                <a:spcPct val="0"/>
              </a:spcAft>
              <a:defRPr sz="4000">
                <a:solidFill>
                  <a:schemeClr val="tx2"/>
                </a:solidFill>
                <a:latin typeface="Cambria" pitchFamily="18" charset="0"/>
                <a:ea typeface="华文行楷" pitchFamily="2" charset="-122"/>
              </a:defRPr>
            </a:lvl2pPr>
            <a:lvl3pPr algn="ctr" rtl="0" eaLnBrk="0" fontAlgn="base" hangingPunct="0">
              <a:spcBef>
                <a:spcPct val="0"/>
              </a:spcBef>
              <a:spcAft>
                <a:spcPct val="0"/>
              </a:spcAft>
              <a:defRPr sz="4000">
                <a:solidFill>
                  <a:schemeClr val="tx2"/>
                </a:solidFill>
                <a:latin typeface="Cambria" pitchFamily="18" charset="0"/>
                <a:ea typeface="华文行楷" pitchFamily="2" charset="-122"/>
              </a:defRPr>
            </a:lvl3pPr>
            <a:lvl4pPr algn="ctr" rtl="0" eaLnBrk="0" fontAlgn="base" hangingPunct="0">
              <a:spcBef>
                <a:spcPct val="0"/>
              </a:spcBef>
              <a:spcAft>
                <a:spcPct val="0"/>
              </a:spcAft>
              <a:defRPr sz="4000">
                <a:solidFill>
                  <a:schemeClr val="tx2"/>
                </a:solidFill>
                <a:latin typeface="Cambria" pitchFamily="18" charset="0"/>
                <a:ea typeface="华文行楷" pitchFamily="2" charset="-122"/>
              </a:defRPr>
            </a:lvl4pPr>
            <a:lvl5pPr algn="ctr" rtl="0" eaLnBrk="0" fontAlgn="base" hangingPunct="0">
              <a:spcBef>
                <a:spcPct val="0"/>
              </a:spcBef>
              <a:spcAft>
                <a:spcPct val="0"/>
              </a:spcAft>
              <a:defRPr sz="4000">
                <a:solidFill>
                  <a:schemeClr val="tx2"/>
                </a:solidFill>
                <a:latin typeface="Cambria" pitchFamily="18" charset="0"/>
                <a:ea typeface="华文行楷" pitchFamily="2" charset="-122"/>
              </a:defRPr>
            </a:lvl5pPr>
            <a:lvl6pPr marL="457200" algn="ctr" rtl="0" fontAlgn="base">
              <a:spcBef>
                <a:spcPct val="0"/>
              </a:spcBef>
              <a:spcAft>
                <a:spcPct val="0"/>
              </a:spcAft>
              <a:defRPr sz="4000">
                <a:solidFill>
                  <a:schemeClr val="tx2"/>
                </a:solidFill>
                <a:latin typeface="Arial" pitchFamily="34" charset="0"/>
                <a:ea typeface="黑体" pitchFamily="2" charset="-122"/>
              </a:defRPr>
            </a:lvl6pPr>
            <a:lvl7pPr marL="914400" algn="ctr" rtl="0" fontAlgn="base">
              <a:spcBef>
                <a:spcPct val="0"/>
              </a:spcBef>
              <a:spcAft>
                <a:spcPct val="0"/>
              </a:spcAft>
              <a:defRPr sz="4000">
                <a:solidFill>
                  <a:schemeClr val="tx2"/>
                </a:solidFill>
                <a:latin typeface="Arial" pitchFamily="34" charset="0"/>
                <a:ea typeface="黑体" pitchFamily="2" charset="-122"/>
              </a:defRPr>
            </a:lvl7pPr>
            <a:lvl8pPr marL="1371600" algn="ctr" rtl="0" fontAlgn="base">
              <a:spcBef>
                <a:spcPct val="0"/>
              </a:spcBef>
              <a:spcAft>
                <a:spcPct val="0"/>
              </a:spcAft>
              <a:defRPr sz="4000">
                <a:solidFill>
                  <a:schemeClr val="tx2"/>
                </a:solidFill>
                <a:latin typeface="Arial" pitchFamily="34" charset="0"/>
                <a:ea typeface="黑体" pitchFamily="2" charset="-122"/>
              </a:defRPr>
            </a:lvl8pPr>
            <a:lvl9pPr marL="1828800" algn="ctr" rtl="0" fontAlgn="base">
              <a:spcBef>
                <a:spcPct val="0"/>
              </a:spcBef>
              <a:spcAft>
                <a:spcPct val="0"/>
              </a:spcAft>
              <a:defRPr sz="4000">
                <a:solidFill>
                  <a:schemeClr val="tx2"/>
                </a:solidFill>
                <a:latin typeface="Arial" pitchFamily="34" charset="0"/>
                <a:ea typeface="黑体" pitchFamily="2" charset="-122"/>
              </a:defRPr>
            </a:lvl9pPr>
          </a:lstStyle>
          <a:p>
            <a:r>
              <a:rPr lang="zh-CN" altLang="en-US" sz="2800" kern="0" smtClean="0">
                <a:latin typeface="黑体" panose="02010609060101010101" pitchFamily="2" charset="-122"/>
                <a:ea typeface="黑体" panose="02010609060101010101" pitchFamily="2" charset="-122"/>
                <a:sym typeface="+mn-ea"/>
              </a:rPr>
              <a:t>事件还原</a:t>
            </a:r>
            <a:r>
              <a:rPr lang="en-US" altLang="zh-CN" sz="2800" kern="0" smtClean="0">
                <a:latin typeface="黑体" panose="02010609060101010101" pitchFamily="2" charset="-122"/>
                <a:ea typeface="黑体" panose="02010609060101010101" pitchFamily="2" charset="-122"/>
                <a:sym typeface="+mn-ea"/>
              </a:rPr>
              <a:t>:</a:t>
            </a:r>
            <a:r>
              <a:rPr lang="zh-CN" altLang="en-US" sz="2800" kern="0" smtClean="0">
                <a:latin typeface="黑体" panose="02010609060101010101" pitchFamily="2" charset="-122"/>
                <a:ea typeface="黑体" panose="02010609060101010101" pitchFamily="2" charset="-122"/>
                <a:sym typeface="+mn-ea"/>
              </a:rPr>
              <a:t>美国大规模网络瘫痪事件始末（</a:t>
            </a:r>
            <a:r>
              <a:rPr lang="en-US" altLang="zh-CN" sz="2800" kern="0" smtClean="0">
                <a:latin typeface="黑体" panose="02010609060101010101" pitchFamily="2" charset="-122"/>
                <a:ea typeface="黑体" panose="02010609060101010101" pitchFamily="2" charset="-122"/>
                <a:sym typeface="+mn-ea"/>
              </a:rPr>
              <a:t>5</a:t>
            </a:r>
            <a:r>
              <a:rPr lang="zh-CN" altLang="en-US" sz="2800" kern="0" smtClean="0">
                <a:latin typeface="黑体" panose="02010609060101010101" pitchFamily="2" charset="-122"/>
                <a:ea typeface="黑体" panose="02010609060101010101" pitchFamily="2" charset="-122"/>
                <a:sym typeface="+mn-ea"/>
              </a:rPr>
              <a:t>）</a:t>
            </a:r>
            <a:endParaRPr lang="zh-CN" altLang="en-US" sz="2800" kern="0">
              <a:latin typeface="黑体" panose="02010609060101010101" pitchFamily="2" charset="-122"/>
              <a:ea typeface="黑体" panose="02010609060101010101" pitchFamily="2" charset="-122"/>
            </a:endParaRPr>
          </a:p>
        </p:txBody>
      </p:sp>
      <p:sp>
        <p:nvSpPr>
          <p:cNvPr id="29" name="文本框 28"/>
          <p:cNvSpPr txBox="1"/>
          <p:nvPr/>
        </p:nvSpPr>
        <p:spPr>
          <a:xfrm>
            <a:off x="281014" y="1367565"/>
            <a:ext cx="4298720" cy="3754874"/>
          </a:xfrm>
          <a:prstGeom prst="rect">
            <a:avLst/>
          </a:prstGeom>
          <a:noFill/>
        </p:spPr>
        <p:txBody>
          <a:bodyPr wrap="square" rtlCol="0">
            <a:spAutoFit/>
          </a:bodyPr>
          <a:lstStyle/>
          <a:p>
            <a:pPr algn="ctr"/>
            <a:r>
              <a:rPr lang="zh-CN" altLang="en-US" sz="2000" b="1" dirty="0">
                <a:latin typeface="华文楷体" panose="02010600040101010101" charset="-122"/>
                <a:ea typeface="华文楷体" panose="02010600040101010101" charset="-122"/>
              </a:rPr>
              <a:t>具体攻击过程及逻辑分析</a:t>
            </a:r>
            <a:endParaRPr lang="en-US" altLang="zh-CN" sz="2000" b="1" dirty="0">
              <a:latin typeface="华文楷体" panose="02010600040101010101" charset="-122"/>
              <a:ea typeface="华文楷体" panose="02010600040101010101" charset="-122"/>
            </a:endParaRPr>
          </a:p>
          <a:p>
            <a:r>
              <a:rPr lang="zh-CN" altLang="en-US" sz="1800" dirty="0"/>
              <a:t>此次</a:t>
            </a:r>
            <a:r>
              <a:rPr lang="en-US" altLang="zh-CN" sz="1800" dirty="0"/>
              <a:t>DDOS</a:t>
            </a:r>
            <a:r>
              <a:rPr lang="zh-CN" altLang="en-US" sz="1800" dirty="0"/>
              <a:t>攻击事件是由恶意软件</a:t>
            </a:r>
            <a:r>
              <a:rPr lang="en-US" altLang="zh-CN" sz="1800" dirty="0" err="1"/>
              <a:t>Mirai</a:t>
            </a:r>
            <a:r>
              <a:rPr lang="zh-CN" altLang="en-US" sz="1800" dirty="0"/>
              <a:t>控制的僵尸网络发起。</a:t>
            </a:r>
            <a:r>
              <a:rPr lang="en-US" altLang="zh-CN" sz="1800" dirty="0" err="1"/>
              <a:t>Mirai</a:t>
            </a:r>
            <a:r>
              <a:rPr lang="zh-CN" altLang="en-US" sz="1800" dirty="0"/>
              <a:t>的攻击目标与以往控制服务器或个人</a:t>
            </a:r>
            <a:r>
              <a:rPr lang="en-US" altLang="zh-CN" sz="1800" dirty="0"/>
              <a:t>PC</a:t>
            </a:r>
            <a:r>
              <a:rPr lang="zh-CN" altLang="en-US" sz="1800" dirty="0"/>
              <a:t>机的方式有所不同，它主要针对一些物联网</a:t>
            </a:r>
            <a:r>
              <a:rPr lang="en-US" altLang="zh-CN" sz="1800" dirty="0"/>
              <a:t>(IOT)</a:t>
            </a:r>
            <a:r>
              <a:rPr lang="zh-CN" altLang="en-US" sz="1800" dirty="0"/>
              <a:t>设备，如路由器、数字录像机</a:t>
            </a:r>
            <a:r>
              <a:rPr lang="en-US" altLang="zh-CN" sz="1800" dirty="0"/>
              <a:t>(DVRs)</a:t>
            </a:r>
            <a:r>
              <a:rPr lang="zh-CN" altLang="en-US" sz="1800" dirty="0"/>
              <a:t>、网络摄像头等。控制大量的</a:t>
            </a:r>
            <a:r>
              <a:rPr lang="en-US" altLang="zh-CN" sz="1800" dirty="0"/>
              <a:t>IOT</a:t>
            </a:r>
            <a:r>
              <a:rPr lang="zh-CN" altLang="en-US" sz="1800" dirty="0"/>
              <a:t>设备形成僵尸网络来进行</a:t>
            </a:r>
            <a:r>
              <a:rPr lang="en-US" altLang="zh-CN" sz="1800" dirty="0"/>
              <a:t>DDOS</a:t>
            </a:r>
            <a:r>
              <a:rPr lang="zh-CN" altLang="en-US" sz="1800" dirty="0"/>
              <a:t>攻击。</a:t>
            </a:r>
          </a:p>
          <a:p>
            <a:r>
              <a:rPr lang="zh-CN" altLang="en-US" sz="1800" dirty="0"/>
              <a:t>目前已经确认在此次攻击事件中，至少存在一定数量的</a:t>
            </a:r>
            <a:r>
              <a:rPr lang="en-US" altLang="zh-CN" sz="1800" dirty="0"/>
              <a:t>"</a:t>
            </a:r>
            <a:r>
              <a:rPr lang="zh-CN" altLang="en-US" sz="1800" dirty="0"/>
              <a:t>肉鸡</a:t>
            </a:r>
            <a:r>
              <a:rPr lang="en-US" altLang="zh-CN" sz="1800" dirty="0"/>
              <a:t>"</a:t>
            </a:r>
            <a:r>
              <a:rPr lang="zh-CN" altLang="en-US" sz="1800" dirty="0"/>
              <a:t>是</a:t>
            </a:r>
            <a:r>
              <a:rPr lang="en-US" altLang="zh-CN" sz="1800" dirty="0"/>
              <a:t>DVRs</a:t>
            </a:r>
            <a:r>
              <a:rPr lang="zh-CN" altLang="en-US" sz="1800" dirty="0"/>
              <a:t>，根据</a:t>
            </a:r>
            <a:r>
              <a:rPr lang="en-US" altLang="zh-CN" sz="1800" dirty="0"/>
              <a:t>TCP</a:t>
            </a:r>
            <a:r>
              <a:rPr lang="zh-CN" altLang="en-US" sz="1800" dirty="0"/>
              <a:t>数据包的指纹识别信息显示，主控端恶意软件很有可能就是</a:t>
            </a:r>
            <a:r>
              <a:rPr lang="en-US" altLang="zh-CN" sz="1800" dirty="0" err="1"/>
              <a:t>Mirai</a:t>
            </a:r>
            <a:r>
              <a:rPr lang="zh-CN" altLang="en-US" sz="1800" dirty="0"/>
              <a:t>。</a:t>
            </a:r>
          </a:p>
          <a:p>
            <a:pPr algn="ctr"/>
            <a:endParaRPr lang="en-US" altLang="zh-CN" sz="2000" dirty="0"/>
          </a:p>
        </p:txBody>
      </p:sp>
      <p:grpSp>
        <p:nvGrpSpPr>
          <p:cNvPr id="30" name="组合 29"/>
          <p:cNvGrpSpPr/>
          <p:nvPr/>
        </p:nvGrpSpPr>
        <p:grpSpPr>
          <a:xfrm>
            <a:off x="4644008" y="1445650"/>
            <a:ext cx="3640862" cy="2390104"/>
            <a:chOff x="5359628" y="1197764"/>
            <a:chExt cx="3640862" cy="2390104"/>
          </a:xfrm>
        </p:grpSpPr>
        <p:sp>
          <p:nvSpPr>
            <p:cNvPr id="31" name="圆角矩形 14"/>
            <p:cNvSpPr/>
            <p:nvPr/>
          </p:nvSpPr>
          <p:spPr bwMode="auto">
            <a:xfrm>
              <a:off x="5663939" y="1197764"/>
              <a:ext cx="2941581" cy="40862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扫描觉察智能设备</a:t>
              </a:r>
            </a:p>
          </p:txBody>
        </p:sp>
        <p:cxnSp>
          <p:nvCxnSpPr>
            <p:cNvPr id="32" name="直接箭头连接符 31"/>
            <p:cNvCxnSpPr/>
            <p:nvPr/>
          </p:nvCxnSpPr>
          <p:spPr bwMode="auto">
            <a:xfrm>
              <a:off x="7134860" y="1624965"/>
              <a:ext cx="0" cy="246380"/>
            </a:xfrm>
            <a:prstGeom prst="straightConnector1">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33" name="圆角矩形 19"/>
            <p:cNvSpPr/>
            <p:nvPr/>
          </p:nvSpPr>
          <p:spPr bwMode="auto">
            <a:xfrm>
              <a:off x="5663939" y="1871201"/>
              <a:ext cx="2941581" cy="40862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大规模劫持智能设备</a:t>
              </a:r>
            </a:p>
          </p:txBody>
        </p:sp>
        <p:cxnSp>
          <p:nvCxnSpPr>
            <p:cNvPr id="34" name="直接箭头连接符 33"/>
            <p:cNvCxnSpPr/>
            <p:nvPr/>
          </p:nvCxnSpPr>
          <p:spPr bwMode="auto">
            <a:xfrm>
              <a:off x="7165047" y="2578814"/>
              <a:ext cx="0" cy="587603"/>
            </a:xfrm>
            <a:prstGeom prst="straightConnector1">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sp>
          <p:nvSpPr>
            <p:cNvPr id="35" name="圆角矩形 24"/>
            <p:cNvSpPr/>
            <p:nvPr/>
          </p:nvSpPr>
          <p:spPr bwMode="auto">
            <a:xfrm>
              <a:off x="5359628" y="3179245"/>
              <a:ext cx="3640862" cy="40862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控制</a:t>
              </a: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肉鸡</a:t>
              </a:r>
              <a:r>
                <a:rPr kumimoji="0" lang="en-US" altLang="zh-CN"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a:t>
              </a:r>
              <a:r>
                <a:rPr kumimoji="0" lang="en-US" altLang="zh-CN" dirty="0">
                  <a:solidFill>
                    <a:schemeClr val="tx1"/>
                  </a:solidFill>
                  <a:latin typeface="Arial" panose="020B0604020202020204" pitchFamily="34" charset="0"/>
                  <a:ea typeface="宋体" panose="02010600030101010101" pitchFamily="2" charset="-122"/>
                </a:rPr>
                <a:t>,</a:t>
              </a: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展开</a:t>
              </a:r>
              <a:r>
                <a:rPr kumimoji="0" lang="en-US" altLang="zh-CN" b="0" i="0" u="none" strike="noStrike" cap="none" normalizeH="0" baseline="0" dirty="0" err="1">
                  <a:ln>
                    <a:noFill/>
                  </a:ln>
                  <a:solidFill>
                    <a:schemeClr val="tx1"/>
                  </a:solidFill>
                  <a:effectLst/>
                  <a:latin typeface="Arial" panose="020B0604020202020204" pitchFamily="34" charset="0"/>
                  <a:ea typeface="宋体" panose="02010600030101010101" pitchFamily="2" charset="-122"/>
                </a:rPr>
                <a:t>DDoS</a:t>
              </a:r>
              <a:r>
                <a:rPr kumimoji="0" lang="zh-CN" altLang="en-US"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攻击</a:t>
              </a:r>
            </a:p>
          </p:txBody>
        </p:sp>
        <p:sp>
          <p:nvSpPr>
            <p:cNvPr id="36" name="圆角矩形 25"/>
            <p:cNvSpPr/>
            <p:nvPr/>
          </p:nvSpPr>
          <p:spPr bwMode="auto">
            <a:xfrm>
              <a:off x="5497816" y="2345156"/>
              <a:ext cx="920840" cy="23836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0" lang="zh-CN" altLang="en-US" sz="1400" dirty="0">
                  <a:solidFill>
                    <a:schemeClr val="tx1"/>
                  </a:solidFill>
                  <a:latin typeface="Arial" panose="020B0604020202020204" pitchFamily="34" charset="0"/>
                  <a:ea typeface="宋体" panose="02010600030101010101" pitchFamily="2" charset="-122"/>
                </a:rPr>
                <a:t>网页劫持</a:t>
              </a:r>
              <a:endPar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7" name="圆角矩形 26"/>
            <p:cNvSpPr/>
            <p:nvPr/>
          </p:nvSpPr>
          <p:spPr bwMode="auto">
            <a:xfrm>
              <a:off x="6593104" y="2340451"/>
              <a:ext cx="1143886" cy="23836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0" lang="zh-CN" altLang="en-US" sz="1400" dirty="0">
                  <a:solidFill>
                    <a:schemeClr val="tx1"/>
                  </a:solidFill>
                  <a:latin typeface="Arial" panose="020B0604020202020204" pitchFamily="34" charset="0"/>
                  <a:ea typeface="宋体" panose="02010600030101010101" pitchFamily="2" charset="-122"/>
                </a:rPr>
                <a:t>客户端劫持</a:t>
              </a:r>
              <a:endPar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38" name="圆角矩形 27"/>
            <p:cNvSpPr/>
            <p:nvPr/>
          </p:nvSpPr>
          <p:spPr bwMode="auto">
            <a:xfrm>
              <a:off x="7900008" y="2345229"/>
              <a:ext cx="920840" cy="238363"/>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0" rIns="0" bIns="0" numCol="1" rtlCol="0" anchor="t" anchorCtr="0" compatLnSpc="1">
              <a:spAutoFit/>
            </a:bodyPr>
            <a:lstStyle/>
            <a:p>
              <a:pPr marL="0" marR="0" indent="0" algn="ctr" defTabSz="914400" rtl="0" eaLnBrk="1" fontAlgn="base" latinLnBrk="0" hangingPunct="1">
                <a:lnSpc>
                  <a:spcPct val="100000"/>
                </a:lnSpc>
                <a:spcBef>
                  <a:spcPct val="50000"/>
                </a:spcBef>
                <a:spcAft>
                  <a:spcPct val="0"/>
                </a:spcAft>
                <a:buClrTx/>
                <a:buSzTx/>
                <a:buFontTx/>
                <a:buNone/>
              </a:pPr>
              <a:r>
                <a:rPr kumimoji="0" lang="en-US" altLang="zh-CN" sz="1400" dirty="0">
                  <a:solidFill>
                    <a:schemeClr val="tx1"/>
                  </a:solidFill>
                  <a:latin typeface="Arial" panose="020B0604020202020204" pitchFamily="34" charset="0"/>
                  <a:ea typeface="宋体" panose="02010600030101010101" pitchFamily="2" charset="-122"/>
                </a:rPr>
                <a:t>DNS</a:t>
              </a:r>
              <a:r>
                <a:rPr kumimoji="0" lang="zh-CN" altLang="en-US" sz="1400" dirty="0">
                  <a:solidFill>
                    <a:schemeClr val="tx1"/>
                  </a:solidFill>
                  <a:latin typeface="Arial" panose="020B0604020202020204" pitchFamily="34" charset="0"/>
                  <a:ea typeface="宋体" panose="02010600030101010101" pitchFamily="2" charset="-122"/>
                </a:rPr>
                <a:t>劫持</a:t>
              </a:r>
              <a:endParaRPr kumimoji="0" lang="zh-CN" altLang="en-US" sz="14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cxnSp>
          <p:nvCxnSpPr>
            <p:cNvPr id="39" name="直接箭头连接符 38"/>
            <p:cNvCxnSpPr/>
            <p:nvPr/>
          </p:nvCxnSpPr>
          <p:spPr bwMode="auto">
            <a:xfrm>
              <a:off x="5958306" y="2583387"/>
              <a:ext cx="0" cy="587603"/>
            </a:xfrm>
            <a:prstGeom prst="straightConnector1">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cxnSp>
          <p:nvCxnSpPr>
            <p:cNvPr id="40" name="直接箭头连接符 39"/>
            <p:cNvCxnSpPr/>
            <p:nvPr/>
          </p:nvCxnSpPr>
          <p:spPr bwMode="auto">
            <a:xfrm>
              <a:off x="8360139" y="2560732"/>
              <a:ext cx="0" cy="587603"/>
            </a:xfrm>
            <a:prstGeom prst="straightConnector1">
              <a:avLst/>
            </a:prstGeom>
            <a:ln>
              <a:headEnd type="none" w="med" len="med"/>
              <a:tailEnd type="triangle"/>
            </a:ln>
          </p:spPr>
          <p:style>
            <a:lnRef idx="2">
              <a:schemeClr val="accent6"/>
            </a:lnRef>
            <a:fillRef idx="0">
              <a:schemeClr val="accent6"/>
            </a:fillRef>
            <a:effectRef idx="1">
              <a:schemeClr val="accent6"/>
            </a:effectRef>
            <a:fontRef idx="minor">
              <a:schemeClr val="tx1"/>
            </a:fontRef>
          </p:style>
        </p:cxnSp>
      </p:grpSp>
      <p:sp>
        <p:nvSpPr>
          <p:cNvPr id="41" name="文本框 40"/>
          <p:cNvSpPr txBox="1"/>
          <p:nvPr/>
        </p:nvSpPr>
        <p:spPr>
          <a:xfrm>
            <a:off x="8380343" y="1575585"/>
            <a:ext cx="400110" cy="2146658"/>
          </a:xfrm>
          <a:prstGeom prst="rect">
            <a:avLst/>
          </a:prstGeom>
          <a:noFill/>
        </p:spPr>
        <p:txBody>
          <a:bodyPr vert="eaVert" wrap="square" rtlCol="0">
            <a:spAutoFit/>
          </a:bodyPr>
          <a:lstStyle/>
          <a:p>
            <a:r>
              <a:rPr lang="en-US" altLang="zh-CN" sz="1400" dirty="0" err="1">
                <a:latin typeface="华文楷体" panose="02010600040101010101" charset="-122"/>
                <a:ea typeface="华文楷体" panose="02010600040101010101" charset="-122"/>
              </a:rPr>
              <a:t>Mirai</a:t>
            </a:r>
            <a:r>
              <a:rPr lang="zh-CN" altLang="en-US" sz="1400" dirty="0">
                <a:latin typeface="华文楷体" panose="02010600040101010101" charset="-122"/>
                <a:ea typeface="华文楷体" panose="02010600040101010101" charset="-122"/>
              </a:rPr>
              <a:t>攻击过程概述</a:t>
            </a:r>
          </a:p>
        </p:txBody>
      </p:sp>
      <p:pic>
        <p:nvPicPr>
          <p:cNvPr id="42" name="图片 41"/>
          <p:cNvPicPr>
            <a:picLocks noChangeAspect="1"/>
          </p:cNvPicPr>
          <p:nvPr/>
        </p:nvPicPr>
        <p:blipFill>
          <a:blip r:embed="rId2" cstate="print"/>
          <a:stretch>
            <a:fillRect/>
          </a:stretch>
        </p:blipFill>
        <p:spPr>
          <a:xfrm>
            <a:off x="679656" y="4883593"/>
            <a:ext cx="3652653" cy="1398190"/>
          </a:xfrm>
          <a:prstGeom prst="rect">
            <a:avLst/>
          </a:prstGeom>
        </p:spPr>
      </p:pic>
      <p:sp>
        <p:nvSpPr>
          <p:cNvPr id="43" name="文本框 42"/>
          <p:cNvSpPr txBox="1"/>
          <p:nvPr/>
        </p:nvSpPr>
        <p:spPr>
          <a:xfrm>
            <a:off x="62518" y="4883593"/>
            <a:ext cx="615553" cy="1570990"/>
          </a:xfrm>
          <a:prstGeom prst="rect">
            <a:avLst/>
          </a:prstGeom>
          <a:noFill/>
        </p:spPr>
        <p:txBody>
          <a:bodyPr vert="eaVert" wrap="square" rtlCol="0">
            <a:spAutoFit/>
          </a:bodyPr>
          <a:lstStyle/>
          <a:p>
            <a:r>
              <a:rPr lang="en-US" altLang="zh-CN" sz="1400" dirty="0" err="1">
                <a:solidFill>
                  <a:schemeClr val="accent1"/>
                </a:solidFill>
                <a:latin typeface="华文楷体" panose="02010600040101010101" charset="-122"/>
                <a:ea typeface="华文楷体" panose="02010600040101010101" charset="-122"/>
              </a:rPr>
              <a:t>Mirai</a:t>
            </a:r>
            <a:r>
              <a:rPr lang="en-US" altLang="zh-CN" sz="1400" dirty="0">
                <a:solidFill>
                  <a:schemeClr val="accent1"/>
                </a:solidFill>
                <a:latin typeface="华文楷体" panose="02010600040101010101" charset="-122"/>
                <a:ea typeface="华文楷体" panose="02010600040101010101" charset="-122"/>
              </a:rPr>
              <a:t> Botnet</a:t>
            </a:r>
            <a:r>
              <a:rPr lang="zh-CN" altLang="en-US" sz="1400" dirty="0">
                <a:solidFill>
                  <a:schemeClr val="accent1"/>
                </a:solidFill>
                <a:latin typeface="华文楷体" panose="02010600040101010101" charset="-122"/>
                <a:ea typeface="华文楷体" panose="02010600040101010101" charset="-122"/>
              </a:rPr>
              <a:t>代码</a:t>
            </a:r>
            <a:r>
              <a:rPr lang="en-US" altLang="zh-CN" sz="1400" dirty="0">
                <a:solidFill>
                  <a:schemeClr val="accent1"/>
                </a:solidFill>
                <a:latin typeface="华文楷体" panose="02010600040101010101" charset="-122"/>
                <a:ea typeface="华文楷体" panose="02010600040101010101" charset="-122"/>
              </a:rPr>
              <a:t>9</a:t>
            </a:r>
            <a:r>
              <a:rPr lang="zh-CN" altLang="en-US" sz="1400" dirty="0">
                <a:solidFill>
                  <a:schemeClr val="accent1"/>
                </a:solidFill>
                <a:latin typeface="华文楷体" panose="02010600040101010101" charset="-122"/>
                <a:ea typeface="华文楷体" panose="02010600040101010101" charset="-122"/>
              </a:rPr>
              <a:t>月</a:t>
            </a:r>
            <a:r>
              <a:rPr lang="en-US" altLang="zh-CN" sz="1400" dirty="0">
                <a:solidFill>
                  <a:schemeClr val="accent1"/>
                </a:solidFill>
                <a:latin typeface="华文楷体" panose="02010600040101010101" charset="-122"/>
                <a:ea typeface="华文楷体" panose="02010600040101010101" charset="-122"/>
              </a:rPr>
              <a:t>30</a:t>
            </a:r>
            <a:r>
              <a:rPr lang="zh-CN" altLang="en-US" sz="1400" dirty="0">
                <a:solidFill>
                  <a:schemeClr val="accent1"/>
                </a:solidFill>
                <a:latin typeface="华文楷体" panose="02010600040101010101" charset="-122"/>
                <a:ea typeface="华文楷体" panose="02010600040101010101" charset="-122"/>
              </a:rPr>
              <a:t>日泄露</a:t>
            </a:r>
          </a:p>
        </p:txBody>
      </p:sp>
      <p:pic>
        <p:nvPicPr>
          <p:cNvPr id="44" name="图片 43"/>
          <p:cNvPicPr>
            <a:picLocks noChangeAspect="1"/>
          </p:cNvPicPr>
          <p:nvPr/>
        </p:nvPicPr>
        <p:blipFill>
          <a:blip r:embed="rId3" cstate="print"/>
          <a:stretch>
            <a:fillRect/>
          </a:stretch>
        </p:blipFill>
        <p:spPr>
          <a:xfrm>
            <a:off x="4749940" y="3999732"/>
            <a:ext cx="3681805" cy="2373212"/>
          </a:xfrm>
          <a:prstGeom prst="rect">
            <a:avLst/>
          </a:prstGeom>
        </p:spPr>
      </p:pic>
      <p:sp>
        <p:nvSpPr>
          <p:cNvPr id="45" name="文本框 44"/>
          <p:cNvSpPr txBox="1"/>
          <p:nvPr/>
        </p:nvSpPr>
        <p:spPr>
          <a:xfrm>
            <a:off x="8380343" y="3899072"/>
            <a:ext cx="400110" cy="2533745"/>
          </a:xfrm>
          <a:prstGeom prst="rect">
            <a:avLst/>
          </a:prstGeom>
          <a:noFill/>
        </p:spPr>
        <p:txBody>
          <a:bodyPr vert="eaVert" wrap="square" rtlCol="0">
            <a:spAutoFit/>
          </a:bodyPr>
          <a:lstStyle/>
          <a:p>
            <a:r>
              <a:rPr lang="en-US" altLang="zh-CN" sz="1400" dirty="0" err="1">
                <a:latin typeface="华文楷体" panose="02010600040101010101" charset="-122"/>
                <a:ea typeface="华文楷体" panose="02010600040101010101" charset="-122"/>
              </a:rPr>
              <a:t>Mirai</a:t>
            </a:r>
            <a:r>
              <a:rPr lang="zh-CN" altLang="en-US" sz="1400" dirty="0">
                <a:latin typeface="华文楷体" panose="02010600040101010101" charset="-122"/>
                <a:ea typeface="华文楷体" panose="02010600040101010101" charset="-122"/>
              </a:rPr>
              <a:t> </a:t>
            </a:r>
            <a:r>
              <a:rPr lang="en-US" altLang="zh-CN" sz="1400" dirty="0">
                <a:latin typeface="华文楷体" panose="02010600040101010101" charset="-122"/>
                <a:ea typeface="华文楷体" panose="02010600040101010101" charset="-122"/>
              </a:rPr>
              <a:t>Botnet </a:t>
            </a:r>
            <a:r>
              <a:rPr lang="zh-CN" altLang="en-US" sz="1400" dirty="0">
                <a:latin typeface="华文楷体" panose="02010600040101010101" charset="-122"/>
                <a:ea typeface="华文楷体" panose="02010600040101010101" charset="-122"/>
              </a:rPr>
              <a:t>代码结构分析</a:t>
            </a:r>
          </a:p>
        </p:txBody>
      </p:sp>
      <p:pic>
        <p:nvPicPr>
          <p:cNvPr id="46" name="图片 45"/>
          <p:cNvPicPr>
            <a:picLocks noChangeAspect="1"/>
          </p:cNvPicPr>
          <p:nvPr/>
        </p:nvPicPr>
        <p:blipFill>
          <a:blip r:embed="rId4" cstate="print"/>
          <a:stretch>
            <a:fillRect/>
          </a:stretch>
        </p:blipFill>
        <p:spPr>
          <a:xfrm>
            <a:off x="1681268" y="4847161"/>
            <a:ext cx="3229942" cy="1606049"/>
          </a:xfrm>
          <a:prstGeom prst="rect">
            <a:avLst/>
          </a:prstGeom>
        </p:spPr>
      </p:pic>
    </p:spTree>
    <p:extLst>
      <p:ext uri="{BB962C8B-B14F-4D97-AF65-F5344CB8AC3E}">
        <p14:creationId xmlns:p14="http://schemas.microsoft.com/office/powerpoint/2010/main" xmlns="" val="23786394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75" y="4376738"/>
            <a:ext cx="2490788" cy="1985962"/>
          </a:xfrm>
          <a:prstGeom prst="rect">
            <a:avLst/>
          </a:prstGeom>
          <a:gradFill rotWithShape="1">
            <a:gsLst>
              <a:gs pos="0">
                <a:schemeClr val="bg1">
                  <a:lumMod val="65000"/>
                </a:schemeClr>
              </a:gs>
              <a:gs pos="50000">
                <a:schemeClr val="bg1">
                  <a:lumMod val="95000"/>
                </a:schemeClr>
              </a:gs>
              <a:gs pos="100000">
                <a:schemeClr val="bg1">
                  <a:lumMod val="50000"/>
                </a:schemeClr>
              </a:gs>
            </a:gsLst>
            <a:lin ang="5400000" scaled="1"/>
          </a:gradFill>
          <a:ln w="28575">
            <a:noFill/>
            <a:round/>
            <a:headEnd/>
            <a:tailEnd/>
          </a:ln>
          <a:effectLst>
            <a:outerShdw blurRad="63500" dist="107763" dir="2700000" sx="91000" sy="91000" algn="ctr" rotWithShape="0">
              <a:srgbClr val="CACACA">
                <a:alpha val="58000"/>
              </a:srgbClr>
            </a:outerShdw>
          </a:effectLst>
        </p:spPr>
        <p:txBody>
          <a:bodyPr wrap="none" anchor="ctr"/>
          <a:lstStyle/>
          <a:p>
            <a:pPr>
              <a:buFont typeface="Arial" panose="020B0604020202020204" pitchFamily="34" charset="0"/>
              <a:buNone/>
              <a:defRPr/>
            </a:pPr>
            <a:endParaRPr lang="zh-CN" altLang="en-US" sz="1000" b="0" kern="0">
              <a:solidFill>
                <a:srgbClr val="FFFFFF"/>
              </a:solidFill>
              <a:latin typeface="华文新魏" pitchFamily="2" charset="-122"/>
              <a:ea typeface="华文新魏" pitchFamily="2" charset="-122"/>
            </a:endParaRPr>
          </a:p>
        </p:txBody>
      </p:sp>
      <p:sp>
        <p:nvSpPr>
          <p:cNvPr id="6" name="矩形 5"/>
          <p:cNvSpPr/>
          <p:nvPr/>
        </p:nvSpPr>
        <p:spPr>
          <a:xfrm>
            <a:off x="2844800" y="3513138"/>
            <a:ext cx="2570163" cy="2862262"/>
          </a:xfrm>
          <a:prstGeom prst="rect">
            <a:avLst/>
          </a:prstGeom>
          <a:gradFill rotWithShape="1">
            <a:gsLst>
              <a:gs pos="0">
                <a:schemeClr val="bg1">
                  <a:lumMod val="65000"/>
                </a:schemeClr>
              </a:gs>
              <a:gs pos="50000">
                <a:schemeClr val="bg1">
                  <a:lumMod val="95000"/>
                </a:schemeClr>
              </a:gs>
              <a:gs pos="100000">
                <a:schemeClr val="bg1">
                  <a:lumMod val="50000"/>
                </a:schemeClr>
              </a:gs>
            </a:gsLst>
            <a:lin ang="5400000" scaled="1"/>
          </a:gradFill>
          <a:ln w="28575">
            <a:noFill/>
            <a:round/>
            <a:headEnd/>
            <a:tailEnd/>
          </a:ln>
          <a:effectLst>
            <a:outerShdw blurRad="63500" dist="107763" dir="2700000" sx="91000" sy="91000" algn="ctr" rotWithShape="0">
              <a:srgbClr val="CACACA">
                <a:alpha val="58000"/>
              </a:srgbClr>
            </a:outerShdw>
          </a:effectLst>
        </p:spPr>
        <p:txBody>
          <a:bodyPr wrap="none" anchor="ctr"/>
          <a:lstStyle/>
          <a:p>
            <a:pPr>
              <a:buFont typeface="Arial" panose="020B0604020202020204" pitchFamily="34" charset="0"/>
              <a:buNone/>
              <a:defRPr/>
            </a:pPr>
            <a:endParaRPr lang="zh-CN" altLang="en-US" sz="1000" b="0" kern="0">
              <a:solidFill>
                <a:srgbClr val="FFFFFF"/>
              </a:solidFill>
              <a:latin typeface="华文新魏" pitchFamily="2" charset="-122"/>
              <a:ea typeface="华文新魏" pitchFamily="2" charset="-122"/>
            </a:endParaRPr>
          </a:p>
        </p:txBody>
      </p:sp>
      <p:sp>
        <p:nvSpPr>
          <p:cNvPr id="7" name="矩形 6"/>
          <p:cNvSpPr/>
          <p:nvPr/>
        </p:nvSpPr>
        <p:spPr>
          <a:xfrm>
            <a:off x="5683250" y="2178050"/>
            <a:ext cx="2947988" cy="4179888"/>
          </a:xfrm>
          <a:prstGeom prst="rect">
            <a:avLst/>
          </a:prstGeom>
          <a:gradFill rotWithShape="1">
            <a:gsLst>
              <a:gs pos="0">
                <a:srgbClr val="839EE3">
                  <a:gamma/>
                  <a:shade val="46275"/>
                  <a:invGamma/>
                </a:srgbClr>
              </a:gs>
              <a:gs pos="50000">
                <a:srgbClr val="839EE3"/>
              </a:gs>
              <a:gs pos="100000">
                <a:srgbClr val="839EE3">
                  <a:gamma/>
                  <a:shade val="46275"/>
                  <a:invGamma/>
                </a:srgbClr>
              </a:gs>
            </a:gsLst>
            <a:lin ang="5400000" scaled="1"/>
          </a:gradFill>
          <a:ln w="28575">
            <a:noFill/>
            <a:prstDash val="solid"/>
            <a:round/>
            <a:headEnd/>
            <a:tailEnd/>
          </a:ln>
          <a:effectLst>
            <a:outerShdw blurRad="63500" dist="107763" dir="2700000" sx="91000" sy="91000" algn="ctr" rotWithShape="0">
              <a:srgbClr val="CACACA">
                <a:alpha val="50000"/>
              </a:srgbClr>
            </a:outerShdw>
          </a:effectLst>
        </p:spPr>
        <p:txBody>
          <a:bodyPr wrap="none" anchor="ctr"/>
          <a:lstStyle/>
          <a:p>
            <a:pPr>
              <a:buFont typeface="Arial" panose="020B0604020202020204" pitchFamily="34" charset="0"/>
              <a:buNone/>
              <a:defRPr/>
            </a:pPr>
            <a:endParaRPr lang="zh-CN" altLang="en-US" sz="1200" b="0" kern="0">
              <a:solidFill>
                <a:srgbClr val="FFFFFF"/>
              </a:solidFill>
              <a:latin typeface="华文新魏" pitchFamily="2" charset="-122"/>
              <a:ea typeface="华文新魏" pitchFamily="2" charset="-122"/>
            </a:endParaRPr>
          </a:p>
        </p:txBody>
      </p:sp>
      <p:sp>
        <p:nvSpPr>
          <p:cNvPr id="33797" name="TextBox 13"/>
          <p:cNvSpPr txBox="1">
            <a:spLocks noChangeArrowheads="1"/>
          </p:cNvSpPr>
          <p:nvPr/>
        </p:nvSpPr>
        <p:spPr bwMode="auto">
          <a:xfrm>
            <a:off x="468313" y="3897313"/>
            <a:ext cx="19431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ct val="0"/>
              </a:spcBef>
              <a:buFontTx/>
              <a:buNone/>
            </a:pPr>
            <a:r>
              <a:rPr lang="zh-CN" altLang="en-US" sz="2000" b="1" dirty="0">
                <a:solidFill>
                  <a:srgbClr val="FF0000"/>
                </a:solidFill>
              </a:rPr>
              <a:t>第一代互联网</a:t>
            </a:r>
          </a:p>
        </p:txBody>
      </p:sp>
      <p:sp>
        <p:nvSpPr>
          <p:cNvPr id="33798" name="TextBox 14"/>
          <p:cNvSpPr txBox="1">
            <a:spLocks noChangeArrowheads="1"/>
          </p:cNvSpPr>
          <p:nvPr/>
        </p:nvSpPr>
        <p:spPr bwMode="auto">
          <a:xfrm>
            <a:off x="277813" y="4621213"/>
            <a:ext cx="2343150" cy="784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ts val="600"/>
              </a:spcBef>
              <a:buFontTx/>
              <a:buNone/>
            </a:pPr>
            <a:r>
              <a:rPr lang="zh-CN" altLang="en-US" sz="2000">
                <a:solidFill>
                  <a:srgbClr val="404040"/>
                </a:solidFill>
              </a:rPr>
              <a:t>军事与科研</a:t>
            </a:r>
            <a:endParaRPr lang="en-US" altLang="zh-CN" sz="2000">
              <a:solidFill>
                <a:srgbClr val="404040"/>
              </a:solidFill>
            </a:endParaRPr>
          </a:p>
          <a:p>
            <a:pPr algn="ctr">
              <a:spcBef>
                <a:spcPts val="600"/>
              </a:spcBef>
              <a:buFontTx/>
              <a:buNone/>
            </a:pPr>
            <a:r>
              <a:rPr lang="zh-CN" altLang="en-US" sz="2000">
                <a:solidFill>
                  <a:srgbClr val="404040"/>
                </a:solidFill>
              </a:rPr>
              <a:t>阿帕网</a:t>
            </a:r>
            <a:endParaRPr lang="en-US" altLang="zh-CN" sz="2000">
              <a:solidFill>
                <a:srgbClr val="404040"/>
              </a:solidFill>
            </a:endParaRPr>
          </a:p>
        </p:txBody>
      </p:sp>
      <p:sp>
        <p:nvSpPr>
          <p:cNvPr id="33799" name="TextBox 15"/>
          <p:cNvSpPr txBox="1">
            <a:spLocks noChangeArrowheads="1"/>
          </p:cNvSpPr>
          <p:nvPr/>
        </p:nvSpPr>
        <p:spPr bwMode="auto">
          <a:xfrm>
            <a:off x="3132138" y="3032125"/>
            <a:ext cx="17272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ct val="0"/>
              </a:spcBef>
              <a:buFontTx/>
              <a:buNone/>
            </a:pPr>
            <a:r>
              <a:rPr lang="zh-CN" altLang="en-US" sz="2000" b="1" dirty="0">
                <a:solidFill>
                  <a:srgbClr val="FF0000"/>
                </a:solidFill>
              </a:rPr>
              <a:t>第二代互联网</a:t>
            </a:r>
          </a:p>
        </p:txBody>
      </p:sp>
      <p:sp>
        <p:nvSpPr>
          <p:cNvPr id="33800" name="TextBox 16"/>
          <p:cNvSpPr txBox="1">
            <a:spLocks noChangeArrowheads="1"/>
          </p:cNvSpPr>
          <p:nvPr/>
        </p:nvSpPr>
        <p:spPr bwMode="auto">
          <a:xfrm>
            <a:off x="3276600" y="3757613"/>
            <a:ext cx="1479550" cy="784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ts val="600"/>
              </a:spcBef>
              <a:buFontTx/>
              <a:buNone/>
            </a:pPr>
            <a:r>
              <a:rPr lang="zh-CN" altLang="en-US" sz="2000">
                <a:solidFill>
                  <a:srgbClr val="404040"/>
                </a:solidFill>
              </a:rPr>
              <a:t>万维网</a:t>
            </a:r>
          </a:p>
          <a:p>
            <a:pPr algn="ctr">
              <a:spcBef>
                <a:spcPts val="600"/>
              </a:spcBef>
              <a:buFontTx/>
              <a:buNone/>
            </a:pPr>
            <a:r>
              <a:rPr lang="zh-CN" altLang="en-US" sz="2000">
                <a:solidFill>
                  <a:srgbClr val="404040"/>
                </a:solidFill>
              </a:rPr>
              <a:t>电子商务</a:t>
            </a:r>
          </a:p>
        </p:txBody>
      </p:sp>
      <p:sp>
        <p:nvSpPr>
          <p:cNvPr id="33801" name="TextBox 17"/>
          <p:cNvSpPr txBox="1">
            <a:spLocks noChangeArrowheads="1"/>
          </p:cNvSpPr>
          <p:nvPr/>
        </p:nvSpPr>
        <p:spPr bwMode="auto">
          <a:xfrm>
            <a:off x="5724525" y="2460625"/>
            <a:ext cx="2708275" cy="2606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ts val="600"/>
              </a:spcBef>
              <a:buFontTx/>
              <a:buNone/>
            </a:pPr>
            <a:r>
              <a:rPr lang="zh-CN" altLang="en-US" sz="2000">
                <a:solidFill>
                  <a:srgbClr val="FFC000"/>
                </a:solidFill>
              </a:rPr>
              <a:t>与实体经济深度融合</a:t>
            </a:r>
            <a:endParaRPr lang="en-US" altLang="zh-CN" sz="2000">
              <a:solidFill>
                <a:srgbClr val="FFC000"/>
              </a:solidFill>
            </a:endParaRPr>
          </a:p>
          <a:p>
            <a:pPr algn="ctr">
              <a:spcBef>
                <a:spcPts val="600"/>
              </a:spcBef>
              <a:buFontTx/>
              <a:buNone/>
            </a:pPr>
            <a:r>
              <a:rPr lang="zh-CN" altLang="en-US" sz="2000">
                <a:solidFill>
                  <a:schemeClr val="bg1"/>
                </a:solidFill>
              </a:rPr>
              <a:t>工业互联网</a:t>
            </a:r>
            <a:endParaRPr lang="en-US" altLang="zh-CN" sz="2000">
              <a:solidFill>
                <a:schemeClr val="bg1"/>
              </a:solidFill>
            </a:endParaRPr>
          </a:p>
          <a:p>
            <a:pPr algn="ctr">
              <a:spcBef>
                <a:spcPts val="600"/>
              </a:spcBef>
              <a:buFontTx/>
              <a:buNone/>
            </a:pPr>
            <a:r>
              <a:rPr lang="zh-CN" altLang="en-US" sz="2000">
                <a:solidFill>
                  <a:srgbClr val="404040"/>
                </a:solidFill>
              </a:rPr>
              <a:t>能源互联网</a:t>
            </a:r>
            <a:endParaRPr lang="en-US" altLang="zh-CN" sz="2000">
              <a:solidFill>
                <a:srgbClr val="404040"/>
              </a:solidFill>
            </a:endParaRPr>
          </a:p>
          <a:p>
            <a:pPr algn="ctr">
              <a:spcBef>
                <a:spcPts val="600"/>
              </a:spcBef>
              <a:buFontTx/>
              <a:buNone/>
            </a:pPr>
            <a:r>
              <a:rPr lang="zh-CN" altLang="en-US" sz="2000">
                <a:solidFill>
                  <a:srgbClr val="404040"/>
                </a:solidFill>
              </a:rPr>
              <a:t>车联网</a:t>
            </a:r>
            <a:r>
              <a:rPr lang="en-US" altLang="zh-CN" sz="2000">
                <a:solidFill>
                  <a:srgbClr val="404040"/>
                </a:solidFill>
              </a:rPr>
              <a:t>…</a:t>
            </a:r>
          </a:p>
          <a:p>
            <a:pPr algn="ctr">
              <a:spcBef>
                <a:spcPts val="600"/>
              </a:spcBef>
              <a:buFontTx/>
              <a:buNone/>
            </a:pPr>
            <a:r>
              <a:rPr lang="zh-CN" altLang="en-US" sz="2000">
                <a:solidFill>
                  <a:srgbClr val="FF0000"/>
                </a:solidFill>
              </a:rPr>
              <a:t>＝？互联网</a:t>
            </a:r>
            <a:r>
              <a:rPr lang="en-US" altLang="zh-CN" sz="2000">
                <a:solidFill>
                  <a:srgbClr val="FF0000"/>
                </a:solidFill>
              </a:rPr>
              <a:t>+</a:t>
            </a:r>
          </a:p>
          <a:p>
            <a:pPr algn="ctr">
              <a:spcBef>
                <a:spcPts val="600"/>
              </a:spcBef>
              <a:buFontTx/>
              <a:buNone/>
            </a:pPr>
            <a:r>
              <a:rPr lang="en-US" altLang="zh-CN" sz="2000">
                <a:solidFill>
                  <a:srgbClr val="404040"/>
                </a:solidFill>
              </a:rPr>
              <a:t>…</a:t>
            </a:r>
          </a:p>
          <a:p>
            <a:pPr algn="ctr">
              <a:spcBef>
                <a:spcPct val="0"/>
              </a:spcBef>
              <a:buFontTx/>
              <a:buNone/>
            </a:pPr>
            <a:endParaRPr lang="en-US" altLang="zh-CN" sz="1000">
              <a:solidFill>
                <a:srgbClr val="FFFFFF"/>
              </a:solidFill>
            </a:endParaRPr>
          </a:p>
          <a:p>
            <a:pPr algn="ctr">
              <a:spcBef>
                <a:spcPct val="0"/>
              </a:spcBef>
              <a:buFontTx/>
              <a:buNone/>
            </a:pPr>
            <a:endParaRPr lang="zh-CN" altLang="en-US" sz="1000">
              <a:solidFill>
                <a:srgbClr val="FFFFFF"/>
              </a:solidFill>
            </a:endParaRPr>
          </a:p>
        </p:txBody>
      </p:sp>
      <p:sp>
        <p:nvSpPr>
          <p:cNvPr id="33802" name="TextBox 18"/>
          <p:cNvSpPr txBox="1">
            <a:spLocks noChangeArrowheads="1"/>
          </p:cNvSpPr>
          <p:nvPr/>
        </p:nvSpPr>
        <p:spPr bwMode="auto">
          <a:xfrm>
            <a:off x="5795963" y="1465263"/>
            <a:ext cx="2493962"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ct val="0"/>
              </a:spcBef>
              <a:buFontTx/>
              <a:buNone/>
            </a:pPr>
            <a:r>
              <a:rPr lang="zh-CN" altLang="en-US" sz="2000" b="1" dirty="0">
                <a:solidFill>
                  <a:srgbClr val="FF0000"/>
                </a:solidFill>
              </a:rPr>
              <a:t>未来网络</a:t>
            </a:r>
            <a:endParaRPr lang="en-US" altLang="zh-CN" sz="2000" b="1" dirty="0">
              <a:solidFill>
                <a:srgbClr val="FF0000"/>
              </a:solidFill>
            </a:endParaRPr>
          </a:p>
          <a:p>
            <a:pPr algn="ctr">
              <a:spcBef>
                <a:spcPct val="0"/>
              </a:spcBef>
              <a:buFontTx/>
              <a:buNone/>
            </a:pPr>
            <a:r>
              <a:rPr lang="zh-CN" altLang="en-US" sz="2000" b="1" dirty="0">
                <a:solidFill>
                  <a:srgbClr val="FF0000"/>
                </a:solidFill>
              </a:rPr>
              <a:t>（第三代互联网）</a:t>
            </a:r>
          </a:p>
        </p:txBody>
      </p:sp>
      <p:cxnSp>
        <p:nvCxnSpPr>
          <p:cNvPr id="14" name="直接箭头连接符 13"/>
          <p:cNvCxnSpPr/>
          <p:nvPr/>
        </p:nvCxnSpPr>
        <p:spPr>
          <a:xfrm flipV="1">
            <a:off x="200025" y="1741488"/>
            <a:ext cx="0" cy="4633912"/>
          </a:xfrm>
          <a:prstGeom prst="straightConnector1">
            <a:avLst/>
          </a:prstGeom>
          <a:ln w="28575">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AutoShape 7"/>
          <p:cNvSpPr>
            <a:spLocks noChangeArrowheads="1"/>
          </p:cNvSpPr>
          <p:nvPr/>
        </p:nvSpPr>
        <p:spPr bwMode="gray">
          <a:xfrm>
            <a:off x="4809944" y="3790929"/>
            <a:ext cx="1401512" cy="2349091"/>
          </a:xfrm>
          <a:prstGeom prst="roundRect">
            <a:avLst>
              <a:gd name="adj" fmla="val 5920"/>
            </a:avLst>
          </a:prstGeom>
          <a:solidFill>
            <a:srgbClr val="002A56">
              <a:lumMod val="10000"/>
              <a:lumOff val="90000"/>
              <a:alpha val="90000"/>
            </a:srgbClr>
          </a:solidFill>
          <a:ln>
            <a:noFill/>
            <a:headEnd type="none" w="med" len="med"/>
            <a:tailEnd type="none" w="med" len="med"/>
          </a:ln>
          <a:effectLst>
            <a:outerShdw blurRad="40000" dist="1016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216000" tIns="0" rIns="216000" bIns="0" anchor="ctr"/>
          <a:lstStyle/>
          <a:p>
            <a:pPr algn="ctr">
              <a:lnSpc>
                <a:spcPct val="150000"/>
              </a:lnSpc>
              <a:spcBef>
                <a:spcPts val="2400"/>
              </a:spcBef>
              <a:buClr>
                <a:srgbClr val="666699"/>
              </a:buClr>
              <a:buFont typeface="Arial" panose="020B0604020202020204" pitchFamily="34" charset="0"/>
              <a:buNone/>
              <a:defRPr/>
            </a:pPr>
            <a:endParaRPr kumimoji="1" lang="zh-CN" altLang="en-US" kern="0" dirty="0">
              <a:solidFill>
                <a:srgbClr val="464646">
                  <a:lumMod val="75000"/>
                </a:srgbClr>
              </a:solidFill>
              <a:latin typeface="华文新魏" pitchFamily="2" charset="-122"/>
              <a:ea typeface="华文新魏" pitchFamily="2" charset="-122"/>
            </a:endParaRPr>
          </a:p>
        </p:txBody>
      </p:sp>
      <p:sp>
        <p:nvSpPr>
          <p:cNvPr id="16" name="Oval 5"/>
          <p:cNvSpPr>
            <a:spLocks noChangeArrowheads="1"/>
          </p:cNvSpPr>
          <p:nvPr/>
        </p:nvSpPr>
        <p:spPr bwMode="auto">
          <a:xfrm>
            <a:off x="4897438" y="4367213"/>
            <a:ext cx="1177925" cy="311150"/>
          </a:xfrm>
          <a:prstGeom prst="ellipse">
            <a:avLst/>
          </a:prstGeom>
          <a:gradFill flip="none" rotWithShape="1">
            <a:gsLst>
              <a:gs pos="0">
                <a:srgbClr val="F4740A">
                  <a:alpha val="90000"/>
                </a:srgbClr>
              </a:gs>
              <a:gs pos="100000">
                <a:srgbClr val="D16309"/>
              </a:gs>
              <a:gs pos="50000">
                <a:srgbClr val="F9B67F"/>
              </a:gs>
            </a:gsLst>
            <a:lin ang="0" scaled="1"/>
            <a:tileRect/>
          </a:gradFill>
          <a:ln w="9525">
            <a:noFill/>
            <a:round/>
            <a:headEnd/>
            <a:tailEnd/>
          </a:ln>
          <a:effectLst>
            <a:outerShdw blurRad="53975" dist="88900" dir="5400000" algn="ctr" rotWithShape="0">
              <a:srgbClr val="323745">
                <a:alpha val="98000"/>
              </a:srgbClr>
            </a:outerShdw>
          </a:effectLst>
        </p:spPr>
        <p:txBody>
          <a:bodyPr wrap="none" anchor="ctr"/>
          <a:lstStyle/>
          <a:p>
            <a:pPr algn="ctr">
              <a:buFont typeface="Arial" panose="020B0604020202020204" pitchFamily="34" charset="0"/>
              <a:buNone/>
              <a:defRPr/>
            </a:pPr>
            <a:r>
              <a:rPr lang="zh-CN" altLang="en-US" sz="1400" kern="0" dirty="0">
                <a:solidFill>
                  <a:prstClr val="white"/>
                </a:solidFill>
                <a:latin typeface="华文新魏" pitchFamily="2" charset="-122"/>
                <a:ea typeface="华文新魏" pitchFamily="2" charset="-122"/>
                <a:cs typeface="黑体" charset="0"/>
              </a:rPr>
              <a:t>可扩展性</a:t>
            </a:r>
          </a:p>
        </p:txBody>
      </p:sp>
      <p:sp>
        <p:nvSpPr>
          <p:cNvPr id="17" name="Oval 5"/>
          <p:cNvSpPr>
            <a:spLocks noChangeArrowheads="1"/>
          </p:cNvSpPr>
          <p:nvPr/>
        </p:nvSpPr>
        <p:spPr bwMode="auto">
          <a:xfrm>
            <a:off x="4897438" y="4765675"/>
            <a:ext cx="1177925" cy="320675"/>
          </a:xfrm>
          <a:prstGeom prst="ellipse">
            <a:avLst/>
          </a:prstGeom>
          <a:gradFill flip="none" rotWithShape="1">
            <a:gsLst>
              <a:gs pos="0">
                <a:srgbClr val="F4740A">
                  <a:alpha val="90000"/>
                </a:srgbClr>
              </a:gs>
              <a:gs pos="100000">
                <a:srgbClr val="D16309"/>
              </a:gs>
              <a:gs pos="50000">
                <a:srgbClr val="F9B67F"/>
              </a:gs>
            </a:gsLst>
            <a:lin ang="0" scaled="1"/>
            <a:tileRect/>
          </a:gradFill>
          <a:ln w="9525">
            <a:noFill/>
            <a:round/>
            <a:headEnd/>
            <a:tailEnd/>
          </a:ln>
          <a:effectLst>
            <a:outerShdw blurRad="53975" dist="88900" dir="5400000" algn="ctr" rotWithShape="0">
              <a:srgbClr val="323745">
                <a:alpha val="98000"/>
              </a:srgbClr>
            </a:outerShdw>
          </a:effectLst>
        </p:spPr>
        <p:txBody>
          <a:bodyPr wrap="none" anchor="ctr"/>
          <a:lstStyle/>
          <a:p>
            <a:pPr algn="ctr">
              <a:buFont typeface="Arial" panose="020B0604020202020204" pitchFamily="34" charset="0"/>
              <a:buNone/>
              <a:defRPr/>
            </a:pPr>
            <a:r>
              <a:rPr lang="zh-CN" altLang="en-US" sz="1400" kern="0" dirty="0">
                <a:solidFill>
                  <a:prstClr val="white"/>
                </a:solidFill>
                <a:latin typeface="华文新魏" pitchFamily="2" charset="-122"/>
                <a:ea typeface="华文新魏" pitchFamily="2" charset="-122"/>
                <a:cs typeface="黑体" charset="0"/>
              </a:rPr>
              <a:t>安全性</a:t>
            </a:r>
          </a:p>
        </p:txBody>
      </p:sp>
      <p:sp>
        <p:nvSpPr>
          <p:cNvPr id="18" name="Oval 5"/>
          <p:cNvSpPr>
            <a:spLocks noChangeArrowheads="1"/>
          </p:cNvSpPr>
          <p:nvPr/>
        </p:nvSpPr>
        <p:spPr bwMode="auto">
          <a:xfrm>
            <a:off x="4905375" y="5210175"/>
            <a:ext cx="1169988" cy="347663"/>
          </a:xfrm>
          <a:prstGeom prst="ellipse">
            <a:avLst/>
          </a:prstGeom>
          <a:gradFill flip="none" rotWithShape="1">
            <a:gsLst>
              <a:gs pos="0">
                <a:srgbClr val="F4740A">
                  <a:alpha val="90000"/>
                </a:srgbClr>
              </a:gs>
              <a:gs pos="100000">
                <a:srgbClr val="D16309"/>
              </a:gs>
              <a:gs pos="50000">
                <a:srgbClr val="F9B67F"/>
              </a:gs>
            </a:gsLst>
            <a:lin ang="0" scaled="1"/>
            <a:tileRect/>
          </a:gradFill>
          <a:ln w="9525">
            <a:noFill/>
            <a:round/>
            <a:headEnd/>
            <a:tailEnd/>
          </a:ln>
          <a:effectLst>
            <a:outerShdw blurRad="53975" dist="88900" dir="5400000" algn="ctr" rotWithShape="0">
              <a:srgbClr val="323745">
                <a:alpha val="98000"/>
              </a:srgbClr>
            </a:outerShdw>
          </a:effectLst>
        </p:spPr>
        <p:txBody>
          <a:bodyPr wrap="none" anchor="ctr"/>
          <a:lstStyle/>
          <a:p>
            <a:pPr algn="ctr">
              <a:buFont typeface="Arial" panose="020B0604020202020204" pitchFamily="34" charset="0"/>
              <a:buNone/>
              <a:defRPr/>
            </a:pPr>
            <a:r>
              <a:rPr lang="zh-CN" altLang="en-US" sz="1400" kern="0" dirty="0">
                <a:solidFill>
                  <a:prstClr val="white"/>
                </a:solidFill>
                <a:latin typeface="华文新魏" pitchFamily="2" charset="-122"/>
                <a:ea typeface="华文新魏" pitchFamily="2" charset="-122"/>
                <a:cs typeface="黑体" charset="0"/>
              </a:rPr>
              <a:t>可控可管性</a:t>
            </a:r>
          </a:p>
        </p:txBody>
      </p:sp>
      <p:sp>
        <p:nvSpPr>
          <p:cNvPr id="19" name="TextBox 30"/>
          <p:cNvSpPr txBox="1"/>
          <p:nvPr/>
        </p:nvSpPr>
        <p:spPr>
          <a:xfrm>
            <a:off x="4859338" y="3790950"/>
            <a:ext cx="1308100" cy="571500"/>
          </a:xfrm>
          <a:prstGeom prst="rect">
            <a:avLst/>
          </a:prstGeom>
          <a:noFill/>
        </p:spPr>
        <p:txBody>
          <a:bodyPr>
            <a:spAutoFit/>
          </a:bodyPr>
          <a:lstStyle>
            <a:defPPr>
              <a:defRPr lang="zh-CN"/>
            </a:defPPr>
            <a:lvl1pPr algn="ctr">
              <a:defRPr sz="2000">
                <a:latin typeface="华文新魏" pitchFamily="2" charset="-122"/>
                <a:ea typeface="华文新魏" pitchFamily="2" charset="-122"/>
              </a:defRPr>
            </a:lvl1pPr>
          </a:lstStyle>
          <a:p>
            <a:pPr>
              <a:buFont typeface="Arial" panose="020B0604020202020204" pitchFamily="34" charset="0"/>
              <a:buNone/>
              <a:defRPr/>
            </a:pPr>
            <a:r>
              <a:rPr lang="zh-CN" altLang="en-US" sz="1400" dirty="0">
                <a:solidFill>
                  <a:schemeClr val="tx1">
                    <a:lumMod val="65000"/>
                    <a:lumOff val="35000"/>
                  </a:schemeClr>
                </a:solidFill>
                <a:latin typeface="黑体" pitchFamily="49" charset="-122"/>
                <a:ea typeface="黑体" pitchFamily="49" charset="-122"/>
              </a:rPr>
              <a:t>互联网面临的主要问题</a:t>
            </a:r>
          </a:p>
        </p:txBody>
      </p:sp>
      <p:sp>
        <p:nvSpPr>
          <p:cNvPr id="33811" name="TextBox 19"/>
          <p:cNvSpPr txBox="1">
            <a:spLocks noChangeArrowheads="1"/>
          </p:cNvSpPr>
          <p:nvPr/>
        </p:nvSpPr>
        <p:spPr bwMode="auto">
          <a:xfrm>
            <a:off x="-252413" y="6411913"/>
            <a:ext cx="981076"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ts val="600"/>
              </a:spcBef>
              <a:buFontTx/>
              <a:buNone/>
            </a:pPr>
            <a:r>
              <a:rPr lang="en-US" altLang="zh-CN" sz="1600" b="1">
                <a:solidFill>
                  <a:srgbClr val="404040"/>
                </a:solidFill>
              </a:rPr>
              <a:t>1969</a:t>
            </a:r>
            <a:endParaRPr lang="zh-CN" altLang="en-US" sz="1600" b="1">
              <a:solidFill>
                <a:srgbClr val="404040"/>
              </a:solidFill>
            </a:endParaRPr>
          </a:p>
        </p:txBody>
      </p:sp>
      <p:sp>
        <p:nvSpPr>
          <p:cNvPr id="33812" name="TextBox 20"/>
          <p:cNvSpPr txBox="1">
            <a:spLocks noChangeArrowheads="1"/>
          </p:cNvSpPr>
          <p:nvPr/>
        </p:nvSpPr>
        <p:spPr bwMode="auto">
          <a:xfrm>
            <a:off x="2163763" y="6399213"/>
            <a:ext cx="606425"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ts val="600"/>
              </a:spcBef>
              <a:buFontTx/>
              <a:buNone/>
            </a:pPr>
            <a:r>
              <a:rPr lang="en-US" altLang="zh-CN" sz="1600" b="1">
                <a:solidFill>
                  <a:srgbClr val="404040"/>
                </a:solidFill>
              </a:rPr>
              <a:t>1989</a:t>
            </a:r>
            <a:endParaRPr lang="zh-CN" altLang="en-US" sz="1600" b="1">
              <a:solidFill>
                <a:srgbClr val="404040"/>
              </a:solidFill>
            </a:endParaRPr>
          </a:p>
        </p:txBody>
      </p:sp>
      <p:sp>
        <p:nvSpPr>
          <p:cNvPr id="33813" name="TextBox 21"/>
          <p:cNvSpPr txBox="1">
            <a:spLocks noChangeArrowheads="1"/>
          </p:cNvSpPr>
          <p:nvPr/>
        </p:nvSpPr>
        <p:spPr bwMode="auto">
          <a:xfrm>
            <a:off x="2767013" y="6399213"/>
            <a:ext cx="6080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ts val="600"/>
              </a:spcBef>
              <a:buFontTx/>
              <a:buNone/>
            </a:pPr>
            <a:r>
              <a:rPr lang="en-US" altLang="zh-CN" sz="1600" b="1">
                <a:solidFill>
                  <a:srgbClr val="404040"/>
                </a:solidFill>
              </a:rPr>
              <a:t>1990</a:t>
            </a:r>
            <a:endParaRPr lang="zh-CN" altLang="en-US" sz="1600" b="1">
              <a:solidFill>
                <a:srgbClr val="404040"/>
              </a:solidFill>
            </a:endParaRPr>
          </a:p>
        </p:txBody>
      </p:sp>
      <p:cxnSp>
        <p:nvCxnSpPr>
          <p:cNvPr id="23" name="直接连接符 22"/>
          <p:cNvCxnSpPr/>
          <p:nvPr/>
        </p:nvCxnSpPr>
        <p:spPr>
          <a:xfrm>
            <a:off x="2697163" y="6140450"/>
            <a:ext cx="0" cy="23495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857500" y="6140450"/>
            <a:ext cx="0" cy="23495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5405438" y="6140450"/>
            <a:ext cx="0" cy="23495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565775" y="6140450"/>
            <a:ext cx="0" cy="23495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200025" y="6375400"/>
            <a:ext cx="8691563" cy="0"/>
          </a:xfrm>
          <a:prstGeom prst="straightConnector1">
            <a:avLst/>
          </a:prstGeom>
          <a:ln w="28575">
            <a:solidFill>
              <a:schemeClr val="tx1">
                <a:lumMod val="50000"/>
                <a:lumOff val="50000"/>
              </a:schemeClr>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33819" name="TextBox 32"/>
          <p:cNvSpPr txBox="1">
            <a:spLocks noChangeArrowheads="1"/>
          </p:cNvSpPr>
          <p:nvPr/>
        </p:nvSpPr>
        <p:spPr bwMode="auto">
          <a:xfrm>
            <a:off x="4886325" y="6399213"/>
            <a:ext cx="60642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ts val="600"/>
              </a:spcBef>
              <a:buFontTx/>
              <a:buNone/>
            </a:pPr>
            <a:r>
              <a:rPr lang="en-US" altLang="zh-CN" sz="1600" b="1">
                <a:solidFill>
                  <a:srgbClr val="404040"/>
                </a:solidFill>
              </a:rPr>
              <a:t>2005</a:t>
            </a:r>
            <a:endParaRPr lang="zh-CN" altLang="en-US" sz="1600" b="1">
              <a:solidFill>
                <a:srgbClr val="404040"/>
              </a:solidFill>
            </a:endParaRPr>
          </a:p>
        </p:txBody>
      </p:sp>
      <p:sp>
        <p:nvSpPr>
          <p:cNvPr id="33820" name="TextBox 33"/>
          <p:cNvSpPr txBox="1">
            <a:spLocks noChangeArrowheads="1"/>
          </p:cNvSpPr>
          <p:nvPr/>
        </p:nvSpPr>
        <p:spPr bwMode="auto">
          <a:xfrm>
            <a:off x="5487988" y="6399213"/>
            <a:ext cx="60642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ts val="600"/>
              </a:spcBef>
              <a:buFontTx/>
              <a:buNone/>
            </a:pPr>
            <a:r>
              <a:rPr lang="en-US" altLang="zh-CN" sz="1600" b="1">
                <a:solidFill>
                  <a:srgbClr val="404040"/>
                </a:solidFill>
              </a:rPr>
              <a:t>2006</a:t>
            </a:r>
            <a:endParaRPr lang="zh-CN" altLang="en-US" sz="1600" b="1">
              <a:solidFill>
                <a:srgbClr val="404040"/>
              </a:solidFill>
            </a:endParaRPr>
          </a:p>
        </p:txBody>
      </p:sp>
      <p:sp>
        <p:nvSpPr>
          <p:cNvPr id="33821" name="TextBox 34"/>
          <p:cNvSpPr txBox="1">
            <a:spLocks noChangeArrowheads="1"/>
          </p:cNvSpPr>
          <p:nvPr/>
        </p:nvSpPr>
        <p:spPr bwMode="auto">
          <a:xfrm>
            <a:off x="8305800" y="6375400"/>
            <a:ext cx="60642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rIns="0">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ts val="600"/>
              </a:spcBef>
              <a:buFontTx/>
              <a:buNone/>
            </a:pPr>
            <a:r>
              <a:rPr lang="zh-CN" altLang="en-US" sz="1600" b="1" dirty="0">
                <a:solidFill>
                  <a:srgbClr val="404040"/>
                </a:solidFill>
              </a:rPr>
              <a:t>时间</a:t>
            </a:r>
          </a:p>
        </p:txBody>
      </p:sp>
      <p:sp>
        <p:nvSpPr>
          <p:cNvPr id="31" name="标题 1"/>
          <p:cNvSpPr>
            <a:spLocks noGrp="1"/>
          </p:cNvSpPr>
          <p:nvPr>
            <p:ph type="title" idx="4294967295"/>
          </p:nvPr>
        </p:nvSpPr>
        <p:spPr>
          <a:xfrm>
            <a:off x="0" y="579438"/>
            <a:ext cx="8201025" cy="762000"/>
          </a:xfrm>
        </p:spPr>
        <p:txBody>
          <a:bodyPr/>
          <a:lstStyle/>
          <a:p>
            <a:pPr>
              <a:defRPr/>
            </a:pPr>
            <a:r>
              <a:rPr lang="zh-CN" altLang="en-US" b="1" dirty="0" smtClean="0">
                <a:solidFill>
                  <a:schemeClr val="tx1"/>
                </a:solidFill>
                <a:latin typeface="黑体" panose="02010609060101010101" pitchFamily="49" charset="-122"/>
                <a:ea typeface="黑体" panose="02010609060101010101" pitchFamily="49" charset="-122"/>
              </a:rPr>
              <a:t>起因：网络的发展趋势</a:t>
            </a:r>
            <a:endParaRPr lang="en-US" altLang="zh-CN" b="1" dirty="0">
              <a:solidFill>
                <a:schemeClr val="tx1"/>
              </a:solidFill>
              <a:latin typeface="黑体" panose="02010609060101010101" pitchFamily="49" charset="-122"/>
              <a:ea typeface="黑体" panose="02010609060101010101" pitchFamily="49" charset="-122"/>
            </a:endParaRPr>
          </a:p>
        </p:txBody>
      </p:sp>
      <p:pic>
        <p:nvPicPr>
          <p:cNvPr id="33823" name="图片 10"/>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672263" y="5389563"/>
            <a:ext cx="1169987" cy="711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824" name="图片 12"/>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477000" y="4405313"/>
            <a:ext cx="1560513" cy="927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825" name="图片 69"/>
          <p:cNvPicPr>
            <a:picLocks noChangeAspect="1"/>
          </p:cNvPicPr>
          <p:nvPr/>
        </p:nvPicPr>
        <p:blipFill>
          <a:blip r:embed="rId5">
            <a:extLst>
              <a:ext uri="{28A0092B-C50C-407E-A947-70E740481C1C}">
                <a14:useLocalDpi xmlns:a14="http://schemas.microsoft.com/office/drawing/2010/main" xmlns="" val="0"/>
              </a:ext>
            </a:extLst>
          </a:blip>
          <a:srcRect/>
          <a:stretch>
            <a:fillRect/>
          </a:stretch>
        </p:blipFill>
        <p:spPr bwMode="auto">
          <a:xfrm>
            <a:off x="3927475" y="4667250"/>
            <a:ext cx="852488"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826" name="图片 71"/>
          <p:cNvPicPr>
            <a:picLocks noChangeAspect="1"/>
          </p:cNvPicPr>
          <p:nvPr/>
        </p:nvPicPr>
        <p:blipFill>
          <a:blip r:embed="rId6">
            <a:extLst>
              <a:ext uri="{28A0092B-C50C-407E-A947-70E740481C1C}">
                <a14:useLocalDpi xmlns:a14="http://schemas.microsoft.com/office/drawing/2010/main" xmlns="" val="0"/>
              </a:ext>
            </a:extLst>
          </a:blip>
          <a:srcRect/>
          <a:stretch>
            <a:fillRect/>
          </a:stretch>
        </p:blipFill>
        <p:spPr bwMode="auto">
          <a:xfrm>
            <a:off x="2916238" y="4678363"/>
            <a:ext cx="947737"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3" name="Oval 5"/>
          <p:cNvSpPr>
            <a:spLocks noChangeArrowheads="1"/>
          </p:cNvSpPr>
          <p:nvPr/>
        </p:nvSpPr>
        <p:spPr bwMode="auto">
          <a:xfrm>
            <a:off x="4970463" y="5700713"/>
            <a:ext cx="1063625" cy="347662"/>
          </a:xfrm>
          <a:prstGeom prst="ellipse">
            <a:avLst/>
          </a:prstGeom>
          <a:gradFill flip="none" rotWithShape="1">
            <a:gsLst>
              <a:gs pos="0">
                <a:srgbClr val="F4740A">
                  <a:alpha val="90000"/>
                </a:srgbClr>
              </a:gs>
              <a:gs pos="100000">
                <a:srgbClr val="D16309"/>
              </a:gs>
              <a:gs pos="50000">
                <a:srgbClr val="F9B67F"/>
              </a:gs>
            </a:gsLst>
            <a:lin ang="0" scaled="1"/>
            <a:tileRect/>
          </a:gradFill>
          <a:ln w="9525">
            <a:noFill/>
            <a:round/>
            <a:headEnd/>
            <a:tailEnd/>
          </a:ln>
          <a:effectLst>
            <a:outerShdw blurRad="53975" dist="88900" dir="5400000" algn="ctr" rotWithShape="0">
              <a:srgbClr val="323745">
                <a:alpha val="98000"/>
              </a:srgbClr>
            </a:outerShdw>
          </a:effectLst>
        </p:spPr>
        <p:txBody>
          <a:bodyPr wrap="none" anchor="ctr"/>
          <a:lstStyle/>
          <a:p>
            <a:pPr algn="ctr">
              <a:buFont typeface="Arial" panose="020B0604020202020204" pitchFamily="34" charset="0"/>
              <a:buNone/>
              <a:defRPr/>
            </a:pPr>
            <a:r>
              <a:rPr lang="zh-CN" altLang="en-US" sz="1400" kern="0" dirty="0">
                <a:solidFill>
                  <a:prstClr val="white"/>
                </a:solidFill>
                <a:latin typeface="华文新魏" pitchFamily="2" charset="-122"/>
                <a:ea typeface="华文新魏" pitchFamily="2" charset="-122"/>
                <a:cs typeface="黑体" charset="0"/>
              </a:rPr>
              <a:t>能耗问题</a:t>
            </a:r>
          </a:p>
        </p:txBody>
      </p:sp>
      <p:pic>
        <p:nvPicPr>
          <p:cNvPr id="54309"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5143500" y="1789113"/>
            <a:ext cx="581025" cy="1679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4771371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nodeType="afterGroup">
                            <p:stCondLst>
                              <p:cond delay="1000"/>
                            </p:stCondLst>
                            <p:childTnLst>
                              <p:par>
                                <p:cTn id="11" presetID="42" presetClass="entr" presetSubtype="0" fill="hold" nodeType="afterEffect">
                                  <p:stCondLst>
                                    <p:cond delay="0"/>
                                  </p:stCondLst>
                                  <p:childTnLst>
                                    <p:set>
                                      <p:cBhvr>
                                        <p:cTn id="12" dur="1" fill="hold">
                                          <p:stCondLst>
                                            <p:cond delay="0"/>
                                          </p:stCondLst>
                                        </p:cTn>
                                        <p:tgtEl>
                                          <p:spTgt spid="54309"/>
                                        </p:tgtEl>
                                        <p:attrNameLst>
                                          <p:attrName>style.visibility</p:attrName>
                                        </p:attrNameLst>
                                      </p:cBhvr>
                                      <p:to>
                                        <p:strVal val="visible"/>
                                      </p:to>
                                    </p:set>
                                    <p:animEffect transition="in" filter="fade">
                                      <p:cBhvr>
                                        <p:cTn id="13" dur="1000"/>
                                        <p:tgtEl>
                                          <p:spTgt spid="54309"/>
                                        </p:tgtEl>
                                      </p:cBhvr>
                                    </p:animEffect>
                                    <p:anim calcmode="lin" valueType="num">
                                      <p:cBhvr>
                                        <p:cTn id="14" dur="1000" fill="hold"/>
                                        <p:tgtEl>
                                          <p:spTgt spid="54309"/>
                                        </p:tgtEl>
                                        <p:attrNameLst>
                                          <p:attrName>ppt_x</p:attrName>
                                        </p:attrNameLst>
                                      </p:cBhvr>
                                      <p:tavLst>
                                        <p:tav tm="0">
                                          <p:val>
                                            <p:strVal val="#ppt_x"/>
                                          </p:val>
                                        </p:tav>
                                        <p:tav tm="100000">
                                          <p:val>
                                            <p:strVal val="#ppt_x"/>
                                          </p:val>
                                        </p:tav>
                                      </p:tavLst>
                                    </p:anim>
                                    <p:anim calcmode="lin" valueType="num">
                                      <p:cBhvr>
                                        <p:cTn id="15" dur="1000" fill="hold"/>
                                        <p:tgtEl>
                                          <p:spTgt spid="543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工业大数据</a:t>
            </a:r>
            <a:endParaRPr lang="zh-CN" altLang="en-US" dirty="0"/>
          </a:p>
        </p:txBody>
      </p:sp>
      <p:sp>
        <p:nvSpPr>
          <p:cNvPr id="3" name="灯片编号占位符 2"/>
          <p:cNvSpPr>
            <a:spLocks noGrp="1"/>
          </p:cNvSpPr>
          <p:nvPr>
            <p:ph type="sldNum" sz="quarter" idx="12"/>
          </p:nvPr>
        </p:nvSpPr>
        <p:spPr/>
        <p:txBody>
          <a:bodyPr/>
          <a:lstStyle/>
          <a:p>
            <a:pPr>
              <a:defRPr/>
            </a:pPr>
            <a:fld id="{EF980672-7F06-43DD-A22C-6632E3672676}" type="slidenum">
              <a:rPr lang="zh-CN" altLang="en-US" smtClean="0">
                <a:solidFill>
                  <a:prstClr val="black">
                    <a:tint val="75000"/>
                  </a:prstClr>
                </a:solidFill>
              </a:rPr>
              <a:pPr>
                <a:defRPr/>
              </a:pPr>
              <a:t>8</a:t>
            </a:fld>
            <a:endParaRPr lang="zh-CN" altLang="en-US">
              <a:solidFill>
                <a:prstClr val="black">
                  <a:tint val="75000"/>
                </a:prstClr>
              </a:solidFill>
            </a:endParaRPr>
          </a:p>
        </p:txBody>
      </p:sp>
      <p:sp>
        <p:nvSpPr>
          <p:cNvPr id="6" name="Freeform 3"/>
          <p:cNvSpPr>
            <a:spLocks/>
          </p:cNvSpPr>
          <p:nvPr/>
        </p:nvSpPr>
        <p:spPr bwMode="auto">
          <a:xfrm>
            <a:off x="401801" y="1664670"/>
            <a:ext cx="3514725" cy="380483"/>
          </a:xfrm>
          <a:custGeom>
            <a:avLst/>
            <a:gdLst>
              <a:gd name="T0" fmla="*/ 0 w 1362"/>
              <a:gd name="T1" fmla="*/ 0 h 126"/>
              <a:gd name="T2" fmla="*/ 0 w 1362"/>
              <a:gd name="T3" fmla="*/ 126 h 126"/>
              <a:gd name="T4" fmla="*/ 1362 w 1362"/>
              <a:gd name="T5" fmla="*/ 126 h 126"/>
              <a:gd name="T6" fmla="*/ 1248 w 1362"/>
              <a:gd name="T7" fmla="*/ 0 h 126"/>
              <a:gd name="T8" fmla="*/ 0 w 1362"/>
              <a:gd name="T9" fmla="*/ 0 h 126"/>
              <a:gd name="T10" fmla="*/ 0 60000 65536"/>
              <a:gd name="T11" fmla="*/ 0 60000 65536"/>
              <a:gd name="T12" fmla="*/ 0 60000 65536"/>
              <a:gd name="T13" fmla="*/ 0 60000 65536"/>
              <a:gd name="T14" fmla="*/ 0 60000 65536"/>
              <a:gd name="T15" fmla="*/ 0 w 1362"/>
              <a:gd name="T16" fmla="*/ 0 h 126"/>
              <a:gd name="T17" fmla="*/ 1362 w 1362"/>
              <a:gd name="T18" fmla="*/ 126 h 126"/>
            </a:gdLst>
            <a:ahLst/>
            <a:cxnLst>
              <a:cxn ang="T10">
                <a:pos x="T0" y="T1"/>
              </a:cxn>
              <a:cxn ang="T11">
                <a:pos x="T2" y="T3"/>
              </a:cxn>
              <a:cxn ang="T12">
                <a:pos x="T4" y="T5"/>
              </a:cxn>
              <a:cxn ang="T13">
                <a:pos x="T6" y="T7"/>
              </a:cxn>
              <a:cxn ang="T14">
                <a:pos x="T8" y="T9"/>
              </a:cxn>
            </a:cxnLst>
            <a:rect l="T15" t="T16" r="T17" b="T18"/>
            <a:pathLst>
              <a:path w="1362" h="126">
                <a:moveTo>
                  <a:pt x="0" y="0"/>
                </a:moveTo>
                <a:lnTo>
                  <a:pt x="0" y="126"/>
                </a:lnTo>
                <a:lnTo>
                  <a:pt x="1362" y="126"/>
                </a:lnTo>
                <a:lnTo>
                  <a:pt x="1248" y="0"/>
                </a:lnTo>
                <a:lnTo>
                  <a:pt x="0" y="0"/>
                </a:lnTo>
                <a:close/>
              </a:path>
            </a:pathLst>
          </a:custGeom>
          <a:solidFill>
            <a:srgbClr val="6E96D5"/>
          </a:solidFill>
          <a:ln>
            <a:noFill/>
          </a:ln>
          <a:extLst/>
        </p:spPr>
        <p:txBody>
          <a:bodyPr wrap="none" anchor="ctr"/>
          <a:lstStyle/>
          <a:p>
            <a:pPr>
              <a:defRPr/>
            </a:pPr>
            <a:r>
              <a:rPr lang="zh-CN" altLang="en-US" b="1" kern="0" dirty="0" smtClean="0">
                <a:solidFill>
                  <a:srgbClr val="FFFFFF"/>
                </a:solidFill>
                <a:latin typeface="微软雅黑" panose="020B0503020204020204" pitchFamily="34" charset="-122"/>
                <a:ea typeface="微软雅黑" panose="020B0503020204020204" pitchFamily="34" charset="-122"/>
              </a:rPr>
              <a:t>工业</a:t>
            </a:r>
            <a:r>
              <a:rPr lang="zh-CN" altLang="en-US" b="1" kern="0" dirty="0">
                <a:solidFill>
                  <a:srgbClr val="FFFFFF"/>
                </a:solidFill>
                <a:latin typeface="微软雅黑" panose="020B0503020204020204" pitchFamily="34" charset="-122"/>
                <a:ea typeface="微软雅黑" panose="020B0503020204020204" pitchFamily="34" charset="-122"/>
              </a:rPr>
              <a:t>大数据的特点和挑战</a:t>
            </a:r>
          </a:p>
        </p:txBody>
      </p:sp>
      <p:pic>
        <p:nvPicPr>
          <p:cNvPr id="7" name="图片 6" descr="IMG_256"/>
          <p:cNvPicPr/>
          <p:nvPr/>
        </p:nvPicPr>
        <p:blipFill rotWithShape="1">
          <a:blip r:embed="rId3"/>
          <a:srcRect l="3994" t="36899" b="8864"/>
          <a:stretch/>
        </p:blipFill>
        <p:spPr>
          <a:xfrm>
            <a:off x="111910" y="2438400"/>
            <a:ext cx="4460090" cy="2406650"/>
          </a:xfrm>
          <a:prstGeom prst="rect">
            <a:avLst/>
          </a:prstGeom>
          <a:noFill/>
          <a:ln w="9525">
            <a:noFill/>
          </a:ln>
        </p:spPr>
      </p:pic>
      <p:sp>
        <p:nvSpPr>
          <p:cNvPr id="8" name="矩形 7"/>
          <p:cNvSpPr/>
          <p:nvPr/>
        </p:nvSpPr>
        <p:spPr>
          <a:xfrm>
            <a:off x="1295400" y="5384069"/>
            <a:ext cx="5715000" cy="1200329"/>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marL="396875" lvl="1" indent="-344488">
              <a:buFont typeface="Arial" panose="020B0604020202020204" pitchFamily="34" charset="0"/>
              <a:buChar char="•"/>
            </a:pPr>
            <a:r>
              <a:rPr lang="en-US" altLang="zh-CN" dirty="0">
                <a:latin typeface="黑体" panose="02010609060101010101" pitchFamily="49" charset="-122"/>
                <a:ea typeface="黑体" panose="02010609060101010101" pitchFamily="49" charset="-122"/>
              </a:rPr>
              <a:t>20%</a:t>
            </a:r>
            <a:r>
              <a:rPr lang="zh-CN" altLang="en-US" dirty="0" smtClean="0">
                <a:latin typeface="黑体" panose="02010609060101010101" pitchFamily="49" charset="-122"/>
                <a:ea typeface="黑体" panose="02010609060101010101" pitchFamily="49" charset="-122"/>
              </a:rPr>
              <a:t>的</a:t>
            </a:r>
            <a:r>
              <a:rPr lang="zh-CN" altLang="en-US" dirty="0" smtClean="0">
                <a:solidFill>
                  <a:srgbClr val="FF0000"/>
                </a:solidFill>
                <a:latin typeface="黑体" panose="02010609060101010101" pitchFamily="49" charset="-122"/>
                <a:ea typeface="黑体" panose="02010609060101010101" pitchFamily="49" charset="-122"/>
              </a:rPr>
              <a:t>结构数据</a:t>
            </a:r>
            <a:r>
              <a:rPr lang="zh-CN" altLang="en-US" dirty="0">
                <a:latin typeface="黑体" panose="02010609060101010101" pitchFamily="49" charset="-122"/>
                <a:ea typeface="黑体" panose="02010609060101010101" pitchFamily="49" charset="-122"/>
              </a:rPr>
              <a:t>具有</a:t>
            </a:r>
            <a:r>
              <a:rPr lang="en-US" altLang="zh-CN" dirty="0">
                <a:latin typeface="黑体" panose="02010609060101010101" pitchFamily="49" charset="-122"/>
                <a:ea typeface="黑体" panose="02010609060101010101" pitchFamily="49" charset="-122"/>
              </a:rPr>
              <a:t>80%</a:t>
            </a:r>
            <a:r>
              <a:rPr lang="zh-CN" altLang="en-US" dirty="0">
                <a:latin typeface="黑体" panose="02010609060101010101" pitchFamily="49" charset="-122"/>
                <a:ea typeface="黑体" panose="02010609060101010101" pitchFamily="49" charset="-122"/>
              </a:rPr>
              <a:t>的价值密度</a:t>
            </a:r>
            <a:endParaRPr lang="en-US" altLang="zh-CN" dirty="0">
              <a:latin typeface="黑体" panose="02010609060101010101" pitchFamily="49" charset="-122"/>
              <a:ea typeface="黑体" panose="02010609060101010101" pitchFamily="49" charset="-122"/>
            </a:endParaRPr>
          </a:p>
          <a:p>
            <a:pPr marL="742950" lvl="1" indent="-285750">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例如：产品图纸、试验分析、加工工艺</a:t>
            </a:r>
            <a:r>
              <a:rPr lang="zh-CN" altLang="en-US" dirty="0" smtClean="0">
                <a:latin typeface="黑体" panose="02010609060101010101" pitchFamily="49" charset="-122"/>
                <a:ea typeface="黑体" panose="02010609060101010101" pitchFamily="49" charset="-122"/>
              </a:rPr>
              <a:t>等</a:t>
            </a:r>
            <a:endParaRPr lang="en-US" altLang="zh-CN" dirty="0" smtClean="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en-US" altLang="zh-CN" dirty="0" smtClean="0">
                <a:latin typeface="黑体" panose="02010609060101010101" pitchFamily="49" charset="-122"/>
                <a:ea typeface="黑体" panose="02010609060101010101" pitchFamily="49" charset="-122"/>
              </a:rPr>
              <a:t>80</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的</a:t>
            </a:r>
            <a:r>
              <a:rPr lang="zh-CN" altLang="en-US" dirty="0">
                <a:solidFill>
                  <a:srgbClr val="FF0000"/>
                </a:solidFill>
                <a:latin typeface="黑体" panose="02010609060101010101" pitchFamily="49" charset="-122"/>
                <a:ea typeface="黑体" panose="02010609060101010101" pitchFamily="49" charset="-122"/>
              </a:rPr>
              <a:t>工业大数据</a:t>
            </a:r>
            <a:r>
              <a:rPr lang="zh-CN" altLang="en-US" dirty="0">
                <a:latin typeface="黑体" panose="02010609060101010101" pitchFamily="49" charset="-122"/>
                <a:ea typeface="黑体" panose="02010609060101010101" pitchFamily="49" charset="-122"/>
              </a:rPr>
              <a:t>密度只有</a:t>
            </a:r>
            <a:r>
              <a:rPr lang="en-US" altLang="zh-CN" dirty="0">
                <a:latin typeface="黑体" panose="02010609060101010101" pitchFamily="49" charset="-122"/>
                <a:ea typeface="黑体" panose="02010609060101010101" pitchFamily="49" charset="-122"/>
              </a:rPr>
              <a:t>20%</a:t>
            </a:r>
            <a:r>
              <a:rPr lang="zh-CN" altLang="en-US" dirty="0">
                <a:latin typeface="黑体" panose="02010609060101010101" pitchFamily="49" charset="-122"/>
                <a:ea typeface="黑体" panose="02010609060101010101" pitchFamily="49" charset="-122"/>
              </a:rPr>
              <a:t>，需要分析挖掘</a:t>
            </a:r>
            <a:endParaRPr lang="en-US" altLang="zh-CN" dirty="0">
              <a:latin typeface="黑体" panose="02010609060101010101" pitchFamily="49" charset="-122"/>
              <a:ea typeface="黑体" panose="02010609060101010101" pitchFamily="49" charset="-122"/>
            </a:endParaRPr>
          </a:p>
          <a:p>
            <a:pPr marL="742950" lvl="1" indent="-285750">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例如：工况数据、图片数据、文本数据等</a:t>
            </a:r>
            <a:endParaRPr lang="en-US" altLang="zh-CN" dirty="0">
              <a:latin typeface="黑体" panose="02010609060101010101" pitchFamily="49" charset="-122"/>
              <a:ea typeface="黑体" panose="02010609060101010101" pitchFamily="49" charset="-122"/>
            </a:endParaRPr>
          </a:p>
        </p:txBody>
      </p:sp>
      <p:graphicFrame>
        <p:nvGraphicFramePr>
          <p:cNvPr id="9" name="表格 8"/>
          <p:cNvGraphicFramePr>
            <a:graphicFrameLocks noGrp="1"/>
          </p:cNvGraphicFramePr>
          <p:nvPr/>
        </p:nvGraphicFramePr>
        <p:xfrm>
          <a:off x="4156213" y="2045153"/>
          <a:ext cx="5029200" cy="2661920"/>
        </p:xfrm>
        <a:graphic>
          <a:graphicData uri="http://schemas.openxmlformats.org/drawingml/2006/table">
            <a:tbl>
              <a:tblPr firstRow="1" bandRow="1">
                <a:tableStyleId>{7DF18680-E054-41AD-8BC1-D1AEF772440D}</a:tableStyleId>
              </a:tblPr>
              <a:tblGrid>
                <a:gridCol w="1221377"/>
                <a:gridCol w="1796143"/>
                <a:gridCol w="2011680"/>
              </a:tblGrid>
              <a:tr h="370840">
                <a:tc>
                  <a:txBody>
                    <a:bodyPr/>
                    <a:lstStyle/>
                    <a:p>
                      <a:endParaRPr 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工业大数据</a:t>
                      </a:r>
                      <a:endParaRPr lang="en-US" dirty="0">
                        <a:latin typeface="黑体" panose="02010609060101010101" pitchFamily="49" charset="-122"/>
                        <a:ea typeface="黑体" panose="02010609060101010101" pitchFamily="49" charset="-122"/>
                      </a:endParaRPr>
                    </a:p>
                  </a:txBody>
                  <a:tcPr/>
                </a:tc>
                <a:tc>
                  <a:txBody>
                    <a:bodyPr/>
                    <a:lstStyle/>
                    <a:p>
                      <a:r>
                        <a:rPr lang="zh-CN" altLang="en-US" dirty="0" smtClean="0">
                          <a:latin typeface="黑体" panose="02010609060101010101" pitchFamily="49" charset="-122"/>
                          <a:ea typeface="黑体" panose="02010609060101010101" pitchFamily="49" charset="-122"/>
                        </a:rPr>
                        <a:t>网络空间大数据</a:t>
                      </a:r>
                      <a:endParaRPr lang="en-US" dirty="0">
                        <a:latin typeface="黑体" panose="02010609060101010101" pitchFamily="49" charset="-122"/>
                        <a:ea typeface="黑体" panose="02010609060101010101" pitchFamily="49" charset="-122"/>
                      </a:endParaRPr>
                    </a:p>
                  </a:txBody>
                  <a:tcPr/>
                </a:tc>
              </a:tr>
              <a:tr h="370840">
                <a:tc>
                  <a:txBody>
                    <a:bodyPr/>
                    <a:lstStyle/>
                    <a:p>
                      <a:r>
                        <a:rPr lang="zh-CN" altLang="en-US" sz="1800" kern="1200" dirty="0" smtClean="0">
                          <a:solidFill>
                            <a:schemeClr val="dk1"/>
                          </a:solidFill>
                          <a:latin typeface="黑体" panose="02010609060101010101" pitchFamily="49" charset="-122"/>
                          <a:ea typeface="黑体" panose="02010609060101010101" pitchFamily="49" charset="-122"/>
                          <a:cs typeface="+mn-cs"/>
                        </a:rPr>
                        <a:t>研究对象</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dk1"/>
                          </a:solidFill>
                          <a:latin typeface="黑体" panose="02010609060101010101" pitchFamily="49" charset="-122"/>
                          <a:ea typeface="黑体" panose="02010609060101010101" pitchFamily="49" charset="-122"/>
                          <a:cs typeface="+mn-cs"/>
                        </a:rPr>
                        <a:t>物理对象</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dk1"/>
                          </a:solidFill>
                          <a:latin typeface="黑体" panose="02010609060101010101" pitchFamily="49" charset="-122"/>
                          <a:ea typeface="黑体" panose="02010609060101010101" pitchFamily="49" charset="-122"/>
                          <a:cs typeface="+mn-cs"/>
                        </a:rPr>
                        <a:t>用户</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r>
              <a:tr h="370840">
                <a:tc>
                  <a:txBody>
                    <a:bodyPr/>
                    <a:lstStyle/>
                    <a:p>
                      <a:r>
                        <a:rPr lang="en-US" altLang="zh-CN" sz="1800" kern="1200" dirty="0" smtClean="0">
                          <a:solidFill>
                            <a:schemeClr val="dk1"/>
                          </a:solidFill>
                          <a:latin typeface="黑体" panose="02010609060101010101" pitchFamily="49" charset="-122"/>
                          <a:ea typeface="黑体" panose="02010609060101010101" pitchFamily="49" charset="-122"/>
                          <a:cs typeface="+mn-cs"/>
                        </a:rPr>
                        <a:t>4V</a:t>
                      </a:r>
                      <a:r>
                        <a:rPr lang="zh-CN" altLang="en-US" sz="1800" kern="1200" dirty="0" smtClean="0">
                          <a:solidFill>
                            <a:schemeClr val="dk1"/>
                          </a:solidFill>
                          <a:latin typeface="黑体" panose="02010609060101010101" pitchFamily="49" charset="-122"/>
                          <a:ea typeface="黑体" panose="02010609060101010101" pitchFamily="49" charset="-122"/>
                          <a:cs typeface="+mn-cs"/>
                        </a:rPr>
                        <a:t>体现</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dk1"/>
                          </a:solidFill>
                          <a:latin typeface="黑体" panose="02010609060101010101" pitchFamily="49" charset="-122"/>
                          <a:ea typeface="黑体" panose="02010609060101010101" pitchFamily="49" charset="-122"/>
                          <a:cs typeface="+mn-cs"/>
                        </a:rPr>
                        <a:t> 处理速度快（</a:t>
                      </a:r>
                      <a:r>
                        <a:rPr lang="en-US" altLang="zh-CN" sz="1800" kern="1200" dirty="0" smtClean="0">
                          <a:solidFill>
                            <a:schemeClr val="dk1"/>
                          </a:solidFill>
                          <a:latin typeface="黑体" panose="02010609060101010101" pitchFamily="49" charset="-122"/>
                          <a:ea typeface="黑体" panose="02010609060101010101" pitchFamily="49" charset="-122"/>
                          <a:cs typeface="+mn-cs"/>
                        </a:rPr>
                        <a:t>Velocity</a:t>
                      </a:r>
                      <a:r>
                        <a:rPr lang="zh-CN" altLang="en-US" sz="1800" kern="1200" dirty="0" smtClean="0">
                          <a:solidFill>
                            <a:schemeClr val="dk1"/>
                          </a:solidFill>
                          <a:latin typeface="黑体" panose="02010609060101010101" pitchFamily="49" charset="-122"/>
                          <a:ea typeface="黑体" panose="02010609060101010101" pitchFamily="49" charset="-122"/>
                          <a:cs typeface="+mn-cs"/>
                        </a:rPr>
                        <a:t>）</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dk1"/>
                          </a:solidFill>
                          <a:latin typeface="黑体" panose="02010609060101010101" pitchFamily="49" charset="-122"/>
                          <a:ea typeface="黑体" panose="02010609060101010101" pitchFamily="49" charset="-122"/>
                          <a:cs typeface="+mn-cs"/>
                        </a:rPr>
                        <a:t>数据类型繁多（</a:t>
                      </a:r>
                      <a:r>
                        <a:rPr lang="en-US" altLang="zh-CN" sz="1800" kern="1200" dirty="0" smtClean="0">
                          <a:solidFill>
                            <a:schemeClr val="dk1"/>
                          </a:solidFill>
                          <a:latin typeface="黑体" panose="02010609060101010101" pitchFamily="49" charset="-122"/>
                          <a:ea typeface="黑体" panose="02010609060101010101" pitchFamily="49" charset="-122"/>
                          <a:cs typeface="+mn-cs"/>
                        </a:rPr>
                        <a:t>Variety</a:t>
                      </a:r>
                      <a:r>
                        <a:rPr lang="zh-CN" altLang="en-US" sz="1800" kern="1200" dirty="0" smtClean="0">
                          <a:solidFill>
                            <a:schemeClr val="dk1"/>
                          </a:solidFill>
                          <a:latin typeface="黑体" panose="02010609060101010101" pitchFamily="49" charset="-122"/>
                          <a:ea typeface="黑体" panose="02010609060101010101" pitchFamily="49" charset="-122"/>
                          <a:cs typeface="+mn-cs"/>
                        </a:rPr>
                        <a:t>），</a:t>
                      </a:r>
                      <a:r>
                        <a:rPr lang="en-US" altLang="zh-CN" sz="1800" kern="1200" dirty="0" smtClean="0">
                          <a:solidFill>
                            <a:schemeClr val="dk1"/>
                          </a:solidFill>
                          <a:latin typeface="黑体" panose="02010609060101010101" pitchFamily="49" charset="-122"/>
                          <a:ea typeface="黑体" panose="02010609060101010101" pitchFamily="49" charset="-122"/>
                          <a:cs typeface="+mn-cs"/>
                        </a:rPr>
                        <a:t>NLP</a:t>
                      </a:r>
                      <a:r>
                        <a:rPr lang="zh-CN" altLang="en-US" sz="1800" kern="1200" dirty="0" smtClean="0">
                          <a:solidFill>
                            <a:schemeClr val="dk1"/>
                          </a:solidFill>
                          <a:latin typeface="黑体" panose="02010609060101010101" pitchFamily="49" charset="-122"/>
                          <a:ea typeface="黑体" panose="02010609060101010101" pitchFamily="49" charset="-122"/>
                          <a:cs typeface="+mn-cs"/>
                        </a:rPr>
                        <a:t>？</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r>
              <a:tr h="370840">
                <a:tc>
                  <a:txBody>
                    <a:bodyPr/>
                    <a:lstStyle/>
                    <a:p>
                      <a:r>
                        <a:rPr lang="zh-CN" altLang="en-US" sz="1800" kern="1200" dirty="0" smtClean="0">
                          <a:solidFill>
                            <a:schemeClr val="dk1"/>
                          </a:solidFill>
                          <a:latin typeface="黑体" panose="02010609060101010101" pitchFamily="49" charset="-122"/>
                          <a:ea typeface="黑体" panose="02010609060101010101" pitchFamily="49" charset="-122"/>
                          <a:cs typeface="+mn-cs"/>
                        </a:rPr>
                        <a:t>数据来源</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dk1"/>
                          </a:solidFill>
                          <a:latin typeface="黑体" panose="02010609060101010101" pitchFamily="49" charset="-122"/>
                          <a:ea typeface="黑体" panose="02010609060101010101" pitchFamily="49" charset="-122"/>
                          <a:cs typeface="+mn-cs"/>
                        </a:rPr>
                        <a:t>传感技术，服务转型</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dk1"/>
                          </a:solidFill>
                          <a:latin typeface="黑体" panose="02010609060101010101" pitchFamily="49" charset="-122"/>
                          <a:ea typeface="黑体" panose="02010609060101010101" pitchFamily="49" charset="-122"/>
                          <a:cs typeface="+mn-cs"/>
                        </a:rPr>
                        <a:t>媒体渠道，社会态势</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r>
              <a:tr h="370840">
                <a:tc>
                  <a:txBody>
                    <a:bodyPr/>
                    <a:lstStyle/>
                    <a:p>
                      <a:r>
                        <a:rPr lang="zh-CN" altLang="en-US" sz="1800" kern="1200" dirty="0" smtClean="0">
                          <a:solidFill>
                            <a:schemeClr val="dk1"/>
                          </a:solidFill>
                          <a:latin typeface="黑体" panose="02010609060101010101" pitchFamily="49" charset="-122"/>
                          <a:ea typeface="黑体" panose="02010609060101010101" pitchFamily="49" charset="-122"/>
                          <a:cs typeface="+mn-cs"/>
                        </a:rPr>
                        <a:t>数据期望</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dk1"/>
                          </a:solidFill>
                          <a:latin typeface="黑体" panose="02010609060101010101" pitchFamily="49" charset="-122"/>
                          <a:ea typeface="黑体" panose="02010609060101010101" pitchFamily="49" charset="-122"/>
                          <a:cs typeface="+mn-cs"/>
                        </a:rPr>
                        <a:t>可重复的因果，结果的可靠性</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r>
                        <a:rPr lang="zh-CN" altLang="en-US" sz="1800" kern="1200" dirty="0" smtClean="0">
                          <a:solidFill>
                            <a:schemeClr val="dk1"/>
                          </a:solidFill>
                          <a:latin typeface="黑体" panose="02010609060101010101" pitchFamily="49" charset="-122"/>
                          <a:ea typeface="黑体" panose="02010609060101010101" pitchFamily="49" charset="-122"/>
                          <a:cs typeface="+mn-cs"/>
                        </a:rPr>
                        <a:t>现象发现，关联发现</a:t>
                      </a:r>
                      <a:endParaRPr lang="en-US" sz="1800" kern="1200" dirty="0">
                        <a:solidFill>
                          <a:schemeClr val="dk1"/>
                        </a:solidFill>
                        <a:latin typeface="黑体" panose="02010609060101010101" pitchFamily="49" charset="-122"/>
                        <a:ea typeface="黑体" panose="02010609060101010101" pitchFamily="49" charset="-122"/>
                        <a:cs typeface="+mn-cs"/>
                      </a:endParaRPr>
                    </a:p>
                  </a:txBody>
                  <a:tcPr/>
                </a:tc>
              </a:tr>
            </a:tbl>
          </a:graphicData>
        </a:graphic>
      </p:graphicFrame>
    </p:spTree>
    <p:extLst>
      <p:ext uri="{BB962C8B-B14F-4D97-AF65-F5344CB8AC3E}">
        <p14:creationId xmlns:p14="http://schemas.microsoft.com/office/powerpoint/2010/main" xmlns="" val="18937875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2FDC4143-CEE6-4E96-882D-700D994FB1C9}" type="slidenum">
              <a:rPr lang="en-US" altLang="zh-CN" smtClean="0"/>
              <a:pPr>
                <a:defRPr/>
              </a:pPr>
              <a:t>9</a:t>
            </a:fld>
            <a:endParaRPr lang="en-US" altLang="zh-CN"/>
          </a:p>
        </p:txBody>
      </p:sp>
      <p:pic>
        <p:nvPicPr>
          <p:cNvPr id="3" name="内容占位符 5" descr="640_tp=webp&amp;wxfrom=5.webp.jpg"/>
          <p:cNvPicPr>
            <a:picLocks noChangeAspect="1"/>
          </p:cNvPicPr>
          <p:nvPr/>
        </p:nvPicPr>
        <p:blipFill rotWithShape="1">
          <a:blip r:embed="rId2"/>
          <a:srcRect l="7287"/>
          <a:stretch/>
        </p:blipFill>
        <p:spPr>
          <a:xfrm>
            <a:off x="304800" y="1447800"/>
            <a:ext cx="8020684" cy="4943475"/>
          </a:xfrm>
          <a:prstGeom prst="rect">
            <a:avLst/>
          </a:prstGeom>
        </p:spPr>
      </p:pic>
      <p:sp>
        <p:nvSpPr>
          <p:cNvPr id="4" name="标题 1"/>
          <p:cNvSpPr txBox="1">
            <a:spLocks/>
          </p:cNvSpPr>
          <p:nvPr/>
        </p:nvSpPr>
        <p:spPr bwMode="auto">
          <a:xfrm>
            <a:off x="533400" y="511733"/>
            <a:ext cx="8201025"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Cambria" pitchFamily="18" charset="0"/>
                <a:ea typeface="华文行楷" pitchFamily="2" charset="-122"/>
              </a:defRPr>
            </a:lvl2pPr>
            <a:lvl3pPr algn="ctr" rtl="0" eaLnBrk="0" fontAlgn="base" hangingPunct="0">
              <a:spcBef>
                <a:spcPct val="0"/>
              </a:spcBef>
              <a:spcAft>
                <a:spcPct val="0"/>
              </a:spcAft>
              <a:defRPr sz="4000">
                <a:solidFill>
                  <a:schemeClr val="tx2"/>
                </a:solidFill>
                <a:latin typeface="Cambria" pitchFamily="18" charset="0"/>
                <a:ea typeface="华文行楷" pitchFamily="2" charset="-122"/>
              </a:defRPr>
            </a:lvl3pPr>
            <a:lvl4pPr algn="ctr" rtl="0" eaLnBrk="0" fontAlgn="base" hangingPunct="0">
              <a:spcBef>
                <a:spcPct val="0"/>
              </a:spcBef>
              <a:spcAft>
                <a:spcPct val="0"/>
              </a:spcAft>
              <a:defRPr sz="4000">
                <a:solidFill>
                  <a:schemeClr val="tx2"/>
                </a:solidFill>
                <a:latin typeface="Cambria" pitchFamily="18" charset="0"/>
                <a:ea typeface="华文行楷" pitchFamily="2" charset="-122"/>
              </a:defRPr>
            </a:lvl4pPr>
            <a:lvl5pPr algn="ctr" rtl="0" eaLnBrk="0" fontAlgn="base" hangingPunct="0">
              <a:spcBef>
                <a:spcPct val="0"/>
              </a:spcBef>
              <a:spcAft>
                <a:spcPct val="0"/>
              </a:spcAft>
              <a:defRPr sz="4000">
                <a:solidFill>
                  <a:schemeClr val="tx2"/>
                </a:solidFill>
                <a:latin typeface="Cambria" pitchFamily="18" charset="0"/>
                <a:ea typeface="华文行楷" pitchFamily="2" charset="-122"/>
              </a:defRPr>
            </a:lvl5pPr>
            <a:lvl6pPr marL="457200" algn="ctr" rtl="0" fontAlgn="base">
              <a:spcBef>
                <a:spcPct val="0"/>
              </a:spcBef>
              <a:spcAft>
                <a:spcPct val="0"/>
              </a:spcAft>
              <a:defRPr sz="4000">
                <a:solidFill>
                  <a:schemeClr val="tx2"/>
                </a:solidFill>
                <a:latin typeface="Arial" pitchFamily="34" charset="0"/>
                <a:ea typeface="黑体" pitchFamily="2" charset="-122"/>
              </a:defRPr>
            </a:lvl6pPr>
            <a:lvl7pPr marL="914400" algn="ctr" rtl="0" fontAlgn="base">
              <a:spcBef>
                <a:spcPct val="0"/>
              </a:spcBef>
              <a:spcAft>
                <a:spcPct val="0"/>
              </a:spcAft>
              <a:defRPr sz="4000">
                <a:solidFill>
                  <a:schemeClr val="tx2"/>
                </a:solidFill>
                <a:latin typeface="Arial" pitchFamily="34" charset="0"/>
                <a:ea typeface="黑体" pitchFamily="2" charset="-122"/>
              </a:defRPr>
            </a:lvl7pPr>
            <a:lvl8pPr marL="1371600" algn="ctr" rtl="0" fontAlgn="base">
              <a:spcBef>
                <a:spcPct val="0"/>
              </a:spcBef>
              <a:spcAft>
                <a:spcPct val="0"/>
              </a:spcAft>
              <a:defRPr sz="4000">
                <a:solidFill>
                  <a:schemeClr val="tx2"/>
                </a:solidFill>
                <a:latin typeface="Arial" pitchFamily="34" charset="0"/>
                <a:ea typeface="黑体" pitchFamily="2" charset="-122"/>
              </a:defRPr>
            </a:lvl8pPr>
            <a:lvl9pPr marL="1828800" algn="ctr" rtl="0" fontAlgn="base">
              <a:spcBef>
                <a:spcPct val="0"/>
              </a:spcBef>
              <a:spcAft>
                <a:spcPct val="0"/>
              </a:spcAft>
              <a:defRPr sz="4000">
                <a:solidFill>
                  <a:schemeClr val="tx2"/>
                </a:solidFill>
                <a:latin typeface="Arial" pitchFamily="34" charset="0"/>
                <a:ea typeface="黑体" pitchFamily="2" charset="-122"/>
              </a:defRPr>
            </a:lvl9pPr>
          </a:lstStyle>
          <a:p>
            <a:pPr>
              <a:defRPr/>
            </a:pPr>
            <a:r>
              <a:rPr lang="zh-CN" altLang="en-US" sz="3600" kern="0" dirty="0" smtClean="0">
                <a:solidFill>
                  <a:schemeClr val="tx1"/>
                </a:solidFill>
                <a:latin typeface="黑体" panose="02010609060101010101" pitchFamily="49" charset="-122"/>
                <a:ea typeface="黑体" panose="02010609060101010101" pitchFamily="49" charset="-122"/>
              </a:rPr>
              <a:t>价值体现：增长点</a:t>
            </a:r>
            <a:endParaRPr lang="en-US" altLang="zh-CN" sz="3600" kern="0" dirty="0">
              <a:solidFill>
                <a:schemeClr val="tx1"/>
              </a:solidFill>
              <a:latin typeface="黑体" panose="02010609060101010101" pitchFamily="49" charset="-122"/>
              <a:ea typeface="黑体" panose="02010609060101010101" pitchFamily="49" charset="-122"/>
            </a:endParaRPr>
          </a:p>
        </p:txBody>
      </p:sp>
      <p:pic>
        <p:nvPicPr>
          <p:cNvPr id="5" name="内容占位符 8" descr="640_tp=webp&amp;wxfrom=.jpg"/>
          <p:cNvPicPr>
            <a:picLocks noChangeAspect="1"/>
          </p:cNvPicPr>
          <p:nvPr/>
        </p:nvPicPr>
        <p:blipFill rotWithShape="1">
          <a:blip r:embed="rId3"/>
          <a:srcRect t="47606"/>
          <a:stretch/>
        </p:blipFill>
        <p:spPr>
          <a:xfrm>
            <a:off x="5486400" y="4788869"/>
            <a:ext cx="3471890" cy="1602405"/>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xmlns="" val="24728645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013144530"/>
  <p:tag name="MH_LIBRARY" val="CONTENTS"/>
  <p:tag name="MH_TYPE" val="NUMBER"/>
  <p:tag name="ID" val="547136"/>
  <p:tag name="MH_ORDER" val="NUMBER"/>
</p:tagLst>
</file>

<file path=ppt/tags/tag2.xml><?xml version="1.0" encoding="utf-8"?>
<p:tagLst xmlns:a="http://schemas.openxmlformats.org/drawingml/2006/main" xmlns:r="http://schemas.openxmlformats.org/officeDocument/2006/relationships" xmlns:p="http://schemas.openxmlformats.org/presentationml/2006/main">
  <p:tag name="MH" val="20151013144139"/>
  <p:tag name="MH_LIBRARY" val="GRAPHIC"/>
  <p:tag name="MH_ORDER" val="Oval 1"/>
  <p:tag name="KSO_WM_TAG_VERSION" val="1.0"/>
  <p:tag name="KSO_WM_BEAUTIFY_FLAG" val="#wm#"/>
  <p:tag name="KSO_WM_UNIT_TYPE" val="i"/>
  <p:tag name="KSO_WM_UNIT_ID" val="258*i*0"/>
  <p:tag name="KSO_WM_TEMPLATE_CATEGORY" val="custom"/>
  <p:tag name="KSO_WM_TEMPLATE_INDEX" val="160117"/>
</p:tagLst>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Comic Sans MS"/>
        <a:ea typeface="Cos"/>
        <a:cs typeface="Cos"/>
      </a:majorFont>
      <a:minorFont>
        <a:latin typeface="Comic Sans MS"/>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act-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行云流水">
      <a:majorFont>
        <a:latin typeface="Cambria"/>
        <a:ea typeface=""/>
        <a:cs typeface=""/>
        <a:font script="Jpan" typeface="ＭＳ Ｐゴシック"/>
        <a:font script="Hang" typeface="맑은 고딕"/>
        <a:font script="Hans" typeface="华文行楷"/>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明朝"/>
        <a:font script="Hang" typeface="HY견명조"/>
        <a:font script="Hans" typeface="华文行楷"/>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ct-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ct-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ct-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ct-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ct-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ct-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ct-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ct-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ct-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ct-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ct-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ct-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自定义 139">
      <a:dk1>
        <a:srgbClr val="5F5F5F"/>
      </a:dk1>
      <a:lt1>
        <a:sysClr val="window" lastClr="FFFFFF"/>
      </a:lt1>
      <a:dk2>
        <a:srgbClr val="4D4D4D"/>
      </a:dk2>
      <a:lt2>
        <a:srgbClr val="FFFFFF"/>
      </a:lt2>
      <a:accent1>
        <a:srgbClr val="4A6982"/>
      </a:accent1>
      <a:accent2>
        <a:srgbClr val="E86262"/>
      </a:accent2>
      <a:accent3>
        <a:srgbClr val="878B79"/>
      </a:accent3>
      <a:accent4>
        <a:srgbClr val="E29860"/>
      </a:accent4>
      <a:accent5>
        <a:srgbClr val="A06C6D"/>
      </a:accent5>
      <a:accent6>
        <a:srgbClr val="DE8E86"/>
      </a:accent6>
      <a:hlink>
        <a:srgbClr val="00B0F0"/>
      </a:hlink>
      <a:folHlink>
        <a:srgbClr val="949494"/>
      </a:folHlink>
    </a:clrScheme>
    <a:fontScheme name="自定义 15">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33301</TotalTime>
  <Words>5151</Words>
  <Application>Microsoft Office PowerPoint</Application>
  <PresentationFormat>全屏显示(4:3)</PresentationFormat>
  <Paragraphs>1135</Paragraphs>
  <Slides>42</Slides>
  <Notes>20</Notes>
  <HiddenSlides>0</HiddenSlides>
  <MMClips>0</MMClips>
  <ScaleCrop>false</ScaleCrop>
  <HeadingPairs>
    <vt:vector size="6" baseType="variant">
      <vt:variant>
        <vt:lpstr>主题</vt:lpstr>
      </vt:variant>
      <vt:variant>
        <vt:i4>3</vt:i4>
      </vt:variant>
      <vt:variant>
        <vt:lpstr>嵌入 OLE 服务器</vt:lpstr>
      </vt:variant>
      <vt:variant>
        <vt:i4>1</vt:i4>
      </vt:variant>
      <vt:variant>
        <vt:lpstr>幻灯片标题</vt:lpstr>
      </vt:variant>
      <vt:variant>
        <vt:i4>42</vt:i4>
      </vt:variant>
    </vt:vector>
  </HeadingPairs>
  <TitlesOfParts>
    <vt:vector size="46" baseType="lpstr">
      <vt:lpstr>1_默认设计模板</vt:lpstr>
      <vt:lpstr>act-v1</vt:lpstr>
      <vt:lpstr>Office 主题</vt:lpstr>
      <vt:lpstr>Visio</vt:lpstr>
      <vt:lpstr>从网络空间大数据 到工业大数据</vt:lpstr>
      <vt:lpstr>幻灯片 2</vt:lpstr>
      <vt:lpstr>幻灯片 3</vt:lpstr>
      <vt:lpstr>幻灯片 4</vt:lpstr>
      <vt:lpstr>幻灯片 5</vt:lpstr>
      <vt:lpstr>幻灯片 6</vt:lpstr>
      <vt:lpstr>起因：网络的发展趋势</vt:lpstr>
      <vt:lpstr>工业大数据</vt:lpstr>
      <vt:lpstr>幻灯片 9</vt:lpstr>
      <vt:lpstr>幻灯片 10</vt:lpstr>
      <vt:lpstr>数据获取与知识管理</vt:lpstr>
      <vt:lpstr>幻灯片 12</vt:lpstr>
      <vt:lpstr>幻灯片 13</vt:lpstr>
      <vt:lpstr>工业安全保障</vt:lpstr>
      <vt:lpstr>攻击向量？</vt:lpstr>
      <vt:lpstr>幻灯片 16</vt:lpstr>
      <vt:lpstr>Part 3（7）：基于蜜罐系统的工控攻击检测与行为建模</vt:lpstr>
      <vt:lpstr>幻灯片 18</vt:lpstr>
      <vt:lpstr>研究方向明确:成果驱动</vt:lpstr>
      <vt:lpstr>计算技术发展</vt:lpstr>
      <vt:lpstr>大数据处理：三大挑战问题</vt:lpstr>
      <vt:lpstr>研究对象：数据的重要性</vt:lpstr>
      <vt:lpstr>研究目标: 数据中的问题</vt:lpstr>
      <vt:lpstr>视角1：973项目（大数据时代）</vt:lpstr>
      <vt:lpstr>幻灯片 25</vt:lpstr>
      <vt:lpstr>幻灯片 26</vt:lpstr>
      <vt:lpstr>幻灯片 27</vt:lpstr>
      <vt:lpstr>三大方向与组织</vt:lpstr>
      <vt:lpstr>方向2：大数据计算的复杂性理论与算法</vt:lpstr>
      <vt:lpstr>方向2：已形成体系、力量</vt:lpstr>
      <vt:lpstr>方向3：网络空间数据分析与处理平台</vt:lpstr>
      <vt:lpstr>方向3：网络空间大数据分析与处理</vt:lpstr>
      <vt:lpstr>知识图谱 vs 事件检测/分析</vt:lpstr>
      <vt:lpstr>事件任务关联知识图谱</vt:lpstr>
      <vt:lpstr>幻灯片 35</vt:lpstr>
      <vt:lpstr>幻灯片 36</vt:lpstr>
      <vt:lpstr>幻灯片 37</vt:lpstr>
      <vt:lpstr>方向1:基于智能协作的软件开发方法</vt:lpstr>
      <vt:lpstr>方向1：面向人机协作的群体计算</vt:lpstr>
      <vt:lpstr>众包软件：主要研究内容</vt:lpstr>
      <vt:lpstr>方向x：工业大数据分析平台</vt:lpstr>
      <vt:lpstr>关键技术及系统布局</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lijx</dc:creator>
  <cp:lastModifiedBy>shuai.ma</cp:lastModifiedBy>
  <cp:revision>7858</cp:revision>
  <cp:lastPrinted>2013-06-26T02:53:01Z</cp:lastPrinted>
  <dcterms:created xsi:type="dcterms:W3CDTF">1601-01-01T00:00:00Z</dcterms:created>
  <dcterms:modified xsi:type="dcterms:W3CDTF">2016-11-04T02:31:12Z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